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6" r:id="rId4"/>
    <p:sldId id="267" r:id="rId5"/>
    <p:sldId id="269" r:id="rId6"/>
    <p:sldId id="268" r:id="rId7"/>
    <p:sldId id="274" r:id="rId8"/>
    <p:sldId id="272" r:id="rId9"/>
    <p:sldId id="275" r:id="rId10"/>
    <p:sldId id="273" r:id="rId11"/>
    <p:sldId id="27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648"/>
  </p:normalViewPr>
  <p:slideViewPr>
    <p:cSldViewPr snapToGrid="0">
      <p:cViewPr varScale="1">
        <p:scale>
          <a:sx n="78" d="100"/>
          <a:sy n="78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47" y="246337"/>
            <a:ext cx="4354636" cy="7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336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24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84" y="302051"/>
            <a:ext cx="4042507" cy="6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0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84" y="302051"/>
            <a:ext cx="4042507" cy="6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648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855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766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84" y="302051"/>
            <a:ext cx="4042507" cy="6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3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396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67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C310-E148-4D55-8780-6566F63BE0CF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216B-EF2C-4CA9-966C-CE8EA5DE27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556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2" y="4303778"/>
            <a:ext cx="8554467" cy="231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943" y="1185721"/>
            <a:ext cx="877388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3600" b="1" dirty="0" err="1"/>
              <a:t>Vaka</a:t>
            </a:r>
            <a:r>
              <a:rPr lang="en-NZ" sz="3600" b="1" dirty="0"/>
              <a:t>:</a:t>
            </a:r>
            <a:endParaRPr lang="mi-NZ" sz="3600" b="1" dirty="0"/>
          </a:p>
          <a:p>
            <a:pPr algn="ctr"/>
            <a:r>
              <a:rPr lang="mi-NZ" sz="3600" b="1" dirty="0"/>
              <a:t>Navigating Pacific Postgraduate Horizons</a:t>
            </a:r>
          </a:p>
          <a:p>
            <a:endParaRPr lang="mi-NZ" sz="4000" b="1" dirty="0"/>
          </a:p>
          <a:p>
            <a:pPr algn="ctr"/>
            <a:r>
              <a:rPr lang="mi-NZ" sz="2400" b="1" dirty="0"/>
              <a:t>Jemaima Tiatia-Seath</a:t>
            </a:r>
          </a:p>
          <a:p>
            <a:pPr algn="ctr"/>
            <a:endParaRPr lang="mi-NZ" sz="2400" b="1" dirty="0"/>
          </a:p>
          <a:p>
            <a:pPr algn="ctr"/>
            <a:r>
              <a:rPr lang="en-NZ" b="1" i="1" dirty="0"/>
              <a:t>Co-Head, </a:t>
            </a:r>
            <a:r>
              <a:rPr lang="mi-NZ" b="1" i="1" dirty="0"/>
              <a:t>School of Māori Studies and Pacific Studies &amp; Head of Pacific Studies (Acting)</a:t>
            </a:r>
            <a:endParaRPr lang="en-NZ" b="1" i="1" dirty="0"/>
          </a:p>
        </p:txBody>
      </p:sp>
    </p:spTree>
    <p:extLst>
      <p:ext uri="{BB962C8B-B14F-4D97-AF65-F5344CB8AC3E}">
        <p14:creationId xmlns:p14="http://schemas.microsoft.com/office/powerpoint/2010/main" val="3679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B69B33-3F53-384B-8ACD-0AAB63D7F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5" y="1723869"/>
            <a:ext cx="4579949" cy="409333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3C5716-FB53-EF44-B18A-2B59F651B2D9}"/>
              </a:ext>
            </a:extLst>
          </p:cNvPr>
          <p:cNvSpPr txBox="1">
            <a:spLocks/>
          </p:cNvSpPr>
          <p:nvPr/>
        </p:nvSpPr>
        <p:spPr>
          <a:xfrm>
            <a:off x="5246558" y="1244184"/>
            <a:ext cx="3612630" cy="5306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i-NZ" b="1" u="sng" dirty="0"/>
              <a:t>Caleb Marsters</a:t>
            </a:r>
          </a:p>
          <a:p>
            <a:pPr marL="0" indent="0">
              <a:buNone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PhD Candidate HRC funded</a:t>
            </a:r>
          </a:p>
          <a:p>
            <a:pPr>
              <a:buFont typeface="Wingdings" panose="05000000000000000000" pitchFamily="2" charset="2"/>
              <a:buChar char="§"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2x Accepted book chapters (1 </a:t>
            </a:r>
            <a:r>
              <a:rPr lang="mi-NZ" dirty="0" err="1" smtClean="0"/>
              <a:t>international</a:t>
            </a:r>
            <a:r>
              <a:rPr lang="mi-NZ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Conference presentations</a:t>
            </a:r>
          </a:p>
          <a:p>
            <a:pPr>
              <a:buFont typeface="Wingdings" panose="05000000000000000000" pitchFamily="2" charset="2"/>
              <a:buChar char="§"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Vaka coordinator</a:t>
            </a:r>
          </a:p>
          <a:p>
            <a:pPr>
              <a:buFont typeface="Wingdings" panose="05000000000000000000" pitchFamily="2" charset="2"/>
              <a:buChar char="§"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Teaching across Pacific Studies courses</a:t>
            </a:r>
          </a:p>
          <a:p>
            <a:pPr>
              <a:buFont typeface="Wingdings" panose="05000000000000000000" pitchFamily="2" charset="2"/>
              <a:buChar char="§"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156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34AC-5D3B-474D-9168-EBAA4284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&amp;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C27B-48B6-1340-9D12-DD37B1F42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713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Now based solely out of Pacific </a:t>
            </a:r>
            <a:r>
              <a:rPr lang="en-US" dirty="0" smtClean="0"/>
              <a:t>Studies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Welcomes other PG’s across UOA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Continue with this winning formula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Seek more funding avenues for operational costs and scholarships for students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Other activities lined up – Skills hub, shadowing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97" y="4463064"/>
            <a:ext cx="2914907" cy="2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241451-0B4F-1844-B01D-7DB50022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91" y="1315959"/>
            <a:ext cx="8170576" cy="5354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err="1"/>
              <a:t>Fa’afetai</a:t>
            </a:r>
            <a:r>
              <a:rPr lang="en-US" sz="4000" b="1" dirty="0"/>
              <a:t> tele lava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Q &amp;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A5C19-EF12-D244-A998-0F5FE2D8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2" y="1197340"/>
            <a:ext cx="8216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0637A3-68F6-2945-B423-0631F73AB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86" y="1199768"/>
            <a:ext cx="7889818" cy="47270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F9D507-6121-7942-A3EA-606DACA3A54C}"/>
              </a:ext>
            </a:extLst>
          </p:cNvPr>
          <p:cNvSpPr/>
          <p:nvPr/>
        </p:nvSpPr>
        <p:spPr>
          <a:xfrm>
            <a:off x="808532" y="5926857"/>
            <a:ext cx="7451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latin typeface="Times New Roman" panose="02020603050405020304" pitchFamily="18" charset="0"/>
              </a:rPr>
              <a:t/>
            </a:r>
            <a:br>
              <a:rPr lang="en-NZ" dirty="0">
                <a:latin typeface="Times New Roman" panose="02020603050405020304" pitchFamily="18" charset="0"/>
              </a:rPr>
            </a:br>
            <a:r>
              <a:rPr lang="en-NZ" dirty="0" err="1"/>
              <a:t>Hau’ofa</a:t>
            </a:r>
            <a:r>
              <a:rPr lang="en-NZ" dirty="0"/>
              <a:t>, E. 1991. </a:t>
            </a:r>
            <a:r>
              <a:rPr lang="en-NZ" b="1" dirty="0"/>
              <a:t>Our Sea of Islands</a:t>
            </a:r>
            <a:r>
              <a:rPr lang="en-NZ" dirty="0"/>
              <a:t>, The Contemporary Pacific 6 (1): 148-61</a:t>
            </a:r>
            <a:endParaRPr lang="en-N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68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7A06B-6319-1847-8B3B-378C7AEE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0432"/>
            <a:ext cx="8275320" cy="53858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Vaka</a:t>
            </a:r>
            <a:r>
              <a:rPr lang="en-US" dirty="0"/>
              <a:t> is an interdisciplinary Pacific PG research and knowledge hub (</a:t>
            </a:r>
            <a:r>
              <a:rPr lang="en-US" dirty="0" err="1"/>
              <a:t>Honours</a:t>
            </a:r>
            <a:r>
              <a:rPr lang="en-US" dirty="0"/>
              <a:t>, PG Diploma, Masters, Doctoral, and Postdoctoral).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Primary aim: to develop and nurture a critical mass of Pacific PG students and staff, to enhance student learning by exploring new horizons and shaping student excellence.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Vaka’s</a:t>
            </a:r>
            <a:r>
              <a:rPr lang="en-US" dirty="0"/>
              <a:t> success: it observes and promotes Pacific diversity, epistemologies and pedagogies.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It cultivates Pacific student-academic-community connectivity, reciprocity, and collaboration.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The linking in of Pacific staff, and networking with community leaders and funders, enables students to aspire to, Pacific leadership in academia and in the workforce at large.</a:t>
            </a:r>
          </a:p>
        </p:txBody>
      </p:sp>
    </p:spTree>
    <p:extLst>
      <p:ext uri="{BB962C8B-B14F-4D97-AF65-F5344CB8AC3E}">
        <p14:creationId xmlns:p14="http://schemas.microsoft.com/office/powerpoint/2010/main" val="106331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2017 Activities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5" y="1513114"/>
            <a:ext cx="8359872" cy="52024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mi-NZ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Meet and greet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Writing workshop: journal article submission process and thesis writing structures, facilitated by </a:t>
            </a:r>
            <a:r>
              <a:rPr lang="en-US" dirty="0" err="1"/>
              <a:t>CLeaR</a:t>
            </a:r>
            <a:r>
              <a:rPr lang="en-US" dirty="0"/>
              <a:t> – </a:t>
            </a:r>
            <a:r>
              <a:rPr lang="en-US" dirty="0" err="1"/>
              <a:t>Dr</a:t>
            </a:r>
            <a:r>
              <a:rPr lang="en-US" dirty="0"/>
              <a:t> Susan Carter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HRC Career Development Award application writing workshop facilitated by HRC’s Pacific Research Manager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Regular Canvas, email and FB updates around scholarships, research, PG tips, and employment opportunities.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Supervisors’ input: Sourcing funding streams for students to present at national and international conferences and ongoing mentoring and development of young emerging Pacific researchers.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 three-day writing retreat at Vaughan Park, Long Bay, which allowed students to complete journal articles, grant applications, book chapters and theses chapters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 role of the </a:t>
            </a:r>
            <a:r>
              <a:rPr lang="en-US" dirty="0" err="1"/>
              <a:t>Vaka</a:t>
            </a:r>
            <a:r>
              <a:rPr lang="en-US" dirty="0"/>
              <a:t> coordinator has been effective. Further leadership opportunities have derived for the coordinator as a result of </a:t>
            </a:r>
            <a:r>
              <a:rPr lang="en-US" dirty="0" err="1"/>
              <a:t>Vaka</a:t>
            </a:r>
            <a:r>
              <a:rPr lang="en-US" dirty="0"/>
              <a:t> duties. For instance, academic course-coordination at Pacific Studies.</a:t>
            </a:r>
            <a:endParaRPr lang="mi-NZ" dirty="0"/>
          </a:p>
          <a:p>
            <a:pPr>
              <a:buFont typeface="Wingdings" pitchFamily="2" charset="2"/>
              <a:buChar char="§"/>
            </a:pPr>
            <a:endParaRPr lang="mi-NZ" dirty="0"/>
          </a:p>
          <a:p>
            <a:pPr>
              <a:buFont typeface="Wingdings" pitchFamily="2" charset="2"/>
              <a:buChar char="§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72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8F19E5-22C2-624B-A409-0B01EE348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2" y="2293495"/>
            <a:ext cx="8656819" cy="3147934"/>
          </a:xfrm>
        </p:spPr>
      </p:pic>
    </p:spTree>
    <p:extLst>
      <p:ext uri="{BB962C8B-B14F-4D97-AF65-F5344CB8AC3E}">
        <p14:creationId xmlns:p14="http://schemas.microsoft.com/office/powerpoint/2010/main" val="112561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4" y="1533930"/>
            <a:ext cx="4152276" cy="49649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mi-NZ" b="1" u="sng" dirty="0"/>
              <a:t>Leina-Tucker Masters</a:t>
            </a:r>
          </a:p>
          <a:p>
            <a:pPr>
              <a:buFont typeface="Wingdings" panose="05000000000000000000" pitchFamily="2" charset="2"/>
              <a:buChar char="§"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FMHS Summer Studentship (poster </a:t>
            </a:r>
            <a:r>
              <a:rPr lang="mi-NZ" dirty="0" err="1"/>
              <a:t>winner</a:t>
            </a:r>
            <a:r>
              <a:rPr lang="mi-NZ" dirty="0"/>
              <a:t> </a:t>
            </a:r>
            <a:r>
              <a:rPr lang="mi-NZ" dirty="0" err="1" smtClean="0"/>
              <a:t>at</a:t>
            </a:r>
            <a:r>
              <a:rPr lang="mi-NZ" dirty="0" smtClean="0"/>
              <a:t> </a:t>
            </a:r>
            <a:r>
              <a:rPr lang="mi-NZ" dirty="0" err="1" smtClean="0"/>
              <a:t>the</a:t>
            </a:r>
            <a:r>
              <a:rPr lang="mi-NZ" dirty="0" smtClean="0"/>
              <a:t> </a:t>
            </a:r>
            <a:r>
              <a:rPr lang="en-NZ" dirty="0"/>
              <a:t>Royal Australian &amp; NZ College of Psychiatrists conference).</a:t>
            </a: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HRC Pacific Health Research Summer Studentship.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i-NZ" dirty="0" err="1" smtClean="0"/>
              <a:t>Honours</a:t>
            </a:r>
            <a:r>
              <a:rPr lang="mi-NZ" dirty="0" smtClean="0"/>
              <a:t> </a:t>
            </a:r>
            <a:r>
              <a:rPr lang="mi-NZ" dirty="0" err="1" smtClean="0"/>
              <a:t>in</a:t>
            </a:r>
            <a:r>
              <a:rPr lang="mi-NZ" dirty="0" smtClean="0"/>
              <a:t> </a:t>
            </a:r>
            <a:r>
              <a:rPr lang="mi-NZ" dirty="0" err="1" smtClean="0"/>
              <a:t>medica</a:t>
            </a:r>
            <a:r>
              <a:rPr lang="mi-NZ" dirty="0" err="1" smtClean="0"/>
              <a:t>l</a:t>
            </a:r>
            <a:r>
              <a:rPr lang="mi-NZ" dirty="0" smtClean="0"/>
              <a:t> </a:t>
            </a:r>
            <a:r>
              <a:rPr lang="mi-NZ" dirty="0" err="1" smtClean="0"/>
              <a:t>programme</a:t>
            </a:r>
            <a:r>
              <a:rPr lang="mi-NZ" dirty="0" smtClean="0"/>
              <a:t>.</a:t>
            </a: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BA2C9-E47F-8D4C-9878-D9895523D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44" y="1335400"/>
            <a:ext cx="3755035" cy="50067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B7F10F-5D5A-FF4F-8CC4-28B1D81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mi-NZ" dirty="0"/>
              <a:t>Pathways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2835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93AE9C-2292-9E47-BFF1-5BF71447A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4" y="129082"/>
            <a:ext cx="3912432" cy="6608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2F790-09F3-AA47-A8BE-BF282C46AE43}"/>
              </a:ext>
            </a:extLst>
          </p:cNvPr>
          <p:cNvSpPr txBox="1"/>
          <p:nvPr/>
        </p:nvSpPr>
        <p:spPr>
          <a:xfrm>
            <a:off x="4452079" y="2652339"/>
            <a:ext cx="4197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Publication: </a:t>
            </a:r>
            <a:r>
              <a:rPr lang="en-US" sz="2400" dirty="0"/>
              <a:t>First author in the NZ Medical Student Journal.</a:t>
            </a:r>
          </a:p>
          <a:p>
            <a:endParaRPr lang="en-US" sz="2400" dirty="0"/>
          </a:p>
          <a:p>
            <a:r>
              <a:rPr lang="en-US" sz="2400" dirty="0"/>
              <a:t>Open access.</a:t>
            </a:r>
          </a:p>
        </p:txBody>
      </p:sp>
    </p:spTree>
    <p:extLst>
      <p:ext uri="{BB962C8B-B14F-4D97-AF65-F5344CB8AC3E}">
        <p14:creationId xmlns:p14="http://schemas.microsoft.com/office/powerpoint/2010/main" val="116858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7170A-8A0E-D74A-8CB4-B81E52CEC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54" y="1285383"/>
            <a:ext cx="4951750" cy="49517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30043D-201A-CB45-9BFD-E08794DC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4" y="393179"/>
            <a:ext cx="3492710" cy="615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i-NZ" b="1" u="sng" dirty="0"/>
              <a:t>Eliza Puna</a:t>
            </a:r>
          </a:p>
          <a:p>
            <a:pPr>
              <a:buFont typeface="Wingdings" panose="05000000000000000000" pitchFamily="2" charset="2"/>
              <a:buChar char="§"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PhD Candidate HRC funded</a:t>
            </a:r>
          </a:p>
          <a:p>
            <a:pPr>
              <a:buFont typeface="Wingdings" panose="05000000000000000000" pitchFamily="2" charset="2"/>
              <a:buChar char="§"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Conference presentations</a:t>
            </a:r>
          </a:p>
          <a:p>
            <a:pPr marL="0" indent="0">
              <a:buNone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Cook Islands Language</a:t>
            </a:r>
          </a:p>
          <a:p>
            <a:pPr>
              <a:buFont typeface="Wingdings" panose="05000000000000000000" pitchFamily="2" charset="2"/>
              <a:buChar char="§"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r>
              <a:rPr lang="mi-NZ" dirty="0"/>
              <a:t>Potential Postdoc</a:t>
            </a:r>
          </a:p>
          <a:p>
            <a:pPr>
              <a:buFont typeface="Wingdings" panose="05000000000000000000" pitchFamily="2" charset="2"/>
              <a:buChar char="§"/>
            </a:pPr>
            <a:endParaRPr lang="mi-NZ" dirty="0"/>
          </a:p>
          <a:p>
            <a:pPr>
              <a:buFont typeface="Wingdings" panose="05000000000000000000" pitchFamily="2" charset="2"/>
              <a:buChar char="§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5407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58967-F44D-6D49-AD0F-576415FE3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1" y="614596"/>
            <a:ext cx="4485065" cy="58621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AC649-6862-0F46-964E-86C2A2351164}"/>
              </a:ext>
            </a:extLst>
          </p:cNvPr>
          <p:cNvSpPr txBox="1"/>
          <p:nvPr/>
        </p:nvSpPr>
        <p:spPr>
          <a:xfrm>
            <a:off x="4871802" y="2517428"/>
            <a:ext cx="4035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Publication: </a:t>
            </a:r>
            <a:r>
              <a:rPr lang="en-US" sz="2400" dirty="0"/>
              <a:t>First author in the Journal of Indigenous Wellbeing</a:t>
            </a:r>
          </a:p>
          <a:p>
            <a:endParaRPr lang="en-US" sz="2400" dirty="0"/>
          </a:p>
          <a:p>
            <a:r>
              <a:rPr lang="en-US" sz="2400" dirty="0"/>
              <a:t>Open access</a:t>
            </a:r>
          </a:p>
        </p:txBody>
      </p:sp>
    </p:spTree>
    <p:extLst>
      <p:ext uri="{BB962C8B-B14F-4D97-AF65-F5344CB8AC3E}">
        <p14:creationId xmlns:p14="http://schemas.microsoft.com/office/powerpoint/2010/main" val="245206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319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2017 Activities</vt:lpstr>
      <vt:lpstr>PowerPoint Presentation</vt:lpstr>
      <vt:lpstr>Pathways</vt:lpstr>
      <vt:lpstr>PowerPoint Presentation</vt:lpstr>
      <vt:lpstr>PowerPoint Presentation</vt:lpstr>
      <vt:lpstr>PowerPoint Presentation</vt:lpstr>
      <vt:lpstr>PowerPoint Presentation</vt:lpstr>
      <vt:lpstr>2018 &amp; Beyond</vt:lpstr>
      <vt:lpstr>PowerPoint Presentation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Jemaima Tiatia-Seath</dc:creator>
  <cp:lastModifiedBy>Jemaima Tiatia-Seath</cp:lastModifiedBy>
  <cp:revision>73</cp:revision>
  <dcterms:created xsi:type="dcterms:W3CDTF">2017-07-28T01:17:52Z</dcterms:created>
  <dcterms:modified xsi:type="dcterms:W3CDTF">2018-03-26T22:34:30Z</dcterms:modified>
</cp:coreProperties>
</file>