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notesMasterIdLst>
    <p:notesMasterId r:id="rId29"/>
  </p:notesMasterIdLst>
  <p:handoutMasterIdLst>
    <p:handoutMasterId r:id="rId30"/>
  </p:handoutMasterIdLst>
  <p:sldIdLst>
    <p:sldId id="256" r:id="rId2"/>
    <p:sldId id="257" r:id="rId3"/>
    <p:sldId id="308" r:id="rId4"/>
    <p:sldId id="310" r:id="rId5"/>
    <p:sldId id="274" r:id="rId6"/>
    <p:sldId id="268" r:id="rId7"/>
    <p:sldId id="280" r:id="rId8"/>
    <p:sldId id="317" r:id="rId9"/>
    <p:sldId id="318" r:id="rId10"/>
    <p:sldId id="319" r:id="rId11"/>
    <p:sldId id="320" r:id="rId12"/>
    <p:sldId id="321" r:id="rId13"/>
    <p:sldId id="270" r:id="rId14"/>
    <p:sldId id="314" r:id="rId15"/>
    <p:sldId id="315" r:id="rId16"/>
    <p:sldId id="316" r:id="rId17"/>
    <p:sldId id="272" r:id="rId18"/>
    <p:sldId id="288" r:id="rId19"/>
    <p:sldId id="309" r:id="rId20"/>
    <p:sldId id="305" r:id="rId21"/>
    <p:sldId id="281" r:id="rId22"/>
    <p:sldId id="322" r:id="rId23"/>
    <p:sldId id="307" r:id="rId24"/>
    <p:sldId id="286" r:id="rId25"/>
    <p:sldId id="290" r:id="rId26"/>
    <p:sldId id="273" r:id="rId27"/>
    <p:sldId id="265" r:id="rId28"/>
  </p:sldIdLst>
  <p:sldSz cx="9144000" cy="5715000" type="screen16x10"/>
  <p:notesSz cx="7099300" cy="9382125"/>
  <p:defaultTextStyle>
    <a:defPPr>
      <a:defRPr lang="en-US"/>
    </a:defPPr>
    <a:lvl1pPr marL="0" algn="l" defTabSz="356616" rtl="0" eaLnBrk="1" latinLnBrk="0" hangingPunct="1">
      <a:defRPr sz="1404" kern="1200">
        <a:solidFill>
          <a:schemeClr val="tx1"/>
        </a:solidFill>
        <a:latin typeface="+mn-lt"/>
        <a:ea typeface="+mn-ea"/>
        <a:cs typeface="+mn-cs"/>
      </a:defRPr>
    </a:lvl1pPr>
    <a:lvl2pPr marL="356616" algn="l" defTabSz="356616" rtl="0" eaLnBrk="1" latinLnBrk="0" hangingPunct="1">
      <a:defRPr sz="1404" kern="1200">
        <a:solidFill>
          <a:schemeClr val="tx1"/>
        </a:solidFill>
        <a:latin typeface="+mn-lt"/>
        <a:ea typeface="+mn-ea"/>
        <a:cs typeface="+mn-cs"/>
      </a:defRPr>
    </a:lvl2pPr>
    <a:lvl3pPr marL="713232" algn="l" defTabSz="356616" rtl="0" eaLnBrk="1" latinLnBrk="0" hangingPunct="1">
      <a:defRPr sz="1404" kern="1200">
        <a:solidFill>
          <a:schemeClr val="tx1"/>
        </a:solidFill>
        <a:latin typeface="+mn-lt"/>
        <a:ea typeface="+mn-ea"/>
        <a:cs typeface="+mn-cs"/>
      </a:defRPr>
    </a:lvl3pPr>
    <a:lvl4pPr marL="1069848" algn="l" defTabSz="356616" rtl="0" eaLnBrk="1" latinLnBrk="0" hangingPunct="1">
      <a:defRPr sz="1404" kern="1200">
        <a:solidFill>
          <a:schemeClr val="tx1"/>
        </a:solidFill>
        <a:latin typeface="+mn-lt"/>
        <a:ea typeface="+mn-ea"/>
        <a:cs typeface="+mn-cs"/>
      </a:defRPr>
    </a:lvl4pPr>
    <a:lvl5pPr marL="1426464" algn="l" defTabSz="356616" rtl="0" eaLnBrk="1" latinLnBrk="0" hangingPunct="1">
      <a:defRPr sz="1404" kern="1200">
        <a:solidFill>
          <a:schemeClr val="tx1"/>
        </a:solidFill>
        <a:latin typeface="+mn-lt"/>
        <a:ea typeface="+mn-ea"/>
        <a:cs typeface="+mn-cs"/>
      </a:defRPr>
    </a:lvl5pPr>
    <a:lvl6pPr marL="1783080" algn="l" defTabSz="356616" rtl="0" eaLnBrk="1" latinLnBrk="0" hangingPunct="1">
      <a:defRPr sz="1404" kern="1200">
        <a:solidFill>
          <a:schemeClr val="tx1"/>
        </a:solidFill>
        <a:latin typeface="+mn-lt"/>
        <a:ea typeface="+mn-ea"/>
        <a:cs typeface="+mn-cs"/>
      </a:defRPr>
    </a:lvl6pPr>
    <a:lvl7pPr marL="2139696" algn="l" defTabSz="356616" rtl="0" eaLnBrk="1" latinLnBrk="0" hangingPunct="1">
      <a:defRPr sz="1404" kern="1200">
        <a:solidFill>
          <a:schemeClr val="tx1"/>
        </a:solidFill>
        <a:latin typeface="+mn-lt"/>
        <a:ea typeface="+mn-ea"/>
        <a:cs typeface="+mn-cs"/>
      </a:defRPr>
    </a:lvl7pPr>
    <a:lvl8pPr marL="2496312" algn="l" defTabSz="356616" rtl="0" eaLnBrk="1" latinLnBrk="0" hangingPunct="1">
      <a:defRPr sz="1404" kern="1200">
        <a:solidFill>
          <a:schemeClr val="tx1"/>
        </a:solidFill>
        <a:latin typeface="+mn-lt"/>
        <a:ea typeface="+mn-ea"/>
        <a:cs typeface="+mn-cs"/>
      </a:defRPr>
    </a:lvl8pPr>
    <a:lvl9pPr marL="2852928" algn="l" defTabSz="356616"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9" userDrawn="1">
          <p15:clr>
            <a:srgbClr val="A4A3A4"/>
          </p15:clr>
        </p15:guide>
        <p15:guide id="2" pos="553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ireen Junpath" initials="SJ" lastIdx="1" clrIdx="0">
    <p:extLst>
      <p:ext uri="{19B8F6BF-5375-455C-9EA6-DF929625EA0E}">
        <p15:presenceInfo xmlns:p15="http://schemas.microsoft.com/office/powerpoint/2012/main" userId="S-1-5-21-614565923-1027956908-3001582966-1556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467F"/>
    <a:srgbClr val="C1007F"/>
    <a:srgbClr val="66FF66"/>
    <a:srgbClr val="8B0066"/>
    <a:srgbClr val="760053"/>
    <a:srgbClr val="B10020"/>
    <a:srgbClr val="C1002B"/>
    <a:srgbClr val="009AC7"/>
    <a:srgbClr val="04346C"/>
    <a:srgbClr val="002C5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14" autoAdjust="0"/>
    <p:restoredTop sz="94660"/>
  </p:normalViewPr>
  <p:slideViewPr>
    <p:cSldViewPr snapToGrid="0" snapToObjects="1">
      <p:cViewPr varScale="1">
        <p:scale>
          <a:sx n="131" d="100"/>
          <a:sy n="131" d="100"/>
        </p:scale>
        <p:origin x="990" y="126"/>
      </p:cViewPr>
      <p:guideLst>
        <p:guide orient="horz" pos="189"/>
        <p:guide pos="553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jun024\Desktop\CLEAR%20Fellowship\Clear%20data\Copy%20of%20activity_data_2016-2017-07-10.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jun024\Downloads\2017-07-16-154724-access-repor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sjun024\Desktop\CLEAR%20Fellowship\Clear%20graph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sjun024\Desktop\CLEAR%20Fellowship\Clear%20graphs.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NZ"/>
              <a:t>Grammarly activity</a:t>
            </a:r>
            <a:r>
              <a:rPr lang="en-NZ" baseline="0"/>
              <a:t> sem 2 2016 and sem 1 2017</a:t>
            </a:r>
            <a:endParaRPr lang="en-NZ"/>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Sheet0!$R$107</c:f>
              <c:strCache>
                <c:ptCount val="1"/>
                <c:pt idx="0">
                  <c:v>Sem  2 2016</c:v>
                </c:pt>
              </c:strCache>
            </c:strRef>
          </c:tx>
          <c:spPr>
            <a:ln w="28575" cap="rnd">
              <a:solidFill>
                <a:schemeClr val="accent1"/>
              </a:solidFill>
              <a:round/>
            </a:ln>
            <a:effectLst/>
          </c:spPr>
          <c:marker>
            <c:symbol val="none"/>
          </c:marker>
          <c:cat>
            <c:strRef>
              <c:f>Sheet0!$Q$108:$Q$113</c:f>
              <c:strCache>
                <c:ptCount val="6"/>
                <c:pt idx="0">
                  <c:v>Month 1</c:v>
                </c:pt>
                <c:pt idx="1">
                  <c:v>Month 2</c:v>
                </c:pt>
                <c:pt idx="2">
                  <c:v>Month 3</c:v>
                </c:pt>
                <c:pt idx="3">
                  <c:v>Month 4</c:v>
                </c:pt>
                <c:pt idx="4">
                  <c:v>Month 5</c:v>
                </c:pt>
                <c:pt idx="5">
                  <c:v>Month 6</c:v>
                </c:pt>
              </c:strCache>
            </c:strRef>
          </c:cat>
          <c:val>
            <c:numRef>
              <c:f>Sheet0!$R$108:$R$113</c:f>
              <c:numCache>
                <c:formatCode>General</c:formatCode>
                <c:ptCount val="6"/>
                <c:pt idx="0">
                  <c:v>3155</c:v>
                </c:pt>
                <c:pt idx="1">
                  <c:v>6363</c:v>
                </c:pt>
                <c:pt idx="2">
                  <c:v>9655</c:v>
                </c:pt>
                <c:pt idx="3">
                  <c:v>16898</c:v>
                </c:pt>
                <c:pt idx="4">
                  <c:v>14040</c:v>
                </c:pt>
                <c:pt idx="5">
                  <c:v>11037</c:v>
                </c:pt>
              </c:numCache>
            </c:numRef>
          </c:val>
          <c:smooth val="0"/>
        </c:ser>
        <c:ser>
          <c:idx val="1"/>
          <c:order val="1"/>
          <c:tx>
            <c:strRef>
              <c:f>Sheet0!$S$107</c:f>
              <c:strCache>
                <c:ptCount val="1"/>
                <c:pt idx="0">
                  <c:v>Sem 1 2017</c:v>
                </c:pt>
              </c:strCache>
            </c:strRef>
          </c:tx>
          <c:spPr>
            <a:ln w="28575" cap="rnd">
              <a:solidFill>
                <a:schemeClr val="accent2"/>
              </a:solidFill>
              <a:round/>
            </a:ln>
            <a:effectLst/>
          </c:spPr>
          <c:marker>
            <c:symbol val="none"/>
          </c:marker>
          <c:cat>
            <c:strRef>
              <c:f>Sheet0!$Q$108:$Q$113</c:f>
              <c:strCache>
                <c:ptCount val="6"/>
                <c:pt idx="0">
                  <c:v>Month 1</c:v>
                </c:pt>
                <c:pt idx="1">
                  <c:v>Month 2</c:v>
                </c:pt>
                <c:pt idx="2">
                  <c:v>Month 3</c:v>
                </c:pt>
                <c:pt idx="3">
                  <c:v>Month 4</c:v>
                </c:pt>
                <c:pt idx="4">
                  <c:v>Month 5</c:v>
                </c:pt>
                <c:pt idx="5">
                  <c:v>Month 6</c:v>
                </c:pt>
              </c:strCache>
            </c:strRef>
          </c:cat>
          <c:val>
            <c:numRef>
              <c:f>Sheet0!$S$108:$S$113</c:f>
              <c:numCache>
                <c:formatCode>General</c:formatCode>
                <c:ptCount val="6"/>
                <c:pt idx="0">
                  <c:v>11830</c:v>
                </c:pt>
                <c:pt idx="1">
                  <c:v>13038</c:v>
                </c:pt>
                <c:pt idx="2">
                  <c:v>17018</c:v>
                </c:pt>
                <c:pt idx="3">
                  <c:v>18441</c:v>
                </c:pt>
                <c:pt idx="4">
                  <c:v>19827</c:v>
                </c:pt>
                <c:pt idx="5">
                  <c:v>15393</c:v>
                </c:pt>
              </c:numCache>
            </c:numRef>
          </c:val>
          <c:smooth val="0"/>
        </c:ser>
        <c:dLbls>
          <c:showLegendKey val="0"/>
          <c:showVal val="0"/>
          <c:showCatName val="0"/>
          <c:showSerName val="0"/>
          <c:showPercent val="0"/>
          <c:showBubbleSize val="0"/>
        </c:dLbls>
        <c:smooth val="0"/>
        <c:axId val="85979472"/>
        <c:axId val="85979080"/>
      </c:lineChart>
      <c:catAx>
        <c:axId val="85979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979080"/>
        <c:crosses val="autoZero"/>
        <c:auto val="1"/>
        <c:lblAlgn val="ctr"/>
        <c:lblOffset val="100"/>
        <c:noMultiLvlLbl val="0"/>
      </c:catAx>
      <c:valAx>
        <c:axId val="859790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9794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Sum of Views PG </a:t>
            </a:r>
            <a:r>
              <a:rPr lang="en-US" dirty="0" err="1" smtClean="0"/>
              <a:t>Sem</a:t>
            </a:r>
            <a:r>
              <a:rPr lang="en-US" dirty="0" smtClean="0"/>
              <a:t> 1 2017</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'[2017-07-16-154724-access-report.xlsx]Sheet2'!$B$1</c:f>
              <c:strCache>
                <c:ptCount val="1"/>
                <c:pt idx="0">
                  <c:v>Sum of Views</c:v>
                </c:pt>
              </c:strCache>
            </c:strRef>
          </c:tx>
          <c:spPr>
            <a:solidFill>
              <a:schemeClr val="accent1"/>
            </a:solidFill>
            <a:ln>
              <a:noFill/>
            </a:ln>
            <a:effectLst/>
          </c:spPr>
          <c:invertIfNegative val="0"/>
          <c:cat>
            <c:strRef>
              <c:f>'[2017-07-16-154724-access-report.xlsx]Sheet2'!$A$2:$A$21</c:f>
              <c:strCache>
                <c:ptCount val="20"/>
                <c:pt idx="0">
                  <c:v>Course Home</c:v>
                </c:pt>
                <c:pt idx="1">
                  <c:v>Course modules</c:v>
                </c:pt>
                <c:pt idx="2">
                  <c:v>Turnitin - Submit your draft here</c:v>
                </c:pt>
                <c:pt idx="3">
                  <c:v>Course assignments</c:v>
                </c:pt>
                <c:pt idx="4">
                  <c:v>Course Announcements</c:v>
                </c:pt>
                <c:pt idx="5">
                  <c:v>Correct mistakes in your Writing - Grammarly</c:v>
                </c:pt>
                <c:pt idx="6">
                  <c:v>Online Writing Feedback - Turnitin</c:v>
                </c:pt>
                <c:pt idx="7">
                  <c:v>Join a Workshop</c:v>
                </c:pt>
                <c:pt idx="8">
                  <c:v>Skills Hub - PG</c:v>
                </c:pt>
                <c:pt idx="9">
                  <c:v>APA Referencing</c:v>
                </c:pt>
                <c:pt idx="10">
                  <c:v>Academic Writing - General</c:v>
                </c:pt>
                <c:pt idx="11">
                  <c:v>Use More Academic Words - Vocabprofile</c:v>
                </c:pt>
                <c:pt idx="12">
                  <c:v>Deal with Difficult Readings - Rewordify &amp; Text Compactor</c:v>
                </c:pt>
                <c:pt idx="13">
                  <c:v>Advice from Successful Masters Students</c:v>
                </c:pt>
                <c:pt idx="14">
                  <c:v>Even More Support at UoA</c:v>
                </c:pt>
                <c:pt idx="15">
                  <c:v>Learn to use GREAT WRITING TOOLS and how to CITE WITH STYLE – 2 mini-workshops on this week!</c:v>
                </c:pt>
                <c:pt idx="16">
                  <c:v>Writing Essays &amp; Reports</c:v>
                </c:pt>
                <c:pt idx="17">
                  <c:v>Course grades</c:v>
                </c:pt>
                <c:pt idx="18">
                  <c:v>The Academic Skills Team is here to help!</c:v>
                </c:pt>
                <c:pt idx="19">
                  <c:v>Contact Us</c:v>
                </c:pt>
              </c:strCache>
            </c:strRef>
          </c:cat>
          <c:val>
            <c:numRef>
              <c:f>'[2017-07-16-154724-access-report.xlsx]Sheet2'!$B$2:$B$21</c:f>
              <c:numCache>
                <c:formatCode>General</c:formatCode>
                <c:ptCount val="20"/>
                <c:pt idx="0">
                  <c:v>3233</c:v>
                </c:pt>
                <c:pt idx="1">
                  <c:v>1967</c:v>
                </c:pt>
                <c:pt idx="2">
                  <c:v>1183</c:v>
                </c:pt>
                <c:pt idx="3">
                  <c:v>1157</c:v>
                </c:pt>
                <c:pt idx="4">
                  <c:v>713</c:v>
                </c:pt>
                <c:pt idx="5">
                  <c:v>355</c:v>
                </c:pt>
                <c:pt idx="6">
                  <c:v>299</c:v>
                </c:pt>
                <c:pt idx="7">
                  <c:v>278</c:v>
                </c:pt>
                <c:pt idx="8">
                  <c:v>192</c:v>
                </c:pt>
                <c:pt idx="9">
                  <c:v>186</c:v>
                </c:pt>
                <c:pt idx="10">
                  <c:v>175</c:v>
                </c:pt>
                <c:pt idx="11">
                  <c:v>148</c:v>
                </c:pt>
                <c:pt idx="12">
                  <c:v>143</c:v>
                </c:pt>
                <c:pt idx="13">
                  <c:v>119</c:v>
                </c:pt>
                <c:pt idx="14">
                  <c:v>115</c:v>
                </c:pt>
                <c:pt idx="15">
                  <c:v>107</c:v>
                </c:pt>
                <c:pt idx="16">
                  <c:v>103</c:v>
                </c:pt>
                <c:pt idx="17">
                  <c:v>100</c:v>
                </c:pt>
                <c:pt idx="18">
                  <c:v>100</c:v>
                </c:pt>
                <c:pt idx="19">
                  <c:v>93</c:v>
                </c:pt>
              </c:numCache>
            </c:numRef>
          </c:val>
        </c:ser>
        <c:dLbls>
          <c:showLegendKey val="0"/>
          <c:showVal val="0"/>
          <c:showCatName val="0"/>
          <c:showSerName val="0"/>
          <c:showPercent val="0"/>
          <c:showBubbleSize val="0"/>
        </c:dLbls>
        <c:gapWidth val="182"/>
        <c:axId val="134350792"/>
        <c:axId val="86021664"/>
      </c:barChart>
      <c:catAx>
        <c:axId val="1343507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6021664"/>
        <c:crosses val="autoZero"/>
        <c:auto val="1"/>
        <c:lblAlgn val="ctr"/>
        <c:lblOffset val="100"/>
        <c:noMultiLvlLbl val="0"/>
      </c:catAx>
      <c:valAx>
        <c:axId val="860216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43507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NZ"/>
              <a:t>Which tools do you use to support your writing?</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Lbls>
            <c:dLbl>
              <c:idx val="0"/>
              <c:tx>
                <c:rich>
                  <a:bodyPr/>
                  <a:lstStyle/>
                  <a:p>
                    <a:fld id="{A15FD155-CECD-456F-93E2-83B097692EAF}" type="VALUE">
                      <a:rPr lang="en-US" b="1">
                        <a:solidFill>
                          <a:schemeClr val="bg1"/>
                        </a:solidFill>
                      </a:rPr>
                      <a:pPr/>
                      <a:t>[VALUE]</a:t>
                    </a:fld>
                    <a:endParaRPr lang="en-NZ"/>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1"/>
              <c:tx>
                <c:rich>
                  <a:bodyPr/>
                  <a:lstStyle/>
                  <a:p>
                    <a:fld id="{409F8EF7-1A60-42F7-B715-0ADD55916CE3}" type="VALUE">
                      <a:rPr lang="en-US" b="1">
                        <a:solidFill>
                          <a:schemeClr val="bg1"/>
                        </a:solidFill>
                      </a:rPr>
                      <a:pPr/>
                      <a:t>[VALUE]</a:t>
                    </a:fld>
                    <a:endParaRPr lang="en-NZ"/>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2"/>
              <c:tx>
                <c:rich>
                  <a:bodyPr/>
                  <a:lstStyle/>
                  <a:p>
                    <a:fld id="{19E2D6CC-8FA3-462E-BA8E-EE0B27A39E5E}" type="VALUE">
                      <a:rPr lang="en-US" b="1">
                        <a:solidFill>
                          <a:schemeClr val="bg1"/>
                        </a:solidFill>
                      </a:rPr>
                      <a:pPr/>
                      <a:t>[VALUE]</a:t>
                    </a:fld>
                    <a:endParaRPr lang="en-NZ"/>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3"/>
              <c:tx>
                <c:rich>
                  <a:bodyPr/>
                  <a:lstStyle/>
                  <a:p>
                    <a:fld id="{848C5493-9662-4D3C-B775-7B91F7DE5F6B}" type="VALUE">
                      <a:rPr lang="en-US" b="1">
                        <a:solidFill>
                          <a:schemeClr val="bg1"/>
                        </a:solidFill>
                      </a:rPr>
                      <a:pPr/>
                      <a:t>[VALUE]</a:t>
                    </a:fld>
                    <a:endParaRPr lang="en-NZ"/>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Sheet2!$M$16:$M$19</c:f>
              <c:strCache>
                <c:ptCount val="4"/>
                <c:pt idx="0">
                  <c:v>Grammarly</c:v>
                </c:pt>
                <c:pt idx="1">
                  <c:v>Academic Phrasebank</c:v>
                </c:pt>
                <c:pt idx="2">
                  <c:v>Lextutor</c:v>
                </c:pt>
                <c:pt idx="3">
                  <c:v>Turnitin</c:v>
                </c:pt>
              </c:strCache>
            </c:strRef>
          </c:cat>
          <c:val>
            <c:numRef>
              <c:f>Sheet2!$N$16:$N$19</c:f>
              <c:numCache>
                <c:formatCode>0%</c:formatCode>
                <c:ptCount val="4"/>
                <c:pt idx="0">
                  <c:v>0.95</c:v>
                </c:pt>
                <c:pt idx="1">
                  <c:v>0.4</c:v>
                </c:pt>
                <c:pt idx="2">
                  <c:v>0.1</c:v>
                </c:pt>
                <c:pt idx="3">
                  <c:v>0.4</c:v>
                </c:pt>
              </c:numCache>
            </c:numRef>
          </c:val>
        </c:ser>
        <c:dLbls>
          <c:dLblPos val="inEnd"/>
          <c:showLegendKey val="0"/>
          <c:showVal val="1"/>
          <c:showCatName val="0"/>
          <c:showSerName val="0"/>
          <c:showPercent val="0"/>
          <c:showBubbleSize val="0"/>
        </c:dLbls>
        <c:gapWidth val="182"/>
        <c:axId val="136133368"/>
        <c:axId val="136133760"/>
      </c:barChart>
      <c:catAx>
        <c:axId val="1361333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6133760"/>
        <c:crosses val="autoZero"/>
        <c:auto val="1"/>
        <c:lblAlgn val="ctr"/>
        <c:lblOffset val="100"/>
        <c:noMultiLvlLbl val="0"/>
      </c:catAx>
      <c:valAx>
        <c:axId val="13613376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61333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NZ"/>
              <a:t>How useful have you found these tools?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Pt>
            <c:idx val="4"/>
            <c:bubble3D val="0"/>
            <c:spPr>
              <a:solidFill>
                <a:schemeClr val="accent5"/>
              </a:solidFill>
              <a:ln>
                <a:noFill/>
              </a:ln>
              <a:effectLst>
                <a:outerShdw blurRad="254000" sx="102000" sy="102000" algn="ctr" rotWithShape="0">
                  <a:prstClr val="black">
                    <a:alpha val="20000"/>
                  </a:prstClr>
                </a:outerShdw>
              </a:effectLst>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Sheet1!$N$46:$R$46</c:f>
              <c:strCache>
                <c:ptCount val="5"/>
                <c:pt idx="0">
                  <c:v>Very useful/useful</c:v>
                </c:pt>
                <c:pt idx="2">
                  <c:v>Neutral</c:v>
                </c:pt>
                <c:pt idx="3">
                  <c:v>Not useful</c:v>
                </c:pt>
                <c:pt idx="4">
                  <c:v>Not used</c:v>
                </c:pt>
              </c:strCache>
            </c:strRef>
          </c:cat>
          <c:val>
            <c:numRef>
              <c:f>Sheet1!$N$47:$R$47</c:f>
              <c:numCache>
                <c:formatCode>General</c:formatCode>
                <c:ptCount val="5"/>
                <c:pt idx="0" formatCode="0%">
                  <c:v>0.85</c:v>
                </c:pt>
                <c:pt idx="3" formatCode="0%">
                  <c:v>0.1</c:v>
                </c:pt>
                <c:pt idx="4" formatCode="0%">
                  <c:v>0.05</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192982246040539"/>
          <c:y val="0.28118550373030016"/>
          <c:w val="0.25535323293713763"/>
          <c:h val="0.46454634736885608"/>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4690966754155728"/>
          <c:y val="5.5555555555555552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32394496544413454"/>
          <c:y val="0.18636865823191751"/>
          <c:w val="0.63596315931054792"/>
          <c:h val="0.72842845160056102"/>
        </c:manualLayout>
      </c:layout>
      <c:barChart>
        <c:barDir val="bar"/>
        <c:grouping val="clustered"/>
        <c:varyColors val="0"/>
        <c:ser>
          <c:idx val="0"/>
          <c:order val="0"/>
          <c:tx>
            <c:strRef>
              <c:f>Sheet2!$F$5</c:f>
              <c:strCache>
                <c:ptCount val="1"/>
                <c:pt idx="0">
                  <c:v>Definitely/Yes</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Sheet2!$E$6:$E$9</c:f>
              <c:strCache>
                <c:ptCount val="4"/>
                <c:pt idx="0">
                  <c:v>Build my confidence</c:v>
                </c:pt>
                <c:pt idx="1">
                  <c:v>To check my work</c:v>
                </c:pt>
                <c:pt idx="2">
                  <c:v>To help me think clearly</c:v>
                </c:pt>
                <c:pt idx="3">
                  <c:v>To organise my ideas</c:v>
                </c:pt>
              </c:strCache>
            </c:strRef>
          </c:cat>
          <c:val>
            <c:numRef>
              <c:f>Sheet2!$F$6:$F$9</c:f>
              <c:numCache>
                <c:formatCode>0%</c:formatCode>
                <c:ptCount val="4"/>
                <c:pt idx="0">
                  <c:v>0.6</c:v>
                </c:pt>
                <c:pt idx="1">
                  <c:v>0.8</c:v>
                </c:pt>
                <c:pt idx="2">
                  <c:v>0.6</c:v>
                </c:pt>
                <c:pt idx="3">
                  <c:v>0.6</c:v>
                </c:pt>
              </c:numCache>
            </c:numRef>
          </c:val>
        </c:ser>
        <c:dLbls>
          <c:dLblPos val="inEnd"/>
          <c:showLegendKey val="0"/>
          <c:showVal val="1"/>
          <c:showCatName val="0"/>
          <c:showSerName val="0"/>
          <c:showPercent val="0"/>
          <c:showBubbleSize val="0"/>
        </c:dLbls>
        <c:gapWidth val="65"/>
        <c:axId val="136135328"/>
        <c:axId val="136135720"/>
      </c:barChart>
      <c:catAx>
        <c:axId val="136135328"/>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136135720"/>
        <c:crosses val="autoZero"/>
        <c:auto val="1"/>
        <c:lblAlgn val="ctr"/>
        <c:lblOffset val="100"/>
        <c:noMultiLvlLbl val="0"/>
      </c:catAx>
      <c:valAx>
        <c:axId val="136135720"/>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136135328"/>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6363" cy="46910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21295" y="0"/>
            <a:ext cx="3076363" cy="469106"/>
          </a:xfrm>
          <a:prstGeom prst="rect">
            <a:avLst/>
          </a:prstGeom>
        </p:spPr>
        <p:txBody>
          <a:bodyPr vert="horz" lIns="91440" tIns="45720" rIns="91440" bIns="45720" rtlCol="0"/>
          <a:lstStyle>
            <a:lvl1pPr algn="r">
              <a:defRPr sz="1200"/>
            </a:lvl1pPr>
          </a:lstStyle>
          <a:p>
            <a:fld id="{FD42174E-94A8-894B-B55B-E3D1B123F7BC}" type="datetimeFigureOut">
              <a:rPr lang="en-US" smtClean="0"/>
              <a:t>11/7/2017</a:t>
            </a:fld>
            <a:endParaRPr lang="en-US"/>
          </a:p>
        </p:txBody>
      </p:sp>
      <p:sp>
        <p:nvSpPr>
          <p:cNvPr id="4" name="Footer Placeholder 3"/>
          <p:cNvSpPr>
            <a:spLocks noGrp="1"/>
          </p:cNvSpPr>
          <p:nvPr>
            <p:ph type="ftr" sz="quarter" idx="2"/>
          </p:nvPr>
        </p:nvSpPr>
        <p:spPr>
          <a:xfrm>
            <a:off x="1" y="8911390"/>
            <a:ext cx="3076363" cy="46910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21295" y="8911390"/>
            <a:ext cx="3076363" cy="469106"/>
          </a:xfrm>
          <a:prstGeom prst="rect">
            <a:avLst/>
          </a:prstGeom>
        </p:spPr>
        <p:txBody>
          <a:bodyPr vert="horz" lIns="91440" tIns="45720" rIns="91440" bIns="45720" rtlCol="0" anchor="b"/>
          <a:lstStyle>
            <a:lvl1pPr algn="r">
              <a:defRPr sz="1200"/>
            </a:lvl1pPr>
          </a:lstStyle>
          <a:p>
            <a:fld id="{BE4EBF85-1479-E349-9262-1B6F0600CA24}" type="slidenum">
              <a:rPr lang="en-US" smtClean="0"/>
              <a:t>‹#›</a:t>
            </a:fld>
            <a:endParaRPr lang="en-US"/>
          </a:p>
        </p:txBody>
      </p:sp>
    </p:spTree>
    <p:extLst>
      <p:ext uri="{BB962C8B-B14F-4D97-AF65-F5344CB8AC3E}">
        <p14:creationId xmlns:p14="http://schemas.microsoft.com/office/powerpoint/2010/main" val="30354553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6363" cy="46910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1295" y="0"/>
            <a:ext cx="3076363" cy="469106"/>
          </a:xfrm>
          <a:prstGeom prst="rect">
            <a:avLst/>
          </a:prstGeom>
        </p:spPr>
        <p:txBody>
          <a:bodyPr vert="horz" lIns="91440" tIns="45720" rIns="91440" bIns="45720" rtlCol="0"/>
          <a:lstStyle>
            <a:lvl1pPr algn="r">
              <a:defRPr sz="1200"/>
            </a:lvl1pPr>
          </a:lstStyle>
          <a:p>
            <a:fld id="{82FC2B82-52D7-564A-9414-F61912D3DADE}" type="datetimeFigureOut">
              <a:rPr lang="en-US" smtClean="0"/>
              <a:t>11/7/2017</a:t>
            </a:fld>
            <a:endParaRPr lang="en-US"/>
          </a:p>
        </p:txBody>
      </p:sp>
      <p:sp>
        <p:nvSpPr>
          <p:cNvPr id="4" name="Slide Image Placeholder 3"/>
          <p:cNvSpPr>
            <a:spLocks noGrp="1" noRot="1" noChangeAspect="1"/>
          </p:cNvSpPr>
          <p:nvPr>
            <p:ph type="sldImg" idx="2"/>
          </p:nvPr>
        </p:nvSpPr>
        <p:spPr>
          <a:xfrm>
            <a:off x="733425" y="703263"/>
            <a:ext cx="5632450" cy="35194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931" y="4456510"/>
            <a:ext cx="5679440" cy="4221956"/>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1" y="8911390"/>
            <a:ext cx="3076363" cy="46910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1295" y="8911390"/>
            <a:ext cx="3076363" cy="469106"/>
          </a:xfrm>
          <a:prstGeom prst="rect">
            <a:avLst/>
          </a:prstGeom>
        </p:spPr>
        <p:txBody>
          <a:bodyPr vert="horz" lIns="91440" tIns="45720" rIns="91440" bIns="45720" rtlCol="0" anchor="b"/>
          <a:lstStyle>
            <a:lvl1pPr algn="r">
              <a:defRPr sz="1200"/>
            </a:lvl1pPr>
          </a:lstStyle>
          <a:p>
            <a:fld id="{960170D6-42E6-3B4C-BC2C-154007EECCF7}" type="slidenum">
              <a:rPr lang="en-US" smtClean="0"/>
              <a:t>‹#›</a:t>
            </a:fld>
            <a:endParaRPr lang="en-US"/>
          </a:p>
        </p:txBody>
      </p:sp>
    </p:spTree>
    <p:extLst>
      <p:ext uri="{BB962C8B-B14F-4D97-AF65-F5344CB8AC3E}">
        <p14:creationId xmlns:p14="http://schemas.microsoft.com/office/powerpoint/2010/main" val="3987049444"/>
      </p:ext>
    </p:extLst>
  </p:cSld>
  <p:clrMap bg1="lt1" tx1="dk1" bg2="lt2" tx2="dk2" accent1="accent1" accent2="accent2" accent3="accent3" accent4="accent4" accent5="accent5" accent6="accent6" hlink="hlink" folHlink="folHlink"/>
  <p:hf hdr="0" ftr="0" dt="0"/>
  <p:notesStyle>
    <a:lvl1pPr marL="0" algn="l" defTabSz="356616" rtl="0" eaLnBrk="1" latinLnBrk="0" hangingPunct="1">
      <a:defRPr sz="936" kern="1200">
        <a:solidFill>
          <a:schemeClr val="tx1"/>
        </a:solidFill>
        <a:latin typeface="+mn-lt"/>
        <a:ea typeface="+mn-ea"/>
        <a:cs typeface="+mn-cs"/>
      </a:defRPr>
    </a:lvl1pPr>
    <a:lvl2pPr marL="356616" algn="l" defTabSz="356616" rtl="0" eaLnBrk="1" latinLnBrk="0" hangingPunct="1">
      <a:defRPr sz="936" kern="1200">
        <a:solidFill>
          <a:schemeClr val="tx1"/>
        </a:solidFill>
        <a:latin typeface="+mn-lt"/>
        <a:ea typeface="+mn-ea"/>
        <a:cs typeface="+mn-cs"/>
      </a:defRPr>
    </a:lvl2pPr>
    <a:lvl3pPr marL="713232" algn="l" defTabSz="356616" rtl="0" eaLnBrk="1" latinLnBrk="0" hangingPunct="1">
      <a:defRPr sz="936" kern="1200">
        <a:solidFill>
          <a:schemeClr val="tx1"/>
        </a:solidFill>
        <a:latin typeface="+mn-lt"/>
        <a:ea typeface="+mn-ea"/>
        <a:cs typeface="+mn-cs"/>
      </a:defRPr>
    </a:lvl3pPr>
    <a:lvl4pPr marL="1069848" algn="l" defTabSz="356616" rtl="0" eaLnBrk="1" latinLnBrk="0" hangingPunct="1">
      <a:defRPr sz="936" kern="1200">
        <a:solidFill>
          <a:schemeClr val="tx1"/>
        </a:solidFill>
        <a:latin typeface="+mn-lt"/>
        <a:ea typeface="+mn-ea"/>
        <a:cs typeface="+mn-cs"/>
      </a:defRPr>
    </a:lvl4pPr>
    <a:lvl5pPr marL="1426464" algn="l" defTabSz="356616" rtl="0" eaLnBrk="1" latinLnBrk="0" hangingPunct="1">
      <a:defRPr sz="936" kern="1200">
        <a:solidFill>
          <a:schemeClr val="tx1"/>
        </a:solidFill>
        <a:latin typeface="+mn-lt"/>
        <a:ea typeface="+mn-ea"/>
        <a:cs typeface="+mn-cs"/>
      </a:defRPr>
    </a:lvl5pPr>
    <a:lvl6pPr marL="1783080" algn="l" defTabSz="356616" rtl="0" eaLnBrk="1" latinLnBrk="0" hangingPunct="1">
      <a:defRPr sz="936" kern="1200">
        <a:solidFill>
          <a:schemeClr val="tx1"/>
        </a:solidFill>
        <a:latin typeface="+mn-lt"/>
        <a:ea typeface="+mn-ea"/>
        <a:cs typeface="+mn-cs"/>
      </a:defRPr>
    </a:lvl6pPr>
    <a:lvl7pPr marL="2139696" algn="l" defTabSz="356616" rtl="0" eaLnBrk="1" latinLnBrk="0" hangingPunct="1">
      <a:defRPr sz="936" kern="1200">
        <a:solidFill>
          <a:schemeClr val="tx1"/>
        </a:solidFill>
        <a:latin typeface="+mn-lt"/>
        <a:ea typeface="+mn-ea"/>
        <a:cs typeface="+mn-cs"/>
      </a:defRPr>
    </a:lvl7pPr>
    <a:lvl8pPr marL="2496312" algn="l" defTabSz="356616" rtl="0" eaLnBrk="1" latinLnBrk="0" hangingPunct="1">
      <a:defRPr sz="936" kern="1200">
        <a:solidFill>
          <a:schemeClr val="tx1"/>
        </a:solidFill>
        <a:latin typeface="+mn-lt"/>
        <a:ea typeface="+mn-ea"/>
        <a:cs typeface="+mn-cs"/>
      </a:defRPr>
    </a:lvl8pPr>
    <a:lvl9pPr marL="2852928" algn="l" defTabSz="356616"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phrasebank.manchester.ac.uk/"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thoughtco.com/what-is-a-language-1691218"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www.thoughtco.com/what-is-context-language-1689920" TargetMode="External"/><Relationship Id="rId4" Type="http://schemas.openxmlformats.org/officeDocument/2006/relationships/hyperlink" Target="https://www.thoughtco.com/text-language-studies-1692537"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960170D6-42E6-3B4C-BC2C-154007EECCF7}" type="slidenum">
              <a:rPr lang="en-US" smtClean="0"/>
              <a:t>1</a:t>
            </a:fld>
            <a:endParaRPr lang="en-US"/>
          </a:p>
        </p:txBody>
      </p:sp>
    </p:spTree>
    <p:extLst>
      <p:ext uri="{BB962C8B-B14F-4D97-AF65-F5344CB8AC3E}">
        <p14:creationId xmlns:p14="http://schemas.microsoft.com/office/powerpoint/2010/main" val="5689777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960170D6-42E6-3B4C-BC2C-154007EECCF7}" type="slidenum">
              <a:rPr lang="en-US" smtClean="0"/>
              <a:t>10</a:t>
            </a:fld>
            <a:endParaRPr lang="en-US"/>
          </a:p>
        </p:txBody>
      </p:sp>
    </p:spTree>
    <p:extLst>
      <p:ext uri="{BB962C8B-B14F-4D97-AF65-F5344CB8AC3E}">
        <p14:creationId xmlns:p14="http://schemas.microsoft.com/office/powerpoint/2010/main" val="3239855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960170D6-42E6-3B4C-BC2C-154007EECCF7}" type="slidenum">
              <a:rPr lang="en-US" smtClean="0"/>
              <a:t>11</a:t>
            </a:fld>
            <a:endParaRPr lang="en-US"/>
          </a:p>
        </p:txBody>
      </p:sp>
    </p:spTree>
    <p:extLst>
      <p:ext uri="{BB962C8B-B14F-4D97-AF65-F5344CB8AC3E}">
        <p14:creationId xmlns:p14="http://schemas.microsoft.com/office/powerpoint/2010/main" val="3000737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960170D6-42E6-3B4C-BC2C-154007EECCF7}" type="slidenum">
              <a:rPr lang="en-US" smtClean="0"/>
              <a:t>12</a:t>
            </a:fld>
            <a:endParaRPr lang="en-US"/>
          </a:p>
        </p:txBody>
      </p:sp>
    </p:spTree>
    <p:extLst>
      <p:ext uri="{BB962C8B-B14F-4D97-AF65-F5344CB8AC3E}">
        <p14:creationId xmlns:p14="http://schemas.microsoft.com/office/powerpoint/2010/main" val="3754767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Do students engage</a:t>
            </a:r>
            <a:r>
              <a:rPr lang="en-NZ" baseline="0" dirty="0" smtClean="0"/>
              <a:t> with Grammar? I downloaded the activity report and it shows a significant increase in activity from </a:t>
            </a:r>
            <a:r>
              <a:rPr lang="en-NZ" baseline="0" dirty="0" err="1" smtClean="0"/>
              <a:t>sem</a:t>
            </a:r>
            <a:r>
              <a:rPr lang="en-NZ" baseline="0" dirty="0" smtClean="0"/>
              <a:t> 2 2016 to </a:t>
            </a:r>
            <a:r>
              <a:rPr lang="en-NZ" baseline="0" dirty="0" err="1" smtClean="0"/>
              <a:t>sem</a:t>
            </a:r>
            <a:r>
              <a:rPr lang="en-NZ" baseline="0" dirty="0" smtClean="0"/>
              <a:t> 1 2017.</a:t>
            </a:r>
            <a:endParaRPr lang="en-NZ" dirty="0"/>
          </a:p>
        </p:txBody>
      </p:sp>
      <p:sp>
        <p:nvSpPr>
          <p:cNvPr id="4" name="Slide Number Placeholder 3"/>
          <p:cNvSpPr>
            <a:spLocks noGrp="1"/>
          </p:cNvSpPr>
          <p:nvPr>
            <p:ph type="sldNum" sz="quarter" idx="10"/>
          </p:nvPr>
        </p:nvSpPr>
        <p:spPr/>
        <p:txBody>
          <a:bodyPr/>
          <a:lstStyle/>
          <a:p>
            <a:fld id="{960170D6-42E6-3B4C-BC2C-154007EECCF7}" type="slidenum">
              <a:rPr lang="en-US" smtClean="0"/>
              <a:t>13</a:t>
            </a:fld>
            <a:endParaRPr lang="en-US"/>
          </a:p>
        </p:txBody>
      </p:sp>
    </p:spTree>
    <p:extLst>
      <p:ext uri="{BB962C8B-B14F-4D97-AF65-F5344CB8AC3E}">
        <p14:creationId xmlns:p14="http://schemas.microsoft.com/office/powerpoint/2010/main" val="22159450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Academic </a:t>
            </a:r>
            <a:r>
              <a:rPr lang="en-NZ" dirty="0" err="1" smtClean="0"/>
              <a:t>Phrasebank</a:t>
            </a:r>
            <a:r>
              <a:rPr lang="en-NZ" baseline="0" dirty="0" smtClean="0"/>
              <a:t>  - created by John Morley - </a:t>
            </a:r>
            <a:r>
              <a:rPr lang="en-NZ" sz="900" dirty="0" smtClean="0">
                <a:hlinkClick r:id="rId3"/>
              </a:rPr>
              <a:t>http://www.phrasebank.manchester.ac.uk/</a:t>
            </a:r>
            <a:endParaRPr lang="en-NZ" sz="900" dirty="0" smtClean="0"/>
          </a:p>
          <a:p>
            <a:endParaRPr lang="en-NZ" sz="900" dirty="0" smtClean="0"/>
          </a:p>
          <a:p>
            <a:pPr>
              <a:lnSpc>
                <a:spcPct val="150000"/>
              </a:lnSpc>
            </a:pPr>
            <a:r>
              <a:rPr lang="en-NZ" sz="900" dirty="0" smtClean="0"/>
              <a:t>Draws on John Swales research</a:t>
            </a:r>
          </a:p>
          <a:p>
            <a:pPr>
              <a:lnSpc>
                <a:spcPct val="150000"/>
              </a:lnSpc>
            </a:pPr>
            <a:r>
              <a:rPr lang="en-NZ" sz="900" dirty="0" smtClean="0"/>
              <a:t>Collated by John Morley – phrases were taken from 100 postgraduate dissertations completed at the University of Manchester</a:t>
            </a:r>
          </a:p>
          <a:p>
            <a:r>
              <a:rPr lang="en-NZ" sz="936" kern="1200" dirty="0" smtClean="0">
                <a:solidFill>
                  <a:schemeClr val="tx1"/>
                </a:solidFill>
                <a:effectLst/>
                <a:latin typeface="+mn-lt"/>
                <a:ea typeface="+mn-ea"/>
                <a:cs typeface="+mn-cs"/>
              </a:rPr>
              <a:t>The resource should be particularly useful for writers who need to report their research </a:t>
            </a:r>
            <a:r>
              <a:rPr lang="en-NZ" sz="936" kern="1200" dirty="0" err="1" smtClean="0">
                <a:solidFill>
                  <a:schemeClr val="tx1"/>
                </a:solidFill>
                <a:effectLst/>
                <a:latin typeface="+mn-lt"/>
                <a:ea typeface="+mn-ea"/>
                <a:cs typeface="+mn-cs"/>
              </a:rPr>
              <a:t>work.The</a:t>
            </a:r>
            <a:r>
              <a:rPr lang="en-NZ" sz="936" kern="1200" dirty="0" smtClean="0">
                <a:solidFill>
                  <a:schemeClr val="tx1"/>
                </a:solidFill>
                <a:effectLst/>
                <a:latin typeface="+mn-lt"/>
                <a:ea typeface="+mn-ea"/>
                <a:cs typeface="+mn-cs"/>
              </a:rPr>
              <a:t> phrases, and the headings under which they are listed, can be used simply to assist you in thinking about the content and organisation of your own writing, or the phrases can be incorporated into your writing where this is appropriate. The Academic </a:t>
            </a:r>
            <a:r>
              <a:rPr lang="en-NZ" sz="936" kern="1200" dirty="0" err="1" smtClean="0">
                <a:solidFill>
                  <a:schemeClr val="tx1"/>
                </a:solidFill>
                <a:effectLst/>
                <a:latin typeface="+mn-lt"/>
                <a:ea typeface="+mn-ea"/>
                <a:cs typeface="+mn-cs"/>
              </a:rPr>
              <a:t>Phrasebank</a:t>
            </a:r>
            <a:r>
              <a:rPr lang="en-NZ" sz="936" kern="1200" dirty="0" smtClean="0">
                <a:solidFill>
                  <a:schemeClr val="tx1"/>
                </a:solidFill>
                <a:effectLst/>
                <a:latin typeface="+mn-lt"/>
                <a:ea typeface="+mn-ea"/>
                <a:cs typeface="+mn-cs"/>
              </a:rPr>
              <a:t> draws on the research by John Swales - with examples of some of the phraseological ‘nuts and bolts’ of writing organised according to the main sections of a research paper or dissertation. </a:t>
            </a:r>
            <a:r>
              <a:rPr lang="en-NZ" sz="936" kern="1200" dirty="0" err="1" smtClean="0">
                <a:solidFill>
                  <a:schemeClr val="tx1"/>
                </a:solidFill>
                <a:effectLst/>
                <a:latin typeface="+mn-lt"/>
                <a:ea typeface="+mn-ea"/>
                <a:cs typeface="+mn-cs"/>
              </a:rPr>
              <a:t>Phrasebank</a:t>
            </a:r>
            <a:r>
              <a:rPr lang="en-NZ" sz="936" kern="1200" dirty="0" smtClean="0">
                <a:solidFill>
                  <a:schemeClr val="tx1"/>
                </a:solidFill>
                <a:effectLst/>
                <a:latin typeface="+mn-lt"/>
                <a:ea typeface="+mn-ea"/>
                <a:cs typeface="+mn-cs"/>
              </a:rPr>
              <a:t> recognises that there is an important phraseological dimension to academic language and attempts to make examples of this </a:t>
            </a:r>
            <a:r>
              <a:rPr lang="en-NZ" sz="936" kern="1200" dirty="0" err="1" smtClean="0">
                <a:solidFill>
                  <a:schemeClr val="tx1"/>
                </a:solidFill>
                <a:effectLst/>
                <a:latin typeface="+mn-lt"/>
                <a:ea typeface="+mn-ea"/>
                <a:cs typeface="+mn-cs"/>
              </a:rPr>
              <a:t>explicit.The</a:t>
            </a:r>
            <a:r>
              <a:rPr lang="en-NZ" sz="936" kern="1200" dirty="0" smtClean="0">
                <a:solidFill>
                  <a:schemeClr val="tx1"/>
                </a:solidFill>
                <a:effectLst/>
                <a:latin typeface="+mn-lt"/>
                <a:ea typeface="+mn-ea"/>
                <a:cs typeface="+mn-cs"/>
              </a:rPr>
              <a:t> resource was designed primarily for academic and scientific writers who are non-native speakers of English.</a:t>
            </a:r>
          </a:p>
          <a:p>
            <a:r>
              <a:rPr lang="en-NZ" sz="936" kern="1200" dirty="0" smtClean="0">
                <a:solidFill>
                  <a:schemeClr val="tx1"/>
                </a:solidFill>
                <a:effectLst/>
                <a:latin typeface="+mn-lt"/>
                <a:ea typeface="+mn-ea"/>
                <a:cs typeface="+mn-cs"/>
              </a:rPr>
              <a:t>Native speaker writers may still find much of the material helpful.</a:t>
            </a:r>
          </a:p>
          <a:p>
            <a:endParaRPr lang="en-NZ" dirty="0"/>
          </a:p>
        </p:txBody>
      </p:sp>
      <p:sp>
        <p:nvSpPr>
          <p:cNvPr id="4" name="Slide Number Placeholder 3"/>
          <p:cNvSpPr>
            <a:spLocks noGrp="1"/>
          </p:cNvSpPr>
          <p:nvPr>
            <p:ph type="sldNum" sz="quarter" idx="10"/>
          </p:nvPr>
        </p:nvSpPr>
        <p:spPr/>
        <p:txBody>
          <a:bodyPr/>
          <a:lstStyle/>
          <a:p>
            <a:fld id="{960170D6-42E6-3B4C-BC2C-154007EECCF7}" type="slidenum">
              <a:rPr lang="en-US" smtClean="0"/>
              <a:t>14</a:t>
            </a:fld>
            <a:endParaRPr lang="en-US"/>
          </a:p>
        </p:txBody>
      </p:sp>
    </p:spTree>
    <p:extLst>
      <p:ext uri="{BB962C8B-B14F-4D97-AF65-F5344CB8AC3E}">
        <p14:creationId xmlns:p14="http://schemas.microsoft.com/office/powerpoint/2010/main" val="11242442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Created by  Prof Tom Cobb – Lexical text analysis . Highlights the first</a:t>
            </a:r>
            <a:r>
              <a:rPr lang="en-NZ" baseline="0" dirty="0" smtClean="0"/>
              <a:t> 1001 high frequency words, 2</a:t>
            </a:r>
            <a:r>
              <a:rPr lang="en-NZ" baseline="30000" dirty="0" smtClean="0"/>
              <a:t>nd</a:t>
            </a:r>
            <a:r>
              <a:rPr lang="en-NZ" baseline="0" dirty="0" smtClean="0"/>
              <a:t> 1000 high frequency words, and AWL</a:t>
            </a:r>
          </a:p>
          <a:p>
            <a:endParaRPr lang="en-NZ" baseline="0" dirty="0" smtClean="0"/>
          </a:p>
          <a:p>
            <a:r>
              <a:rPr lang="en-NZ" baseline="0" dirty="0" err="1" smtClean="0"/>
              <a:t>Vocabprofiler</a:t>
            </a:r>
            <a:r>
              <a:rPr lang="en-NZ" baseline="0" dirty="0" smtClean="0"/>
              <a:t> – created by Tom Cobb Professor at the University of Quebec</a:t>
            </a:r>
          </a:p>
          <a:p>
            <a:r>
              <a:rPr lang="en-NZ" baseline="0" dirty="0" smtClean="0"/>
              <a:t>Lexical text analysis – </a:t>
            </a:r>
            <a:r>
              <a:rPr lang="en-NZ" baseline="0" dirty="0" err="1" smtClean="0"/>
              <a:t>ist</a:t>
            </a:r>
            <a:r>
              <a:rPr lang="en-NZ" baseline="0" dirty="0" smtClean="0"/>
              <a:t> 1000 frequent words, 2</a:t>
            </a:r>
            <a:r>
              <a:rPr lang="en-NZ" baseline="30000" dirty="0" smtClean="0"/>
              <a:t>nd</a:t>
            </a:r>
            <a:r>
              <a:rPr lang="en-NZ" baseline="0" dirty="0" smtClean="0"/>
              <a:t> 1000 frequent words, AWL, other words not found in any list</a:t>
            </a:r>
            <a:endParaRPr lang="en-NZ" dirty="0" smtClean="0"/>
          </a:p>
          <a:p>
            <a:r>
              <a:rPr lang="en-US" dirty="0" smtClean="0"/>
              <a:t>AWL</a:t>
            </a:r>
            <a:r>
              <a:rPr lang="en-US" baseline="0" dirty="0" smtClean="0"/>
              <a:t> – 10-15% is typical for an academic text </a:t>
            </a:r>
            <a:endParaRPr lang="en-US" dirty="0" smtClean="0"/>
          </a:p>
          <a:p>
            <a:endParaRPr lang="en-NZ" dirty="0"/>
          </a:p>
        </p:txBody>
      </p:sp>
      <p:sp>
        <p:nvSpPr>
          <p:cNvPr id="4" name="Slide Number Placeholder 3"/>
          <p:cNvSpPr>
            <a:spLocks noGrp="1"/>
          </p:cNvSpPr>
          <p:nvPr>
            <p:ph type="sldNum" sz="quarter" idx="10"/>
          </p:nvPr>
        </p:nvSpPr>
        <p:spPr/>
        <p:txBody>
          <a:bodyPr/>
          <a:lstStyle/>
          <a:p>
            <a:fld id="{960170D6-42E6-3B4C-BC2C-154007EECCF7}" type="slidenum">
              <a:rPr lang="en-US" smtClean="0"/>
              <a:t>15</a:t>
            </a:fld>
            <a:endParaRPr lang="en-US"/>
          </a:p>
        </p:txBody>
      </p:sp>
    </p:spTree>
    <p:extLst>
      <p:ext uri="{BB962C8B-B14F-4D97-AF65-F5344CB8AC3E}">
        <p14:creationId xmlns:p14="http://schemas.microsoft.com/office/powerpoint/2010/main" val="33804395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smtClean="0"/>
          </a:p>
          <a:p>
            <a:r>
              <a:rPr lang="en-NZ" dirty="0" err="1" smtClean="0"/>
              <a:t>Turnitin</a:t>
            </a:r>
            <a:r>
              <a:rPr lang="en-NZ" dirty="0" smtClean="0"/>
              <a:t> – formative feedback</a:t>
            </a:r>
            <a:r>
              <a:rPr lang="en-NZ" baseline="0" dirty="0" smtClean="0"/>
              <a:t>– do the plagiarism check.</a:t>
            </a:r>
            <a:endParaRPr lang="en-NZ" dirty="0" smtClean="0"/>
          </a:p>
          <a:p>
            <a:endParaRPr lang="en-NZ" dirty="0"/>
          </a:p>
        </p:txBody>
      </p:sp>
      <p:sp>
        <p:nvSpPr>
          <p:cNvPr id="4" name="Slide Number Placeholder 3"/>
          <p:cNvSpPr>
            <a:spLocks noGrp="1"/>
          </p:cNvSpPr>
          <p:nvPr>
            <p:ph type="sldNum" sz="quarter" idx="10"/>
          </p:nvPr>
        </p:nvSpPr>
        <p:spPr/>
        <p:txBody>
          <a:bodyPr/>
          <a:lstStyle/>
          <a:p>
            <a:fld id="{960170D6-42E6-3B4C-BC2C-154007EECCF7}" type="slidenum">
              <a:rPr lang="en-US" smtClean="0"/>
              <a:t>16</a:t>
            </a:fld>
            <a:endParaRPr lang="en-US"/>
          </a:p>
        </p:txBody>
      </p:sp>
    </p:spTree>
    <p:extLst>
      <p:ext uri="{BB962C8B-B14F-4D97-AF65-F5344CB8AC3E}">
        <p14:creationId xmlns:p14="http://schemas.microsoft.com/office/powerpoint/2010/main" val="5748515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050" dirty="0" smtClean="0"/>
              <a:t>Snapshot of student</a:t>
            </a:r>
            <a:r>
              <a:rPr lang="en-NZ" sz="1050" baseline="0" dirty="0" smtClean="0"/>
              <a:t> activity on the </a:t>
            </a:r>
            <a:r>
              <a:rPr lang="en-NZ" sz="1050" baseline="0" smtClean="0"/>
              <a:t>Skills Hub</a:t>
            </a:r>
            <a:endParaRPr lang="en-US" sz="1000" dirty="0" smtClean="0"/>
          </a:p>
          <a:p>
            <a:endParaRPr lang="en-NZ" dirty="0"/>
          </a:p>
        </p:txBody>
      </p:sp>
      <p:sp>
        <p:nvSpPr>
          <p:cNvPr id="4" name="Slide Number Placeholder 3"/>
          <p:cNvSpPr>
            <a:spLocks noGrp="1"/>
          </p:cNvSpPr>
          <p:nvPr>
            <p:ph type="sldNum" sz="quarter" idx="10"/>
          </p:nvPr>
        </p:nvSpPr>
        <p:spPr/>
        <p:txBody>
          <a:bodyPr/>
          <a:lstStyle/>
          <a:p>
            <a:fld id="{960170D6-42E6-3B4C-BC2C-154007EECCF7}" type="slidenum">
              <a:rPr lang="en-US" smtClean="0"/>
              <a:t>17</a:t>
            </a:fld>
            <a:endParaRPr lang="en-US"/>
          </a:p>
        </p:txBody>
      </p:sp>
    </p:spTree>
    <p:extLst>
      <p:ext uri="{BB962C8B-B14F-4D97-AF65-F5344CB8AC3E}">
        <p14:creationId xmlns:p14="http://schemas.microsoft.com/office/powerpoint/2010/main" val="27064393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Let’s look specifically at particular tools</a:t>
            </a:r>
            <a:endParaRPr lang="en-NZ" dirty="0"/>
          </a:p>
        </p:txBody>
      </p:sp>
      <p:sp>
        <p:nvSpPr>
          <p:cNvPr id="4" name="Slide Number Placeholder 3"/>
          <p:cNvSpPr>
            <a:spLocks noGrp="1"/>
          </p:cNvSpPr>
          <p:nvPr>
            <p:ph type="sldNum" sz="quarter" idx="10"/>
          </p:nvPr>
        </p:nvSpPr>
        <p:spPr/>
        <p:txBody>
          <a:bodyPr/>
          <a:lstStyle/>
          <a:p>
            <a:fld id="{960170D6-42E6-3B4C-BC2C-154007EECCF7}" type="slidenum">
              <a:rPr lang="en-US" smtClean="0"/>
              <a:t>18</a:t>
            </a:fld>
            <a:endParaRPr lang="en-US"/>
          </a:p>
        </p:txBody>
      </p:sp>
    </p:spTree>
    <p:extLst>
      <p:ext uri="{BB962C8B-B14F-4D97-AF65-F5344CB8AC3E}">
        <p14:creationId xmlns:p14="http://schemas.microsoft.com/office/powerpoint/2010/main" val="23792630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960170D6-42E6-3B4C-BC2C-154007EECCF7}" type="slidenum">
              <a:rPr lang="en-US" smtClean="0"/>
              <a:t>19</a:t>
            </a:fld>
            <a:endParaRPr lang="en-US"/>
          </a:p>
        </p:txBody>
      </p:sp>
    </p:spTree>
    <p:extLst>
      <p:ext uri="{BB962C8B-B14F-4D97-AF65-F5344CB8AC3E}">
        <p14:creationId xmlns:p14="http://schemas.microsoft.com/office/powerpoint/2010/main" val="3821554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To achieve these aims I gathered responses by</a:t>
            </a:r>
            <a:r>
              <a:rPr lang="en-NZ" baseline="0" dirty="0" smtClean="0"/>
              <a:t> using a questionnaire and interviews from a small sample of 20 students.</a:t>
            </a:r>
            <a:endParaRPr lang="en-NZ" dirty="0"/>
          </a:p>
        </p:txBody>
      </p:sp>
      <p:sp>
        <p:nvSpPr>
          <p:cNvPr id="4" name="Slide Number Placeholder 3"/>
          <p:cNvSpPr>
            <a:spLocks noGrp="1"/>
          </p:cNvSpPr>
          <p:nvPr>
            <p:ph type="sldNum" sz="quarter" idx="10"/>
          </p:nvPr>
        </p:nvSpPr>
        <p:spPr/>
        <p:txBody>
          <a:bodyPr/>
          <a:lstStyle/>
          <a:p>
            <a:fld id="{960170D6-42E6-3B4C-BC2C-154007EECCF7}" type="slidenum">
              <a:rPr lang="en-US" smtClean="0"/>
              <a:t>2</a:t>
            </a:fld>
            <a:endParaRPr lang="en-US"/>
          </a:p>
        </p:txBody>
      </p:sp>
    </p:spTree>
    <p:extLst>
      <p:ext uri="{BB962C8B-B14F-4D97-AF65-F5344CB8AC3E}">
        <p14:creationId xmlns:p14="http://schemas.microsoft.com/office/powerpoint/2010/main" val="15158194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960170D6-42E6-3B4C-BC2C-154007EECCF7}" type="slidenum">
              <a:rPr lang="en-US" smtClean="0"/>
              <a:t>20</a:t>
            </a:fld>
            <a:endParaRPr lang="en-US"/>
          </a:p>
        </p:txBody>
      </p:sp>
    </p:spTree>
    <p:extLst>
      <p:ext uri="{BB962C8B-B14F-4D97-AF65-F5344CB8AC3E}">
        <p14:creationId xmlns:p14="http://schemas.microsoft.com/office/powerpoint/2010/main" val="11086263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960170D6-42E6-3B4C-BC2C-154007EECCF7}" type="slidenum">
              <a:rPr lang="en-US" smtClean="0"/>
              <a:t>21</a:t>
            </a:fld>
            <a:endParaRPr lang="en-US"/>
          </a:p>
        </p:txBody>
      </p:sp>
    </p:spTree>
    <p:extLst>
      <p:ext uri="{BB962C8B-B14F-4D97-AF65-F5344CB8AC3E}">
        <p14:creationId xmlns:p14="http://schemas.microsoft.com/office/powerpoint/2010/main" val="3781417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Addresses some of the key issues identified by</a:t>
            </a:r>
            <a:r>
              <a:rPr lang="en-NZ" baseline="0" dirty="0" smtClean="0"/>
              <a:t> </a:t>
            </a:r>
            <a:r>
              <a:rPr lang="en-NZ" baseline="0" dirty="0" err="1" smtClean="0"/>
              <a:t>DELNA</a:t>
            </a:r>
            <a:r>
              <a:rPr lang="en-NZ" baseline="0" dirty="0" smtClean="0"/>
              <a:t> that I mentioned earlier.</a:t>
            </a:r>
            <a:endParaRPr lang="en-NZ" dirty="0"/>
          </a:p>
        </p:txBody>
      </p:sp>
      <p:sp>
        <p:nvSpPr>
          <p:cNvPr id="4" name="Slide Number Placeholder 3"/>
          <p:cNvSpPr>
            <a:spLocks noGrp="1"/>
          </p:cNvSpPr>
          <p:nvPr>
            <p:ph type="sldNum" sz="quarter" idx="10"/>
          </p:nvPr>
        </p:nvSpPr>
        <p:spPr/>
        <p:txBody>
          <a:bodyPr/>
          <a:lstStyle/>
          <a:p>
            <a:fld id="{960170D6-42E6-3B4C-BC2C-154007EECCF7}" type="slidenum">
              <a:rPr lang="en-US" smtClean="0"/>
              <a:t>22</a:t>
            </a:fld>
            <a:endParaRPr lang="en-US"/>
          </a:p>
        </p:txBody>
      </p:sp>
    </p:spTree>
    <p:extLst>
      <p:ext uri="{BB962C8B-B14F-4D97-AF65-F5344CB8AC3E}">
        <p14:creationId xmlns:p14="http://schemas.microsoft.com/office/powerpoint/2010/main" val="26005752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The students comments have highlighted some strengths and limitations.</a:t>
            </a:r>
          </a:p>
          <a:p>
            <a:endParaRPr lang="en-NZ" dirty="0"/>
          </a:p>
        </p:txBody>
      </p:sp>
      <p:sp>
        <p:nvSpPr>
          <p:cNvPr id="4" name="Slide Number Placeholder 3"/>
          <p:cNvSpPr>
            <a:spLocks noGrp="1"/>
          </p:cNvSpPr>
          <p:nvPr>
            <p:ph type="sldNum" sz="quarter" idx="10"/>
          </p:nvPr>
        </p:nvSpPr>
        <p:spPr/>
        <p:txBody>
          <a:bodyPr/>
          <a:lstStyle/>
          <a:p>
            <a:fld id="{960170D6-42E6-3B4C-BC2C-154007EECCF7}" type="slidenum">
              <a:rPr lang="en-US" smtClean="0"/>
              <a:t>23</a:t>
            </a:fld>
            <a:endParaRPr lang="en-US"/>
          </a:p>
        </p:txBody>
      </p:sp>
    </p:spTree>
    <p:extLst>
      <p:ext uri="{BB962C8B-B14F-4D97-AF65-F5344CB8AC3E}">
        <p14:creationId xmlns:p14="http://schemas.microsoft.com/office/powerpoint/2010/main" val="29676064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960170D6-42E6-3B4C-BC2C-154007EECCF7}" type="slidenum">
              <a:rPr lang="en-US" smtClean="0"/>
              <a:t>24</a:t>
            </a:fld>
            <a:endParaRPr lang="en-US"/>
          </a:p>
        </p:txBody>
      </p:sp>
    </p:spTree>
    <p:extLst>
      <p:ext uri="{BB962C8B-B14F-4D97-AF65-F5344CB8AC3E}">
        <p14:creationId xmlns:p14="http://schemas.microsoft.com/office/powerpoint/2010/main" val="9089660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960170D6-42E6-3B4C-BC2C-154007EECCF7}" type="slidenum">
              <a:rPr lang="en-US" smtClean="0"/>
              <a:t>25</a:t>
            </a:fld>
            <a:endParaRPr lang="en-US"/>
          </a:p>
        </p:txBody>
      </p:sp>
    </p:spTree>
    <p:extLst>
      <p:ext uri="{BB962C8B-B14F-4D97-AF65-F5344CB8AC3E}">
        <p14:creationId xmlns:p14="http://schemas.microsoft.com/office/powerpoint/2010/main" val="39461944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960170D6-42E6-3B4C-BC2C-154007EECCF7}" type="slidenum">
              <a:rPr lang="en-US" smtClean="0"/>
              <a:t>26</a:t>
            </a:fld>
            <a:endParaRPr lang="en-US"/>
          </a:p>
        </p:txBody>
      </p:sp>
    </p:spTree>
    <p:extLst>
      <p:ext uri="{BB962C8B-B14F-4D97-AF65-F5344CB8AC3E}">
        <p14:creationId xmlns:p14="http://schemas.microsoft.com/office/powerpoint/2010/main" val="42862831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960170D6-42E6-3B4C-BC2C-154007EECCF7}" type="slidenum">
              <a:rPr lang="en-US" smtClean="0"/>
              <a:t>27</a:t>
            </a:fld>
            <a:endParaRPr lang="en-US"/>
          </a:p>
        </p:txBody>
      </p:sp>
    </p:spTree>
    <p:extLst>
      <p:ext uri="{BB962C8B-B14F-4D97-AF65-F5344CB8AC3E}">
        <p14:creationId xmlns:p14="http://schemas.microsoft.com/office/powerpoint/2010/main" val="1962419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The challenge for these students is creating the discipline specific texts such as essay writing, paragraph writing, argument structure(Com law), reflective writing.</a:t>
            </a:r>
          </a:p>
          <a:p>
            <a:r>
              <a:rPr lang="en-NZ" dirty="0" smtClean="0"/>
              <a:t>Each discipline has its own discourse (</a:t>
            </a:r>
            <a:r>
              <a:rPr lang="en-US" sz="936" b="0" i="0" u="none" strike="noStrike" kern="1200" dirty="0" smtClean="0">
                <a:solidFill>
                  <a:schemeClr val="tx1"/>
                </a:solidFill>
                <a:effectLst/>
                <a:latin typeface="+mn-lt"/>
                <a:ea typeface="+mn-ea"/>
                <a:cs typeface="+mn-cs"/>
                <a:hlinkClick r:id="rId3"/>
              </a:rPr>
              <a:t>language</a:t>
            </a:r>
            <a:r>
              <a:rPr lang="en-US" sz="936" b="0" i="0" kern="1200" dirty="0" smtClean="0">
                <a:solidFill>
                  <a:schemeClr val="tx1"/>
                </a:solidFill>
                <a:effectLst/>
                <a:latin typeface="+mn-lt"/>
                <a:ea typeface="+mn-ea"/>
                <a:cs typeface="+mn-cs"/>
              </a:rPr>
              <a:t> is used in </a:t>
            </a:r>
            <a:r>
              <a:rPr lang="en-US" sz="936" b="0" i="0" u="none" strike="noStrike" kern="1200" dirty="0" smtClean="0">
                <a:solidFill>
                  <a:schemeClr val="tx1"/>
                </a:solidFill>
                <a:effectLst/>
                <a:latin typeface="+mn-lt"/>
                <a:ea typeface="+mn-ea"/>
                <a:cs typeface="+mn-cs"/>
                <a:hlinkClick r:id="rId4"/>
              </a:rPr>
              <a:t>texts</a:t>
            </a:r>
            <a:r>
              <a:rPr lang="en-US" sz="936" b="0" i="0" kern="1200" dirty="0" smtClean="0">
                <a:solidFill>
                  <a:schemeClr val="tx1"/>
                </a:solidFill>
                <a:effectLst/>
                <a:latin typeface="+mn-lt"/>
                <a:ea typeface="+mn-ea"/>
                <a:cs typeface="+mn-cs"/>
              </a:rPr>
              <a:t> and </a:t>
            </a:r>
            <a:r>
              <a:rPr lang="en-US" sz="936" b="0" i="0" u="none" strike="noStrike" kern="1200" dirty="0" smtClean="0">
                <a:solidFill>
                  <a:schemeClr val="tx1"/>
                </a:solidFill>
                <a:effectLst/>
                <a:latin typeface="+mn-lt"/>
                <a:ea typeface="+mn-ea"/>
                <a:cs typeface="+mn-cs"/>
                <a:hlinkClick r:id="rId5"/>
              </a:rPr>
              <a:t>contexts</a:t>
            </a:r>
            <a:r>
              <a:rPr lang="en-US" sz="936" b="0" i="0" kern="1200" dirty="0" smtClean="0">
                <a:solidFill>
                  <a:schemeClr val="tx1"/>
                </a:solidFill>
                <a:effectLst/>
                <a:latin typeface="+mn-lt"/>
                <a:ea typeface="+mn-ea"/>
                <a:cs typeface="+mn-cs"/>
              </a:rPr>
              <a:t>,)</a:t>
            </a:r>
          </a:p>
          <a:p>
            <a:r>
              <a:rPr lang="en-US" sz="936" b="0" i="0" kern="1200" dirty="0" smtClean="0">
                <a:solidFill>
                  <a:schemeClr val="tx1"/>
                </a:solidFill>
                <a:effectLst/>
                <a:latin typeface="+mn-lt"/>
                <a:ea typeface="+mn-ea"/>
                <a:cs typeface="+mn-cs"/>
              </a:rPr>
              <a:t>Paragraphing, lack of cohesion, </a:t>
            </a:r>
          </a:p>
          <a:p>
            <a:endParaRPr lang="en-NZ" dirty="0"/>
          </a:p>
        </p:txBody>
      </p:sp>
      <p:sp>
        <p:nvSpPr>
          <p:cNvPr id="4" name="Slide Number Placeholder 3"/>
          <p:cNvSpPr>
            <a:spLocks noGrp="1"/>
          </p:cNvSpPr>
          <p:nvPr>
            <p:ph type="sldNum" sz="quarter" idx="10"/>
          </p:nvPr>
        </p:nvSpPr>
        <p:spPr/>
        <p:txBody>
          <a:bodyPr/>
          <a:lstStyle/>
          <a:p>
            <a:fld id="{960170D6-42E6-3B4C-BC2C-154007EECCF7}" type="slidenum">
              <a:rPr lang="en-US" smtClean="0"/>
              <a:t>3</a:t>
            </a:fld>
            <a:endParaRPr lang="en-US"/>
          </a:p>
        </p:txBody>
      </p:sp>
    </p:spTree>
    <p:extLst>
      <p:ext uri="{BB962C8B-B14F-4D97-AF65-F5344CB8AC3E}">
        <p14:creationId xmlns:p14="http://schemas.microsoft.com/office/powerpoint/2010/main" val="2510187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Relate to coherence, cohesion, sentenc</a:t>
            </a:r>
            <a:r>
              <a:rPr lang="en-NZ" baseline="0" dirty="0" smtClean="0"/>
              <a:t>e structure, vocabulary and grammar </a:t>
            </a:r>
            <a:endParaRPr lang="en-NZ" dirty="0"/>
          </a:p>
        </p:txBody>
      </p:sp>
      <p:sp>
        <p:nvSpPr>
          <p:cNvPr id="4" name="Slide Number Placeholder 3"/>
          <p:cNvSpPr>
            <a:spLocks noGrp="1"/>
          </p:cNvSpPr>
          <p:nvPr>
            <p:ph type="sldNum" sz="quarter" idx="10"/>
          </p:nvPr>
        </p:nvSpPr>
        <p:spPr/>
        <p:txBody>
          <a:bodyPr/>
          <a:lstStyle/>
          <a:p>
            <a:fld id="{960170D6-42E6-3B4C-BC2C-154007EECCF7}" type="slidenum">
              <a:rPr lang="en-US" smtClean="0"/>
              <a:t>4</a:t>
            </a:fld>
            <a:endParaRPr lang="en-US"/>
          </a:p>
        </p:txBody>
      </p:sp>
    </p:spTree>
    <p:extLst>
      <p:ext uri="{BB962C8B-B14F-4D97-AF65-F5344CB8AC3E}">
        <p14:creationId xmlns:p14="http://schemas.microsoft.com/office/powerpoint/2010/main" val="3637487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960170D6-42E6-3B4C-BC2C-154007EECCF7}" type="slidenum">
              <a:rPr lang="en-US" smtClean="0"/>
              <a:t>5</a:t>
            </a:fld>
            <a:endParaRPr lang="en-US"/>
          </a:p>
        </p:txBody>
      </p:sp>
    </p:spTree>
    <p:extLst>
      <p:ext uri="{BB962C8B-B14F-4D97-AF65-F5344CB8AC3E}">
        <p14:creationId xmlns:p14="http://schemas.microsoft.com/office/powerpoint/2010/main" val="1448687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err="1" smtClean="0"/>
              <a:t>Grammarly</a:t>
            </a:r>
            <a:r>
              <a:rPr lang="en-NZ" dirty="0" smtClean="0"/>
              <a:t> – tool that identifies over 250 errors – gives feedback</a:t>
            </a:r>
          </a:p>
          <a:p>
            <a:r>
              <a:rPr lang="en-US" sz="1000" dirty="0" smtClean="0"/>
              <a:t> </a:t>
            </a:r>
            <a:endParaRPr lang="en-NZ" dirty="0" smtClean="0"/>
          </a:p>
        </p:txBody>
      </p:sp>
      <p:sp>
        <p:nvSpPr>
          <p:cNvPr id="4" name="Slide Number Placeholder 3"/>
          <p:cNvSpPr>
            <a:spLocks noGrp="1"/>
          </p:cNvSpPr>
          <p:nvPr>
            <p:ph type="sldNum" sz="quarter" idx="10"/>
          </p:nvPr>
        </p:nvSpPr>
        <p:spPr/>
        <p:txBody>
          <a:bodyPr/>
          <a:lstStyle/>
          <a:p>
            <a:fld id="{960170D6-42E6-3B4C-BC2C-154007EECCF7}" type="slidenum">
              <a:rPr lang="en-US" smtClean="0"/>
              <a:t>6</a:t>
            </a:fld>
            <a:endParaRPr lang="en-US"/>
          </a:p>
        </p:txBody>
      </p:sp>
    </p:spTree>
    <p:extLst>
      <p:ext uri="{BB962C8B-B14F-4D97-AF65-F5344CB8AC3E}">
        <p14:creationId xmlns:p14="http://schemas.microsoft.com/office/powerpoint/2010/main" val="3694307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Is adopted by many universities around the world</a:t>
            </a:r>
            <a:endParaRPr lang="en-NZ" dirty="0"/>
          </a:p>
        </p:txBody>
      </p:sp>
      <p:sp>
        <p:nvSpPr>
          <p:cNvPr id="4" name="Slide Number Placeholder 3"/>
          <p:cNvSpPr>
            <a:spLocks noGrp="1"/>
          </p:cNvSpPr>
          <p:nvPr>
            <p:ph type="sldNum" sz="quarter" idx="10"/>
          </p:nvPr>
        </p:nvSpPr>
        <p:spPr/>
        <p:txBody>
          <a:bodyPr/>
          <a:lstStyle/>
          <a:p>
            <a:fld id="{960170D6-42E6-3B4C-BC2C-154007EECCF7}" type="slidenum">
              <a:rPr lang="en-US" smtClean="0"/>
              <a:t>7</a:t>
            </a:fld>
            <a:endParaRPr lang="en-US"/>
          </a:p>
        </p:txBody>
      </p:sp>
    </p:spTree>
    <p:extLst>
      <p:ext uri="{BB962C8B-B14F-4D97-AF65-F5344CB8AC3E}">
        <p14:creationId xmlns:p14="http://schemas.microsoft.com/office/powerpoint/2010/main" val="2335411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960170D6-42E6-3B4C-BC2C-154007EECCF7}" type="slidenum">
              <a:rPr lang="en-US" smtClean="0"/>
              <a:t>8</a:t>
            </a:fld>
            <a:endParaRPr lang="en-US"/>
          </a:p>
        </p:txBody>
      </p:sp>
    </p:spTree>
    <p:extLst>
      <p:ext uri="{BB962C8B-B14F-4D97-AF65-F5344CB8AC3E}">
        <p14:creationId xmlns:p14="http://schemas.microsoft.com/office/powerpoint/2010/main" val="3092665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960170D6-42E6-3B4C-BC2C-154007EECCF7}" type="slidenum">
              <a:rPr lang="en-US" smtClean="0"/>
              <a:t>9</a:t>
            </a:fld>
            <a:endParaRPr lang="en-US"/>
          </a:p>
        </p:txBody>
      </p:sp>
    </p:spTree>
    <p:extLst>
      <p:ext uri="{BB962C8B-B14F-4D97-AF65-F5344CB8AC3E}">
        <p14:creationId xmlns:p14="http://schemas.microsoft.com/office/powerpoint/2010/main" val="29848938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 Opening Slide">
    <p:bg>
      <p:bgPr>
        <a:solidFill>
          <a:srgbClr val="760053"/>
        </a:solidFill>
        <a:effectLst/>
      </p:bgPr>
    </p:bg>
    <p:spTree>
      <p:nvGrpSpPr>
        <p:cNvPr id="1" name=""/>
        <p:cNvGrpSpPr/>
        <p:nvPr/>
      </p:nvGrpSpPr>
      <p:grpSpPr>
        <a:xfrm>
          <a:off x="0" y="0"/>
          <a:ext cx="0" cy="0"/>
          <a:chOff x="0" y="0"/>
          <a:chExt cx="0" cy="0"/>
        </a:xfrm>
      </p:grpSpPr>
      <p:sp>
        <p:nvSpPr>
          <p:cNvPr id="22" name="Title 21"/>
          <p:cNvSpPr>
            <a:spLocks noGrp="1"/>
          </p:cNvSpPr>
          <p:nvPr>
            <p:ph type="title" hasCustomPrompt="1"/>
          </p:nvPr>
        </p:nvSpPr>
        <p:spPr>
          <a:xfrm>
            <a:off x="679455" y="1201210"/>
            <a:ext cx="8027984" cy="697134"/>
          </a:xfrm>
          <a:prstGeom prst="rect">
            <a:avLst/>
          </a:prstGeom>
        </p:spPr>
        <p:txBody>
          <a:bodyPr vert="horz"/>
          <a:lstStyle>
            <a:lvl1pPr algn="l">
              <a:defRPr sz="4000" b="1" i="0">
                <a:solidFill>
                  <a:srgbClr val="FFFFFF"/>
                </a:solidFill>
                <a:latin typeface="Verdana"/>
                <a:cs typeface="Verdana"/>
              </a:defRPr>
            </a:lvl1pPr>
          </a:lstStyle>
          <a:p>
            <a:r>
              <a:rPr lang="en-AU" dirty="0" smtClean="0"/>
              <a:t>Headline (Verdana Bold)</a:t>
            </a:r>
            <a:endParaRPr lang="en-US" dirty="0"/>
          </a:p>
        </p:txBody>
      </p:sp>
      <p:sp>
        <p:nvSpPr>
          <p:cNvPr id="25" name="Text Placeholder 24"/>
          <p:cNvSpPr>
            <a:spLocks noGrp="1"/>
          </p:cNvSpPr>
          <p:nvPr>
            <p:ph type="body" sz="quarter" idx="10" hasCustomPrompt="1"/>
          </p:nvPr>
        </p:nvSpPr>
        <p:spPr>
          <a:xfrm>
            <a:off x="677864" y="1898344"/>
            <a:ext cx="8027987" cy="880503"/>
          </a:xfrm>
          <a:prstGeom prst="rect">
            <a:avLst/>
          </a:prstGeom>
        </p:spPr>
        <p:txBody>
          <a:bodyPr vert="horz"/>
          <a:lstStyle>
            <a:lvl1pPr marL="0" indent="0">
              <a:buFontTx/>
              <a:buNone/>
              <a:defRPr sz="2400">
                <a:solidFill>
                  <a:schemeClr val="bg1"/>
                </a:solidFill>
                <a:latin typeface="Verdana"/>
              </a:defRPr>
            </a:lvl1pPr>
          </a:lstStyle>
          <a:p>
            <a:pPr lvl="0"/>
            <a:r>
              <a:rPr lang="en-AU" dirty="0" smtClean="0"/>
              <a:t>Subheading (Verdana Regular)</a:t>
            </a:r>
          </a:p>
        </p:txBody>
      </p:sp>
      <p:sp>
        <p:nvSpPr>
          <p:cNvPr id="2" name="Date Placeholder 1"/>
          <p:cNvSpPr>
            <a:spLocks noGrp="1"/>
          </p:cNvSpPr>
          <p:nvPr>
            <p:ph type="dt" sz="half" idx="11"/>
          </p:nvPr>
        </p:nvSpPr>
        <p:spPr>
          <a:xfrm>
            <a:off x="5284377" y="300303"/>
            <a:ext cx="3423062" cy="368168"/>
          </a:xfrm>
        </p:spPr>
        <p:txBody>
          <a:bodyPr/>
          <a:lstStyle>
            <a:lvl1pPr algn="r">
              <a:defRPr sz="1400" b="0" i="0">
                <a:solidFill>
                  <a:schemeClr val="bg1"/>
                </a:solidFill>
                <a:latin typeface="Verdana"/>
                <a:cs typeface="Verdana"/>
              </a:defRPr>
            </a:lvl1pPr>
          </a:lstStyle>
          <a:p>
            <a:fld id="{43DC56B5-A700-544C-8720-C289028A981D}" type="datetime2">
              <a:rPr lang="en-NZ" smtClean="0"/>
              <a:pPr/>
              <a:t>Tuesday, 7 November 2017</a:t>
            </a:fld>
            <a:endParaRPr lang="en-US" dirty="0"/>
          </a:p>
        </p:txBody>
      </p:sp>
      <p:sp>
        <p:nvSpPr>
          <p:cNvPr id="3" name="TextBox 2"/>
          <p:cNvSpPr txBox="1"/>
          <p:nvPr userDrawn="1"/>
        </p:nvSpPr>
        <p:spPr>
          <a:xfrm>
            <a:off x="1058362" y="144329"/>
            <a:ext cx="184731" cy="646331"/>
          </a:xfrm>
          <a:prstGeom prst="rect">
            <a:avLst/>
          </a:prstGeom>
        </p:spPr>
        <p:txBody>
          <a:bodyPr vert="horz" wrap="none" rtlCol="0">
            <a:spAutoFit/>
          </a:bodyPr>
          <a:lstStyle/>
          <a:p>
            <a:endParaRPr lang="en-US" sz="3600" dirty="0" smtClean="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6400" y="4526367"/>
            <a:ext cx="5117160" cy="738274"/>
          </a:xfrm>
          <a:prstGeom prst="rect">
            <a:avLst/>
          </a:prstGeom>
        </p:spPr>
      </p:pic>
    </p:spTree>
    <p:extLst>
      <p:ext uri="{BB962C8B-B14F-4D97-AF65-F5344CB8AC3E}">
        <p14:creationId xmlns:p14="http://schemas.microsoft.com/office/powerpoint/2010/main" val="417977974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7 End Slide">
    <p:bg>
      <p:bgPr>
        <a:solidFill>
          <a:srgbClr val="8B0066"/>
        </a:solidFill>
        <a:effectLst/>
      </p:bgPr>
    </p:bg>
    <p:spTree>
      <p:nvGrpSpPr>
        <p:cNvPr id="1" name=""/>
        <p:cNvGrpSpPr/>
        <p:nvPr/>
      </p:nvGrpSpPr>
      <p:grpSpPr>
        <a:xfrm>
          <a:off x="0" y="0"/>
          <a:ext cx="0" cy="0"/>
          <a:chOff x="0" y="0"/>
          <a:chExt cx="0" cy="0"/>
        </a:xfrm>
      </p:grpSpPr>
      <p:sp>
        <p:nvSpPr>
          <p:cNvPr id="25" name="Text Placeholder 24"/>
          <p:cNvSpPr>
            <a:spLocks noGrp="1"/>
          </p:cNvSpPr>
          <p:nvPr>
            <p:ph type="body" sz="quarter" idx="10" hasCustomPrompt="1"/>
          </p:nvPr>
        </p:nvSpPr>
        <p:spPr>
          <a:xfrm>
            <a:off x="677864" y="1901031"/>
            <a:ext cx="8027987" cy="2649803"/>
          </a:xfrm>
          <a:prstGeom prst="rect">
            <a:avLst/>
          </a:prstGeom>
        </p:spPr>
        <p:txBody>
          <a:bodyPr vert="horz" anchor="b"/>
          <a:lstStyle>
            <a:lvl1pPr marL="0" indent="0">
              <a:buFontTx/>
              <a:buNone/>
              <a:defRPr sz="1800">
                <a:solidFill>
                  <a:schemeClr val="bg1"/>
                </a:solidFill>
                <a:latin typeface="Verdana"/>
              </a:defRPr>
            </a:lvl1pPr>
          </a:lstStyle>
          <a:p>
            <a:pPr lvl="0"/>
            <a:r>
              <a:rPr lang="en-AU" dirty="0" smtClean="0"/>
              <a:t>Thank you</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7760" y="309967"/>
            <a:ext cx="5117160" cy="738274"/>
          </a:xfrm>
          <a:prstGeom prst="rect">
            <a:avLst/>
          </a:prstGeom>
        </p:spPr>
      </p:pic>
    </p:spTree>
    <p:extLst>
      <p:ext uri="{BB962C8B-B14F-4D97-AF65-F5344CB8AC3E}">
        <p14:creationId xmlns:p14="http://schemas.microsoft.com/office/powerpoint/2010/main" val="114356243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Text only">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677866" y="2465221"/>
            <a:ext cx="4370400" cy="2084290"/>
          </a:xfrm>
          <a:prstGeom prst="rect">
            <a:avLst/>
          </a:prstGeom>
        </p:spPr>
        <p:txBody>
          <a:bodyPr vert="horz"/>
          <a:lstStyle>
            <a:lvl1pPr marL="0" indent="0">
              <a:lnSpc>
                <a:spcPts val="2400"/>
              </a:lnSpc>
              <a:spcBef>
                <a:spcPts val="0"/>
              </a:spcBef>
              <a:buFontTx/>
              <a:buNone/>
              <a:defRPr sz="1700" baseline="0">
                <a:latin typeface="Verdana"/>
              </a:defRPr>
            </a:lvl1pPr>
          </a:lstStyle>
          <a:p>
            <a:pPr lvl="0"/>
            <a:r>
              <a:rPr lang="en-AU" dirty="0" smtClean="0"/>
              <a:t>Text (Verdana Regular)</a:t>
            </a:r>
          </a:p>
          <a:p>
            <a:pPr lvl="0"/>
            <a:r>
              <a:rPr lang="en-AU" dirty="0" smtClean="0"/>
              <a:t>et </a:t>
            </a:r>
            <a:r>
              <a:rPr lang="en-AU" dirty="0" err="1" smtClean="0"/>
              <a:t>velicibus</a:t>
            </a:r>
            <a:r>
              <a:rPr lang="en-AU" dirty="0" smtClean="0"/>
              <a:t> el et </a:t>
            </a:r>
            <a:r>
              <a:rPr lang="en-AU" dirty="0" err="1" smtClean="0"/>
              <a:t>magnatet</a:t>
            </a:r>
            <a:r>
              <a:rPr lang="en-AU" dirty="0" smtClean="0"/>
              <a:t> am, </a:t>
            </a:r>
            <a:r>
              <a:rPr lang="en-AU" dirty="0" err="1" smtClean="0"/>
              <a:t>laborru</a:t>
            </a:r>
            <a:r>
              <a:rPr lang="en-AU" dirty="0" smtClean="0"/>
              <a:t> </a:t>
            </a:r>
            <a:r>
              <a:rPr lang="en-AU" dirty="0" err="1" smtClean="0"/>
              <a:t>mendips</a:t>
            </a:r>
            <a:r>
              <a:rPr lang="en-AU" dirty="0" smtClean="0"/>
              <a:t> </a:t>
            </a:r>
            <a:r>
              <a:rPr lang="en-AU" dirty="0" err="1" smtClean="0"/>
              <a:t>apieni</a:t>
            </a:r>
            <a:r>
              <a:rPr lang="en-AU" dirty="0" smtClean="0"/>
              <a:t> </a:t>
            </a:r>
            <a:r>
              <a:rPr lang="en-AU" dirty="0" err="1" smtClean="0"/>
              <a:t>omnimporibus</a:t>
            </a:r>
            <a:r>
              <a:rPr lang="en-AU" dirty="0" smtClean="0"/>
              <a:t> et </a:t>
            </a:r>
            <a:r>
              <a:rPr lang="en-AU" dirty="0" err="1" smtClean="0"/>
              <a:t>perepellut</a:t>
            </a:r>
            <a:r>
              <a:rPr lang="en-AU" dirty="0" smtClean="0"/>
              <a:t> </a:t>
            </a:r>
            <a:r>
              <a:rPr lang="en-AU" dirty="0" err="1" smtClean="0"/>
              <a:t>adis</a:t>
            </a:r>
            <a:r>
              <a:rPr lang="en-AU" dirty="0" smtClean="0"/>
              <a:t> </a:t>
            </a:r>
            <a:r>
              <a:rPr lang="en-AU" dirty="0" err="1" smtClean="0"/>
              <a:t>sequi</a:t>
            </a:r>
            <a:r>
              <a:rPr lang="en-AU" dirty="0" smtClean="0"/>
              <a:t> </a:t>
            </a:r>
            <a:r>
              <a:rPr lang="en-AU" dirty="0" err="1" smtClean="0"/>
              <a:t>cus</a:t>
            </a:r>
            <a:r>
              <a:rPr lang="en-AU" dirty="0" smtClean="0"/>
              <a:t> et </a:t>
            </a:r>
            <a:r>
              <a:rPr lang="en-AU" dirty="0" err="1" smtClean="0"/>
              <a:t>aliquid</a:t>
            </a:r>
            <a:r>
              <a:rPr lang="en-AU" dirty="0" smtClean="0"/>
              <a:t> </a:t>
            </a:r>
            <a:r>
              <a:rPr lang="en-AU" dirty="0" err="1" smtClean="0"/>
              <a:t>molorere</a:t>
            </a:r>
            <a:r>
              <a:rPr lang="en-AU" dirty="0" smtClean="0"/>
              <a:t>, </a:t>
            </a:r>
            <a:r>
              <a:rPr lang="en-AU" dirty="0" err="1" smtClean="0"/>
              <a:t>cullaut</a:t>
            </a:r>
            <a:r>
              <a:rPr lang="en-AU" dirty="0" smtClean="0"/>
              <a:t> </a:t>
            </a:r>
            <a:r>
              <a:rPr lang="en-AU" dirty="0" err="1" smtClean="0"/>
              <a:t>adion</a:t>
            </a:r>
            <a:r>
              <a:rPr lang="en-AU" dirty="0" smtClean="0"/>
              <a:t> </a:t>
            </a:r>
            <a:r>
              <a:rPr lang="en-AU" dirty="0" err="1" smtClean="0"/>
              <a:t>est</a:t>
            </a:r>
            <a:r>
              <a:rPr lang="en-AU" dirty="0" smtClean="0"/>
              <a:t> </a:t>
            </a:r>
            <a:r>
              <a:rPr lang="en-AU" dirty="0" err="1" smtClean="0"/>
              <a:t>magnimp</a:t>
            </a:r>
            <a:r>
              <a:rPr lang="en-AU" dirty="0" smtClean="0"/>
              <a:t> </a:t>
            </a:r>
            <a:r>
              <a:rPr lang="en-AU" dirty="0" err="1" smtClean="0"/>
              <a:t>oremporibus</a:t>
            </a:r>
            <a:r>
              <a:rPr lang="en-AU" dirty="0" smtClean="0"/>
              <a:t>, </a:t>
            </a:r>
            <a:r>
              <a:rPr lang="en-AU" dirty="0" err="1" smtClean="0"/>
              <a:t>conem</a:t>
            </a:r>
            <a:r>
              <a:rPr lang="en-AU" dirty="0" smtClean="0"/>
              <a:t> </a:t>
            </a:r>
            <a:r>
              <a:rPr lang="en-AU" dirty="0" err="1" smtClean="0"/>
              <a:t>etur</a:t>
            </a:r>
            <a:r>
              <a:rPr lang="en-AU" dirty="0" smtClean="0"/>
              <a:t> </a:t>
            </a:r>
            <a:r>
              <a:rPr lang="en-AU" dirty="0" err="1" smtClean="0"/>
              <a:t>Adit</a:t>
            </a:r>
            <a:r>
              <a:rPr lang="en-AU" dirty="0" smtClean="0"/>
              <a:t> </a:t>
            </a:r>
            <a:r>
              <a:rPr lang="en-AU" dirty="0" err="1" smtClean="0"/>
              <a:t>eatas</a:t>
            </a:r>
            <a:r>
              <a:rPr lang="en-AU" dirty="0" smtClean="0"/>
              <a:t> re </a:t>
            </a:r>
            <a:r>
              <a:rPr lang="en-AU" dirty="0" err="1" smtClean="0"/>
              <a:t>nectoruntevelictatem</a:t>
            </a:r>
            <a:r>
              <a:rPr lang="en-AU" dirty="0" smtClean="0"/>
              <a:t> </a:t>
            </a:r>
            <a:r>
              <a:rPr lang="en-AU" dirty="0" err="1" smtClean="0"/>
              <a:t>quaeperum</a:t>
            </a:r>
            <a:endParaRPr lang="en-AU" dirty="0" smtClean="0"/>
          </a:p>
        </p:txBody>
      </p:sp>
      <p:sp>
        <p:nvSpPr>
          <p:cNvPr id="9" name="Title 8"/>
          <p:cNvSpPr>
            <a:spLocks noGrp="1"/>
          </p:cNvSpPr>
          <p:nvPr>
            <p:ph type="title" hasCustomPrompt="1"/>
          </p:nvPr>
        </p:nvSpPr>
        <p:spPr>
          <a:xfrm>
            <a:off x="677866" y="1480876"/>
            <a:ext cx="8027985" cy="597994"/>
          </a:xfrm>
          <a:prstGeom prst="rect">
            <a:avLst/>
          </a:prstGeom>
        </p:spPr>
        <p:txBody>
          <a:bodyPr vert="horz"/>
          <a:lstStyle>
            <a:lvl1pPr algn="l">
              <a:defRPr sz="4400" b="1" i="0">
                <a:solidFill>
                  <a:srgbClr val="009AC7"/>
                </a:solidFill>
                <a:latin typeface="Verdana"/>
                <a:cs typeface="Verdana"/>
              </a:defRPr>
            </a:lvl1pPr>
          </a:lstStyle>
          <a:p>
            <a:r>
              <a:rPr lang="en-AU" sz="3600" dirty="0" smtClean="0">
                <a:solidFill>
                  <a:srgbClr val="009AC7"/>
                </a:solidFill>
              </a:rPr>
              <a:t>Headline (Verdana Bold)</a:t>
            </a:r>
            <a:endParaRPr lang="en-US" sz="3600" dirty="0">
              <a:solidFill>
                <a:srgbClr val="009AC7"/>
              </a:solidFill>
            </a:endParaRPr>
          </a:p>
        </p:txBody>
      </p:sp>
      <p:sp>
        <p:nvSpPr>
          <p:cNvPr id="2" name="Slide Number Placeholder 1"/>
          <p:cNvSpPr>
            <a:spLocks noGrp="1"/>
          </p:cNvSpPr>
          <p:nvPr>
            <p:ph type="sldNum" sz="quarter" idx="11"/>
          </p:nvPr>
        </p:nvSpPr>
        <p:spPr/>
        <p:txBody>
          <a:bodyPr/>
          <a:lstStyle/>
          <a:p>
            <a:fld id="{218B9C4F-B695-C54C-924B-61748EE6A7C5}" type="slidenum">
              <a:rPr lang="en-US" smtClean="0"/>
              <a:pPr/>
              <a:t>‹#›</a:t>
            </a:fld>
            <a:endParaRPr lang="en-US" dirty="0"/>
          </a:p>
        </p:txBody>
      </p:sp>
    </p:spTree>
    <p:extLst>
      <p:ext uri="{BB962C8B-B14F-4D97-AF65-F5344CB8AC3E}">
        <p14:creationId xmlns:p14="http://schemas.microsoft.com/office/powerpoint/2010/main" val="2990272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Text and picture">
    <p:spTree>
      <p:nvGrpSpPr>
        <p:cNvPr id="1" name=""/>
        <p:cNvGrpSpPr/>
        <p:nvPr/>
      </p:nvGrpSpPr>
      <p:grpSpPr>
        <a:xfrm>
          <a:off x="0" y="0"/>
          <a:ext cx="0" cy="0"/>
          <a:chOff x="0" y="0"/>
          <a:chExt cx="0" cy="0"/>
        </a:xfrm>
      </p:grpSpPr>
      <p:sp>
        <p:nvSpPr>
          <p:cNvPr id="3" name="Text Placeholder 4"/>
          <p:cNvSpPr>
            <a:spLocks noGrp="1"/>
          </p:cNvSpPr>
          <p:nvPr>
            <p:ph type="body" sz="quarter" idx="10" hasCustomPrompt="1"/>
          </p:nvPr>
        </p:nvSpPr>
        <p:spPr>
          <a:xfrm>
            <a:off x="677866" y="2465221"/>
            <a:ext cx="4370400" cy="2084290"/>
          </a:xfrm>
          <a:prstGeom prst="rect">
            <a:avLst/>
          </a:prstGeom>
        </p:spPr>
        <p:txBody>
          <a:bodyPr vert="horz"/>
          <a:lstStyle>
            <a:lvl1pPr marL="0" indent="0">
              <a:lnSpc>
                <a:spcPts val="2400"/>
              </a:lnSpc>
              <a:spcBef>
                <a:spcPts val="0"/>
              </a:spcBef>
              <a:buFontTx/>
              <a:buNone/>
              <a:defRPr sz="1700" baseline="0">
                <a:latin typeface="Verdana"/>
              </a:defRPr>
            </a:lvl1pPr>
          </a:lstStyle>
          <a:p>
            <a:pPr lvl="0"/>
            <a:r>
              <a:rPr lang="en-AU" dirty="0" smtClean="0"/>
              <a:t>Text (Verdana Regular)</a:t>
            </a:r>
          </a:p>
          <a:p>
            <a:pPr lvl="0"/>
            <a:r>
              <a:rPr lang="en-AU" dirty="0" smtClean="0"/>
              <a:t>et </a:t>
            </a:r>
            <a:r>
              <a:rPr lang="en-AU" dirty="0" err="1" smtClean="0"/>
              <a:t>velicibus</a:t>
            </a:r>
            <a:r>
              <a:rPr lang="en-AU" dirty="0" smtClean="0"/>
              <a:t> el et </a:t>
            </a:r>
            <a:r>
              <a:rPr lang="en-AU" dirty="0" err="1" smtClean="0"/>
              <a:t>magnatet</a:t>
            </a:r>
            <a:r>
              <a:rPr lang="en-AU" dirty="0" smtClean="0"/>
              <a:t> am, </a:t>
            </a:r>
            <a:r>
              <a:rPr lang="en-AU" dirty="0" err="1" smtClean="0"/>
              <a:t>laborru</a:t>
            </a:r>
            <a:r>
              <a:rPr lang="en-AU" dirty="0" smtClean="0"/>
              <a:t> </a:t>
            </a:r>
            <a:r>
              <a:rPr lang="en-AU" dirty="0" err="1" smtClean="0"/>
              <a:t>mendips</a:t>
            </a:r>
            <a:r>
              <a:rPr lang="en-AU" dirty="0" smtClean="0"/>
              <a:t> </a:t>
            </a:r>
            <a:r>
              <a:rPr lang="en-AU" dirty="0" err="1" smtClean="0"/>
              <a:t>apieni</a:t>
            </a:r>
            <a:r>
              <a:rPr lang="en-AU" dirty="0" smtClean="0"/>
              <a:t> </a:t>
            </a:r>
            <a:r>
              <a:rPr lang="en-AU" dirty="0" err="1" smtClean="0"/>
              <a:t>omnimporibus</a:t>
            </a:r>
            <a:r>
              <a:rPr lang="en-AU" dirty="0" smtClean="0"/>
              <a:t> et </a:t>
            </a:r>
            <a:r>
              <a:rPr lang="en-AU" dirty="0" err="1" smtClean="0"/>
              <a:t>perepellut</a:t>
            </a:r>
            <a:r>
              <a:rPr lang="en-AU" dirty="0" smtClean="0"/>
              <a:t> </a:t>
            </a:r>
            <a:r>
              <a:rPr lang="en-AU" dirty="0" err="1" smtClean="0"/>
              <a:t>adis</a:t>
            </a:r>
            <a:r>
              <a:rPr lang="en-AU" dirty="0" smtClean="0"/>
              <a:t> </a:t>
            </a:r>
            <a:r>
              <a:rPr lang="en-AU" dirty="0" err="1" smtClean="0"/>
              <a:t>sequi</a:t>
            </a:r>
            <a:r>
              <a:rPr lang="en-AU" dirty="0" smtClean="0"/>
              <a:t> </a:t>
            </a:r>
            <a:r>
              <a:rPr lang="en-AU" dirty="0" err="1" smtClean="0"/>
              <a:t>cus</a:t>
            </a:r>
            <a:r>
              <a:rPr lang="en-AU" dirty="0" smtClean="0"/>
              <a:t> et </a:t>
            </a:r>
            <a:r>
              <a:rPr lang="en-AU" dirty="0" err="1" smtClean="0"/>
              <a:t>aliquid</a:t>
            </a:r>
            <a:r>
              <a:rPr lang="en-AU" dirty="0" smtClean="0"/>
              <a:t> </a:t>
            </a:r>
            <a:r>
              <a:rPr lang="en-AU" dirty="0" err="1" smtClean="0"/>
              <a:t>molorere</a:t>
            </a:r>
            <a:r>
              <a:rPr lang="en-AU" dirty="0" smtClean="0"/>
              <a:t>, </a:t>
            </a:r>
            <a:r>
              <a:rPr lang="en-AU" dirty="0" err="1" smtClean="0"/>
              <a:t>cullaut</a:t>
            </a:r>
            <a:r>
              <a:rPr lang="en-AU" dirty="0" smtClean="0"/>
              <a:t> </a:t>
            </a:r>
            <a:r>
              <a:rPr lang="en-AU" dirty="0" err="1" smtClean="0"/>
              <a:t>adion</a:t>
            </a:r>
            <a:r>
              <a:rPr lang="en-AU" dirty="0" smtClean="0"/>
              <a:t> </a:t>
            </a:r>
            <a:r>
              <a:rPr lang="en-AU" dirty="0" err="1" smtClean="0"/>
              <a:t>est</a:t>
            </a:r>
            <a:r>
              <a:rPr lang="en-AU" dirty="0" smtClean="0"/>
              <a:t> </a:t>
            </a:r>
            <a:r>
              <a:rPr lang="en-AU" dirty="0" err="1" smtClean="0"/>
              <a:t>magnimp</a:t>
            </a:r>
            <a:r>
              <a:rPr lang="en-AU" dirty="0" smtClean="0"/>
              <a:t> </a:t>
            </a:r>
            <a:r>
              <a:rPr lang="en-AU" dirty="0" err="1" smtClean="0"/>
              <a:t>oremporibus</a:t>
            </a:r>
            <a:r>
              <a:rPr lang="en-AU" dirty="0" smtClean="0"/>
              <a:t>, </a:t>
            </a:r>
            <a:r>
              <a:rPr lang="en-AU" dirty="0" err="1" smtClean="0"/>
              <a:t>conem</a:t>
            </a:r>
            <a:r>
              <a:rPr lang="en-AU" dirty="0" smtClean="0"/>
              <a:t> </a:t>
            </a:r>
            <a:r>
              <a:rPr lang="en-AU" dirty="0" err="1" smtClean="0"/>
              <a:t>etur</a:t>
            </a:r>
            <a:r>
              <a:rPr lang="en-AU" dirty="0" smtClean="0"/>
              <a:t> </a:t>
            </a:r>
            <a:r>
              <a:rPr lang="en-AU" dirty="0" err="1" smtClean="0"/>
              <a:t>Adit</a:t>
            </a:r>
            <a:r>
              <a:rPr lang="en-AU" dirty="0" smtClean="0"/>
              <a:t> </a:t>
            </a:r>
            <a:r>
              <a:rPr lang="en-AU" dirty="0" err="1" smtClean="0"/>
              <a:t>eatas</a:t>
            </a:r>
            <a:r>
              <a:rPr lang="en-AU" dirty="0" smtClean="0"/>
              <a:t> re </a:t>
            </a:r>
            <a:r>
              <a:rPr lang="en-AU" dirty="0" err="1" smtClean="0"/>
              <a:t>nectoruntevelictatem</a:t>
            </a:r>
            <a:r>
              <a:rPr lang="en-AU" dirty="0" smtClean="0"/>
              <a:t> </a:t>
            </a:r>
            <a:r>
              <a:rPr lang="en-AU" dirty="0" err="1" smtClean="0"/>
              <a:t>quaeperum</a:t>
            </a:r>
            <a:endParaRPr lang="en-AU" dirty="0" smtClean="0"/>
          </a:p>
        </p:txBody>
      </p:sp>
      <p:sp>
        <p:nvSpPr>
          <p:cNvPr id="7" name="Title 6"/>
          <p:cNvSpPr>
            <a:spLocks noGrp="1"/>
          </p:cNvSpPr>
          <p:nvPr>
            <p:ph type="title" hasCustomPrompt="1"/>
          </p:nvPr>
        </p:nvSpPr>
        <p:spPr>
          <a:xfrm>
            <a:off x="677866" y="1037720"/>
            <a:ext cx="4370400" cy="981484"/>
          </a:xfrm>
          <a:prstGeom prst="rect">
            <a:avLst/>
          </a:prstGeom>
        </p:spPr>
        <p:txBody>
          <a:bodyPr vert="horz"/>
          <a:lstStyle>
            <a:lvl1pPr algn="l">
              <a:defRPr sz="3600" b="1" i="0">
                <a:solidFill>
                  <a:srgbClr val="009AC7"/>
                </a:solidFill>
                <a:latin typeface="Verdana"/>
                <a:cs typeface="Verdana"/>
              </a:defRPr>
            </a:lvl1pPr>
          </a:lstStyle>
          <a:p>
            <a:r>
              <a:rPr lang="en-AU" sz="3600" dirty="0" smtClean="0"/>
              <a:t>Headline </a:t>
            </a:r>
            <a:br>
              <a:rPr lang="en-AU" sz="3600" dirty="0" smtClean="0"/>
            </a:br>
            <a:r>
              <a:rPr lang="en-AU" sz="3600" dirty="0" smtClean="0"/>
              <a:t>(Verdana Bold)</a:t>
            </a:r>
            <a:endParaRPr lang="en-US" sz="3600" dirty="0"/>
          </a:p>
        </p:txBody>
      </p:sp>
      <p:sp>
        <p:nvSpPr>
          <p:cNvPr id="9" name="Picture Placeholder 8"/>
          <p:cNvSpPr>
            <a:spLocks noGrp="1"/>
          </p:cNvSpPr>
          <p:nvPr>
            <p:ph type="pic" sz="quarter" idx="11"/>
          </p:nvPr>
        </p:nvSpPr>
        <p:spPr>
          <a:xfrm>
            <a:off x="5689225" y="1037718"/>
            <a:ext cx="3096000" cy="4677282"/>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4" name="Slide Number Placeholder 3"/>
          <p:cNvSpPr>
            <a:spLocks noGrp="1"/>
          </p:cNvSpPr>
          <p:nvPr>
            <p:ph type="sldNum" sz="quarter" idx="12"/>
          </p:nvPr>
        </p:nvSpPr>
        <p:spPr/>
        <p:txBody>
          <a:bodyPr/>
          <a:lstStyle/>
          <a:p>
            <a:fld id="{218B9C4F-B695-C54C-924B-61748EE6A7C5}" type="slidenum">
              <a:rPr lang="en-US" smtClean="0"/>
              <a:pPr/>
              <a:t>‹#›</a:t>
            </a:fld>
            <a:endParaRPr lang="en-US" dirty="0"/>
          </a:p>
        </p:txBody>
      </p:sp>
    </p:spTree>
    <p:extLst>
      <p:ext uri="{BB962C8B-B14F-4D97-AF65-F5344CB8AC3E}">
        <p14:creationId xmlns:p14="http://schemas.microsoft.com/office/powerpoint/2010/main" val="2960343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A Text and multiple pictures">
    <p:spTree>
      <p:nvGrpSpPr>
        <p:cNvPr id="1" name=""/>
        <p:cNvGrpSpPr/>
        <p:nvPr/>
      </p:nvGrpSpPr>
      <p:grpSpPr>
        <a:xfrm>
          <a:off x="0" y="0"/>
          <a:ext cx="0" cy="0"/>
          <a:chOff x="0" y="0"/>
          <a:chExt cx="0" cy="0"/>
        </a:xfrm>
      </p:grpSpPr>
      <p:sp>
        <p:nvSpPr>
          <p:cNvPr id="3" name="Text Placeholder 4"/>
          <p:cNvSpPr>
            <a:spLocks noGrp="1"/>
          </p:cNvSpPr>
          <p:nvPr>
            <p:ph type="body" sz="quarter" idx="10" hasCustomPrompt="1"/>
          </p:nvPr>
        </p:nvSpPr>
        <p:spPr>
          <a:xfrm>
            <a:off x="677866" y="2465221"/>
            <a:ext cx="4370400" cy="2084290"/>
          </a:xfrm>
          <a:prstGeom prst="rect">
            <a:avLst/>
          </a:prstGeom>
        </p:spPr>
        <p:txBody>
          <a:bodyPr vert="horz"/>
          <a:lstStyle>
            <a:lvl1pPr marL="0" indent="0">
              <a:lnSpc>
                <a:spcPts val="2400"/>
              </a:lnSpc>
              <a:spcBef>
                <a:spcPts val="0"/>
              </a:spcBef>
              <a:buFontTx/>
              <a:buNone/>
              <a:defRPr sz="1700" baseline="0">
                <a:latin typeface="Verdana"/>
              </a:defRPr>
            </a:lvl1pPr>
          </a:lstStyle>
          <a:p>
            <a:pPr lvl="0"/>
            <a:r>
              <a:rPr lang="en-AU" dirty="0" smtClean="0"/>
              <a:t>Text (Verdana Regular)</a:t>
            </a:r>
          </a:p>
          <a:p>
            <a:pPr lvl="0"/>
            <a:r>
              <a:rPr lang="en-AU" dirty="0" smtClean="0"/>
              <a:t>et </a:t>
            </a:r>
            <a:r>
              <a:rPr lang="en-AU" dirty="0" err="1" smtClean="0"/>
              <a:t>velicibus</a:t>
            </a:r>
            <a:r>
              <a:rPr lang="en-AU" dirty="0" smtClean="0"/>
              <a:t> el et </a:t>
            </a:r>
            <a:r>
              <a:rPr lang="en-AU" dirty="0" err="1" smtClean="0"/>
              <a:t>magnatet</a:t>
            </a:r>
            <a:r>
              <a:rPr lang="en-AU" dirty="0" smtClean="0"/>
              <a:t> am, </a:t>
            </a:r>
            <a:r>
              <a:rPr lang="en-AU" dirty="0" err="1" smtClean="0"/>
              <a:t>laborru</a:t>
            </a:r>
            <a:r>
              <a:rPr lang="en-AU" dirty="0" smtClean="0"/>
              <a:t> </a:t>
            </a:r>
            <a:r>
              <a:rPr lang="en-AU" dirty="0" err="1" smtClean="0"/>
              <a:t>mendips</a:t>
            </a:r>
            <a:r>
              <a:rPr lang="en-AU" dirty="0" smtClean="0"/>
              <a:t> </a:t>
            </a:r>
            <a:r>
              <a:rPr lang="en-AU" dirty="0" err="1" smtClean="0"/>
              <a:t>apieni</a:t>
            </a:r>
            <a:r>
              <a:rPr lang="en-AU" dirty="0" smtClean="0"/>
              <a:t> </a:t>
            </a:r>
            <a:r>
              <a:rPr lang="en-AU" dirty="0" err="1" smtClean="0"/>
              <a:t>omnimporibus</a:t>
            </a:r>
            <a:r>
              <a:rPr lang="en-AU" dirty="0" smtClean="0"/>
              <a:t> et </a:t>
            </a:r>
            <a:r>
              <a:rPr lang="en-AU" dirty="0" err="1" smtClean="0"/>
              <a:t>perepellut</a:t>
            </a:r>
            <a:r>
              <a:rPr lang="en-AU" dirty="0" smtClean="0"/>
              <a:t> </a:t>
            </a:r>
            <a:r>
              <a:rPr lang="en-AU" dirty="0" err="1" smtClean="0"/>
              <a:t>adis</a:t>
            </a:r>
            <a:r>
              <a:rPr lang="en-AU" dirty="0" smtClean="0"/>
              <a:t> </a:t>
            </a:r>
            <a:r>
              <a:rPr lang="en-AU" dirty="0" err="1" smtClean="0"/>
              <a:t>sequi</a:t>
            </a:r>
            <a:r>
              <a:rPr lang="en-AU" dirty="0" smtClean="0"/>
              <a:t> </a:t>
            </a:r>
            <a:r>
              <a:rPr lang="en-AU" dirty="0" err="1" smtClean="0"/>
              <a:t>cus</a:t>
            </a:r>
            <a:r>
              <a:rPr lang="en-AU" dirty="0" smtClean="0"/>
              <a:t> et </a:t>
            </a:r>
            <a:r>
              <a:rPr lang="en-AU" dirty="0" err="1" smtClean="0"/>
              <a:t>aliquid</a:t>
            </a:r>
            <a:r>
              <a:rPr lang="en-AU" dirty="0" smtClean="0"/>
              <a:t> </a:t>
            </a:r>
            <a:r>
              <a:rPr lang="en-AU" dirty="0" err="1" smtClean="0"/>
              <a:t>molorere</a:t>
            </a:r>
            <a:r>
              <a:rPr lang="en-AU" dirty="0" smtClean="0"/>
              <a:t>, </a:t>
            </a:r>
            <a:r>
              <a:rPr lang="en-AU" dirty="0" err="1" smtClean="0"/>
              <a:t>cullaut</a:t>
            </a:r>
            <a:r>
              <a:rPr lang="en-AU" dirty="0" smtClean="0"/>
              <a:t> </a:t>
            </a:r>
            <a:r>
              <a:rPr lang="en-AU" dirty="0" err="1" smtClean="0"/>
              <a:t>adion</a:t>
            </a:r>
            <a:r>
              <a:rPr lang="en-AU" dirty="0" smtClean="0"/>
              <a:t> </a:t>
            </a:r>
            <a:r>
              <a:rPr lang="en-AU" dirty="0" err="1" smtClean="0"/>
              <a:t>est</a:t>
            </a:r>
            <a:r>
              <a:rPr lang="en-AU" dirty="0" smtClean="0"/>
              <a:t> </a:t>
            </a:r>
            <a:r>
              <a:rPr lang="en-AU" dirty="0" err="1" smtClean="0"/>
              <a:t>magnimp</a:t>
            </a:r>
            <a:r>
              <a:rPr lang="en-AU" dirty="0" smtClean="0"/>
              <a:t> </a:t>
            </a:r>
            <a:r>
              <a:rPr lang="en-AU" dirty="0" err="1" smtClean="0"/>
              <a:t>oremporibus</a:t>
            </a:r>
            <a:r>
              <a:rPr lang="en-AU" dirty="0" smtClean="0"/>
              <a:t>, </a:t>
            </a:r>
            <a:r>
              <a:rPr lang="en-AU" dirty="0" err="1" smtClean="0"/>
              <a:t>conem</a:t>
            </a:r>
            <a:r>
              <a:rPr lang="en-AU" dirty="0" smtClean="0"/>
              <a:t> </a:t>
            </a:r>
            <a:r>
              <a:rPr lang="en-AU" dirty="0" err="1" smtClean="0"/>
              <a:t>etur</a:t>
            </a:r>
            <a:r>
              <a:rPr lang="en-AU" dirty="0" smtClean="0"/>
              <a:t> </a:t>
            </a:r>
            <a:r>
              <a:rPr lang="en-AU" dirty="0" err="1" smtClean="0"/>
              <a:t>Adit</a:t>
            </a:r>
            <a:r>
              <a:rPr lang="en-AU" dirty="0" smtClean="0"/>
              <a:t> </a:t>
            </a:r>
            <a:r>
              <a:rPr lang="en-AU" dirty="0" err="1" smtClean="0"/>
              <a:t>eatas</a:t>
            </a:r>
            <a:r>
              <a:rPr lang="en-AU" dirty="0" smtClean="0"/>
              <a:t> re </a:t>
            </a:r>
            <a:r>
              <a:rPr lang="en-AU" dirty="0" err="1" smtClean="0"/>
              <a:t>nectoruntevelictatem</a:t>
            </a:r>
            <a:r>
              <a:rPr lang="en-AU" dirty="0" smtClean="0"/>
              <a:t> </a:t>
            </a:r>
            <a:r>
              <a:rPr lang="en-AU" dirty="0" err="1" smtClean="0"/>
              <a:t>quaeperum</a:t>
            </a:r>
            <a:endParaRPr lang="en-AU" dirty="0" smtClean="0"/>
          </a:p>
        </p:txBody>
      </p:sp>
      <p:sp>
        <p:nvSpPr>
          <p:cNvPr id="7" name="Title 6"/>
          <p:cNvSpPr>
            <a:spLocks noGrp="1"/>
          </p:cNvSpPr>
          <p:nvPr>
            <p:ph type="title" hasCustomPrompt="1"/>
          </p:nvPr>
        </p:nvSpPr>
        <p:spPr>
          <a:xfrm>
            <a:off x="677866" y="1037720"/>
            <a:ext cx="4370400" cy="981484"/>
          </a:xfrm>
          <a:prstGeom prst="rect">
            <a:avLst/>
          </a:prstGeom>
        </p:spPr>
        <p:txBody>
          <a:bodyPr vert="horz"/>
          <a:lstStyle>
            <a:lvl1pPr algn="l">
              <a:defRPr sz="3600" b="1" i="0">
                <a:solidFill>
                  <a:srgbClr val="009AC7"/>
                </a:solidFill>
                <a:latin typeface="Verdana"/>
                <a:cs typeface="Verdana"/>
              </a:defRPr>
            </a:lvl1pPr>
          </a:lstStyle>
          <a:p>
            <a:r>
              <a:rPr lang="en-AU" sz="3600" dirty="0" smtClean="0"/>
              <a:t>Headline </a:t>
            </a:r>
            <a:br>
              <a:rPr lang="en-AU" sz="3600" dirty="0" smtClean="0"/>
            </a:br>
            <a:r>
              <a:rPr lang="en-AU" sz="3600" dirty="0" smtClean="0"/>
              <a:t>(Verdana Bold)</a:t>
            </a:r>
            <a:endParaRPr lang="en-US" sz="3600" dirty="0"/>
          </a:p>
        </p:txBody>
      </p:sp>
      <p:sp>
        <p:nvSpPr>
          <p:cNvPr id="9" name="Picture Placeholder 8"/>
          <p:cNvSpPr>
            <a:spLocks noGrp="1"/>
          </p:cNvSpPr>
          <p:nvPr>
            <p:ph type="pic" sz="quarter" idx="11"/>
          </p:nvPr>
        </p:nvSpPr>
        <p:spPr>
          <a:xfrm>
            <a:off x="5689225" y="2465222"/>
            <a:ext cx="3096000" cy="3249779"/>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5" name="Picture Placeholder 8"/>
          <p:cNvSpPr>
            <a:spLocks noGrp="1"/>
          </p:cNvSpPr>
          <p:nvPr>
            <p:ph type="pic" sz="quarter" idx="12"/>
          </p:nvPr>
        </p:nvSpPr>
        <p:spPr>
          <a:xfrm>
            <a:off x="5689226" y="1037719"/>
            <a:ext cx="1439998" cy="981484"/>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6" name="Picture Placeholder 8"/>
          <p:cNvSpPr>
            <a:spLocks noGrp="1"/>
          </p:cNvSpPr>
          <p:nvPr>
            <p:ph type="pic" sz="quarter" idx="13"/>
          </p:nvPr>
        </p:nvSpPr>
        <p:spPr>
          <a:xfrm>
            <a:off x="7345227" y="1037719"/>
            <a:ext cx="1439998" cy="981484"/>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4" name="Slide Number Placeholder 3"/>
          <p:cNvSpPr>
            <a:spLocks noGrp="1"/>
          </p:cNvSpPr>
          <p:nvPr>
            <p:ph type="sldNum" sz="quarter" idx="14"/>
          </p:nvPr>
        </p:nvSpPr>
        <p:spPr/>
        <p:txBody>
          <a:bodyPr/>
          <a:lstStyle/>
          <a:p>
            <a:fld id="{218B9C4F-B695-C54C-924B-61748EE6A7C5}" type="slidenum">
              <a:rPr lang="en-US" smtClean="0"/>
              <a:pPr/>
              <a:t>‹#›</a:t>
            </a:fld>
            <a:endParaRPr lang="en-US" dirty="0"/>
          </a:p>
        </p:txBody>
      </p:sp>
    </p:spTree>
    <p:extLst>
      <p:ext uri="{BB962C8B-B14F-4D97-AF65-F5344CB8AC3E}">
        <p14:creationId xmlns:p14="http://schemas.microsoft.com/office/powerpoint/2010/main" val="3878515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B Text and multiple pictures">
    <p:spTree>
      <p:nvGrpSpPr>
        <p:cNvPr id="1" name=""/>
        <p:cNvGrpSpPr/>
        <p:nvPr/>
      </p:nvGrpSpPr>
      <p:grpSpPr>
        <a:xfrm>
          <a:off x="0" y="0"/>
          <a:ext cx="0" cy="0"/>
          <a:chOff x="0" y="0"/>
          <a:chExt cx="0" cy="0"/>
        </a:xfrm>
      </p:grpSpPr>
      <p:sp>
        <p:nvSpPr>
          <p:cNvPr id="3" name="Text Placeholder 4"/>
          <p:cNvSpPr>
            <a:spLocks noGrp="1"/>
          </p:cNvSpPr>
          <p:nvPr>
            <p:ph type="body" sz="quarter" idx="10" hasCustomPrompt="1"/>
          </p:nvPr>
        </p:nvSpPr>
        <p:spPr>
          <a:xfrm>
            <a:off x="677866" y="2465221"/>
            <a:ext cx="4370400" cy="2084290"/>
          </a:xfrm>
          <a:prstGeom prst="rect">
            <a:avLst/>
          </a:prstGeom>
        </p:spPr>
        <p:txBody>
          <a:bodyPr vert="horz"/>
          <a:lstStyle>
            <a:lvl1pPr marL="0" indent="0">
              <a:lnSpc>
                <a:spcPts val="2400"/>
              </a:lnSpc>
              <a:spcBef>
                <a:spcPts val="0"/>
              </a:spcBef>
              <a:buFontTx/>
              <a:buNone/>
              <a:defRPr sz="1700" baseline="0">
                <a:latin typeface="Verdana"/>
              </a:defRPr>
            </a:lvl1pPr>
          </a:lstStyle>
          <a:p>
            <a:pPr lvl="0"/>
            <a:r>
              <a:rPr lang="en-AU" dirty="0" smtClean="0"/>
              <a:t>Text (Verdana Regular)</a:t>
            </a:r>
          </a:p>
          <a:p>
            <a:pPr lvl="0"/>
            <a:r>
              <a:rPr lang="en-AU" dirty="0" smtClean="0"/>
              <a:t>et </a:t>
            </a:r>
            <a:r>
              <a:rPr lang="en-AU" dirty="0" err="1" smtClean="0"/>
              <a:t>velicibus</a:t>
            </a:r>
            <a:r>
              <a:rPr lang="en-AU" dirty="0" smtClean="0"/>
              <a:t> el et </a:t>
            </a:r>
            <a:r>
              <a:rPr lang="en-AU" dirty="0" err="1" smtClean="0"/>
              <a:t>magnatet</a:t>
            </a:r>
            <a:r>
              <a:rPr lang="en-AU" dirty="0" smtClean="0"/>
              <a:t> am, </a:t>
            </a:r>
            <a:r>
              <a:rPr lang="en-AU" dirty="0" err="1" smtClean="0"/>
              <a:t>laborru</a:t>
            </a:r>
            <a:r>
              <a:rPr lang="en-AU" dirty="0" smtClean="0"/>
              <a:t> </a:t>
            </a:r>
            <a:r>
              <a:rPr lang="en-AU" dirty="0" err="1" smtClean="0"/>
              <a:t>mendips</a:t>
            </a:r>
            <a:r>
              <a:rPr lang="en-AU" dirty="0" smtClean="0"/>
              <a:t> </a:t>
            </a:r>
            <a:r>
              <a:rPr lang="en-AU" dirty="0" err="1" smtClean="0"/>
              <a:t>apieni</a:t>
            </a:r>
            <a:r>
              <a:rPr lang="en-AU" dirty="0" smtClean="0"/>
              <a:t> </a:t>
            </a:r>
            <a:r>
              <a:rPr lang="en-AU" dirty="0" err="1" smtClean="0"/>
              <a:t>omnimporibus</a:t>
            </a:r>
            <a:r>
              <a:rPr lang="en-AU" dirty="0" smtClean="0"/>
              <a:t> et </a:t>
            </a:r>
            <a:r>
              <a:rPr lang="en-AU" dirty="0" err="1" smtClean="0"/>
              <a:t>perepellut</a:t>
            </a:r>
            <a:r>
              <a:rPr lang="en-AU" dirty="0" smtClean="0"/>
              <a:t> </a:t>
            </a:r>
            <a:r>
              <a:rPr lang="en-AU" dirty="0" err="1" smtClean="0"/>
              <a:t>adis</a:t>
            </a:r>
            <a:r>
              <a:rPr lang="en-AU" dirty="0" smtClean="0"/>
              <a:t> </a:t>
            </a:r>
            <a:r>
              <a:rPr lang="en-AU" dirty="0" err="1" smtClean="0"/>
              <a:t>sequi</a:t>
            </a:r>
            <a:r>
              <a:rPr lang="en-AU" dirty="0" smtClean="0"/>
              <a:t> </a:t>
            </a:r>
            <a:r>
              <a:rPr lang="en-AU" dirty="0" err="1" smtClean="0"/>
              <a:t>cus</a:t>
            </a:r>
            <a:r>
              <a:rPr lang="en-AU" dirty="0" smtClean="0"/>
              <a:t> et </a:t>
            </a:r>
            <a:r>
              <a:rPr lang="en-AU" dirty="0" err="1" smtClean="0"/>
              <a:t>aliquid</a:t>
            </a:r>
            <a:r>
              <a:rPr lang="en-AU" dirty="0" smtClean="0"/>
              <a:t> </a:t>
            </a:r>
            <a:r>
              <a:rPr lang="en-AU" dirty="0" err="1" smtClean="0"/>
              <a:t>molorere</a:t>
            </a:r>
            <a:r>
              <a:rPr lang="en-AU" dirty="0" smtClean="0"/>
              <a:t>, </a:t>
            </a:r>
            <a:r>
              <a:rPr lang="en-AU" dirty="0" err="1" smtClean="0"/>
              <a:t>cullaut</a:t>
            </a:r>
            <a:r>
              <a:rPr lang="en-AU" dirty="0" smtClean="0"/>
              <a:t> </a:t>
            </a:r>
            <a:r>
              <a:rPr lang="en-AU" dirty="0" err="1" smtClean="0"/>
              <a:t>adion</a:t>
            </a:r>
            <a:r>
              <a:rPr lang="en-AU" dirty="0" smtClean="0"/>
              <a:t> </a:t>
            </a:r>
            <a:r>
              <a:rPr lang="en-AU" dirty="0" err="1" smtClean="0"/>
              <a:t>est</a:t>
            </a:r>
            <a:r>
              <a:rPr lang="en-AU" dirty="0" smtClean="0"/>
              <a:t> </a:t>
            </a:r>
            <a:r>
              <a:rPr lang="en-AU" dirty="0" err="1" smtClean="0"/>
              <a:t>magnimp</a:t>
            </a:r>
            <a:r>
              <a:rPr lang="en-AU" dirty="0" smtClean="0"/>
              <a:t> </a:t>
            </a:r>
            <a:r>
              <a:rPr lang="en-AU" dirty="0" err="1" smtClean="0"/>
              <a:t>oremporibus</a:t>
            </a:r>
            <a:r>
              <a:rPr lang="en-AU" dirty="0" smtClean="0"/>
              <a:t>, </a:t>
            </a:r>
            <a:r>
              <a:rPr lang="en-AU" dirty="0" err="1" smtClean="0"/>
              <a:t>conem</a:t>
            </a:r>
            <a:r>
              <a:rPr lang="en-AU" dirty="0" smtClean="0"/>
              <a:t> </a:t>
            </a:r>
            <a:r>
              <a:rPr lang="en-AU" dirty="0" err="1" smtClean="0"/>
              <a:t>etur</a:t>
            </a:r>
            <a:r>
              <a:rPr lang="en-AU" dirty="0" smtClean="0"/>
              <a:t> </a:t>
            </a:r>
            <a:r>
              <a:rPr lang="en-AU" dirty="0" err="1" smtClean="0"/>
              <a:t>Adit</a:t>
            </a:r>
            <a:r>
              <a:rPr lang="en-AU" dirty="0" smtClean="0"/>
              <a:t> </a:t>
            </a:r>
            <a:r>
              <a:rPr lang="en-AU" dirty="0" err="1" smtClean="0"/>
              <a:t>eatas</a:t>
            </a:r>
            <a:r>
              <a:rPr lang="en-AU" dirty="0" smtClean="0"/>
              <a:t> re </a:t>
            </a:r>
            <a:r>
              <a:rPr lang="en-AU" dirty="0" err="1" smtClean="0"/>
              <a:t>nectoruntevelictatem</a:t>
            </a:r>
            <a:r>
              <a:rPr lang="en-AU" dirty="0" smtClean="0"/>
              <a:t> </a:t>
            </a:r>
            <a:r>
              <a:rPr lang="en-AU" dirty="0" err="1" smtClean="0"/>
              <a:t>quaeperum</a:t>
            </a:r>
            <a:endParaRPr lang="en-AU" dirty="0" smtClean="0"/>
          </a:p>
        </p:txBody>
      </p:sp>
      <p:sp>
        <p:nvSpPr>
          <p:cNvPr id="7" name="Title 6"/>
          <p:cNvSpPr>
            <a:spLocks noGrp="1"/>
          </p:cNvSpPr>
          <p:nvPr>
            <p:ph type="title" hasCustomPrompt="1"/>
          </p:nvPr>
        </p:nvSpPr>
        <p:spPr>
          <a:xfrm>
            <a:off x="677866" y="1037720"/>
            <a:ext cx="4370400" cy="981484"/>
          </a:xfrm>
          <a:prstGeom prst="rect">
            <a:avLst/>
          </a:prstGeom>
        </p:spPr>
        <p:txBody>
          <a:bodyPr vert="horz"/>
          <a:lstStyle>
            <a:lvl1pPr algn="l">
              <a:defRPr sz="3600" b="1" i="0">
                <a:solidFill>
                  <a:srgbClr val="009AC7"/>
                </a:solidFill>
                <a:latin typeface="Verdana"/>
                <a:cs typeface="Verdana"/>
              </a:defRPr>
            </a:lvl1pPr>
          </a:lstStyle>
          <a:p>
            <a:r>
              <a:rPr lang="en-AU" sz="3600" dirty="0" smtClean="0"/>
              <a:t>Headline </a:t>
            </a:r>
            <a:br>
              <a:rPr lang="en-AU" sz="3600" dirty="0" smtClean="0"/>
            </a:br>
            <a:r>
              <a:rPr lang="en-AU" sz="3600" dirty="0" smtClean="0"/>
              <a:t>(Verdana Bold)</a:t>
            </a:r>
            <a:endParaRPr lang="en-US" sz="3600" dirty="0"/>
          </a:p>
        </p:txBody>
      </p:sp>
      <p:sp>
        <p:nvSpPr>
          <p:cNvPr id="9" name="Picture Placeholder 8"/>
          <p:cNvSpPr>
            <a:spLocks noGrp="1"/>
          </p:cNvSpPr>
          <p:nvPr>
            <p:ph type="pic" sz="quarter" idx="11"/>
          </p:nvPr>
        </p:nvSpPr>
        <p:spPr>
          <a:xfrm>
            <a:off x="5689225" y="1037719"/>
            <a:ext cx="3096000" cy="2220198"/>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5" name="Picture Placeholder 8"/>
          <p:cNvSpPr>
            <a:spLocks noGrp="1"/>
          </p:cNvSpPr>
          <p:nvPr>
            <p:ph type="pic" sz="quarter" idx="12"/>
          </p:nvPr>
        </p:nvSpPr>
        <p:spPr>
          <a:xfrm>
            <a:off x="5689226" y="3493990"/>
            <a:ext cx="1439998" cy="1055522"/>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6" name="Picture Placeholder 8"/>
          <p:cNvSpPr>
            <a:spLocks noGrp="1"/>
          </p:cNvSpPr>
          <p:nvPr>
            <p:ph type="pic" sz="quarter" idx="13"/>
          </p:nvPr>
        </p:nvSpPr>
        <p:spPr>
          <a:xfrm>
            <a:off x="7345227" y="3493990"/>
            <a:ext cx="1439998" cy="1055522"/>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4" name="Slide Number Placeholder 3"/>
          <p:cNvSpPr>
            <a:spLocks noGrp="1"/>
          </p:cNvSpPr>
          <p:nvPr>
            <p:ph type="sldNum" sz="quarter" idx="14"/>
          </p:nvPr>
        </p:nvSpPr>
        <p:spPr/>
        <p:txBody>
          <a:bodyPr/>
          <a:lstStyle/>
          <a:p>
            <a:fld id="{218B9C4F-B695-C54C-924B-61748EE6A7C5}" type="slidenum">
              <a:rPr lang="en-US" smtClean="0"/>
              <a:pPr/>
              <a:t>‹#›</a:t>
            </a:fld>
            <a:endParaRPr lang="en-US" dirty="0"/>
          </a:p>
        </p:txBody>
      </p:sp>
    </p:spTree>
    <p:extLst>
      <p:ext uri="{BB962C8B-B14F-4D97-AF65-F5344CB8AC3E}">
        <p14:creationId xmlns:p14="http://schemas.microsoft.com/office/powerpoint/2010/main" val="257401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A Multiple pictures">
    <p:spTree>
      <p:nvGrpSpPr>
        <p:cNvPr id="1" name=""/>
        <p:cNvGrpSpPr/>
        <p:nvPr/>
      </p:nvGrpSpPr>
      <p:grpSpPr>
        <a:xfrm>
          <a:off x="0" y="0"/>
          <a:ext cx="0" cy="0"/>
          <a:chOff x="0" y="0"/>
          <a:chExt cx="0" cy="0"/>
        </a:xfrm>
      </p:grpSpPr>
      <p:sp>
        <p:nvSpPr>
          <p:cNvPr id="8" name="Picture Placeholder 8"/>
          <p:cNvSpPr>
            <a:spLocks noGrp="1"/>
          </p:cNvSpPr>
          <p:nvPr>
            <p:ph type="pic" sz="quarter" idx="14"/>
          </p:nvPr>
        </p:nvSpPr>
        <p:spPr>
          <a:xfrm>
            <a:off x="671513" y="1037719"/>
            <a:ext cx="4379913" cy="2220198"/>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10" name="Picture Placeholder 8"/>
          <p:cNvSpPr>
            <a:spLocks noGrp="1"/>
          </p:cNvSpPr>
          <p:nvPr>
            <p:ph type="pic" sz="quarter" idx="15"/>
          </p:nvPr>
        </p:nvSpPr>
        <p:spPr>
          <a:xfrm>
            <a:off x="671511" y="3493990"/>
            <a:ext cx="2052000" cy="1055522"/>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13" name="Picture Placeholder 8"/>
          <p:cNvSpPr>
            <a:spLocks noGrp="1"/>
          </p:cNvSpPr>
          <p:nvPr>
            <p:ph type="pic" sz="quarter" idx="16"/>
          </p:nvPr>
        </p:nvSpPr>
        <p:spPr>
          <a:xfrm>
            <a:off x="2999425" y="3493990"/>
            <a:ext cx="2052000" cy="1055522"/>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11" name="Picture Placeholder 8"/>
          <p:cNvSpPr>
            <a:spLocks noGrp="1"/>
          </p:cNvSpPr>
          <p:nvPr>
            <p:ph type="pic" sz="quarter" idx="11"/>
          </p:nvPr>
        </p:nvSpPr>
        <p:spPr>
          <a:xfrm>
            <a:off x="5767013" y="1037718"/>
            <a:ext cx="3096000" cy="4677282"/>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3" name="Slide Number Placeholder 2"/>
          <p:cNvSpPr>
            <a:spLocks noGrp="1"/>
          </p:cNvSpPr>
          <p:nvPr>
            <p:ph type="sldNum" sz="quarter" idx="17"/>
          </p:nvPr>
        </p:nvSpPr>
        <p:spPr/>
        <p:txBody>
          <a:bodyPr/>
          <a:lstStyle/>
          <a:p>
            <a:fld id="{218B9C4F-B695-C54C-924B-61748EE6A7C5}" type="slidenum">
              <a:rPr lang="en-US" smtClean="0"/>
              <a:pPr/>
              <a:t>‹#›</a:t>
            </a:fld>
            <a:endParaRPr lang="en-US" dirty="0"/>
          </a:p>
        </p:txBody>
      </p:sp>
    </p:spTree>
    <p:extLst>
      <p:ext uri="{BB962C8B-B14F-4D97-AF65-F5344CB8AC3E}">
        <p14:creationId xmlns:p14="http://schemas.microsoft.com/office/powerpoint/2010/main" val="3524803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B Multiple pictures">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5767013" y="1037719"/>
            <a:ext cx="3096000" cy="2220198"/>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5" name="Picture Placeholder 8"/>
          <p:cNvSpPr>
            <a:spLocks noGrp="1"/>
          </p:cNvSpPr>
          <p:nvPr>
            <p:ph type="pic" sz="quarter" idx="12"/>
          </p:nvPr>
        </p:nvSpPr>
        <p:spPr>
          <a:xfrm>
            <a:off x="5767014" y="3493990"/>
            <a:ext cx="1439998" cy="1055522"/>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6" name="Picture Placeholder 8"/>
          <p:cNvSpPr>
            <a:spLocks noGrp="1"/>
          </p:cNvSpPr>
          <p:nvPr>
            <p:ph type="pic" sz="quarter" idx="13"/>
          </p:nvPr>
        </p:nvSpPr>
        <p:spPr>
          <a:xfrm>
            <a:off x="7423016" y="3493990"/>
            <a:ext cx="1439998" cy="1055522"/>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8" name="Picture Placeholder 8"/>
          <p:cNvSpPr>
            <a:spLocks noGrp="1"/>
          </p:cNvSpPr>
          <p:nvPr>
            <p:ph type="pic" sz="quarter" idx="14"/>
          </p:nvPr>
        </p:nvSpPr>
        <p:spPr>
          <a:xfrm>
            <a:off x="671513" y="1037719"/>
            <a:ext cx="4379913" cy="2220198"/>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10" name="Picture Placeholder 8"/>
          <p:cNvSpPr>
            <a:spLocks noGrp="1"/>
          </p:cNvSpPr>
          <p:nvPr>
            <p:ph type="pic" sz="quarter" idx="15"/>
          </p:nvPr>
        </p:nvSpPr>
        <p:spPr>
          <a:xfrm>
            <a:off x="671511" y="3493990"/>
            <a:ext cx="2052000" cy="1055522"/>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13" name="Picture Placeholder 8"/>
          <p:cNvSpPr>
            <a:spLocks noGrp="1"/>
          </p:cNvSpPr>
          <p:nvPr>
            <p:ph type="pic" sz="quarter" idx="16"/>
          </p:nvPr>
        </p:nvSpPr>
        <p:spPr>
          <a:xfrm>
            <a:off x="2999425" y="3493990"/>
            <a:ext cx="2052000" cy="1055522"/>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3" name="Slide Number Placeholder 2"/>
          <p:cNvSpPr>
            <a:spLocks noGrp="1"/>
          </p:cNvSpPr>
          <p:nvPr>
            <p:ph type="sldNum" sz="quarter" idx="17"/>
          </p:nvPr>
        </p:nvSpPr>
        <p:spPr/>
        <p:txBody>
          <a:bodyPr/>
          <a:lstStyle/>
          <a:p>
            <a:fld id="{218B9C4F-B695-C54C-924B-61748EE6A7C5}" type="slidenum">
              <a:rPr lang="en-US" smtClean="0"/>
              <a:pPr/>
              <a:t>‹#›</a:t>
            </a:fld>
            <a:endParaRPr lang="en-US" dirty="0"/>
          </a:p>
        </p:txBody>
      </p:sp>
    </p:spTree>
    <p:extLst>
      <p:ext uri="{BB962C8B-B14F-4D97-AF65-F5344CB8AC3E}">
        <p14:creationId xmlns:p14="http://schemas.microsoft.com/office/powerpoint/2010/main" val="2253353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A Full picture">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18B9C4F-B695-C54C-924B-61748EE6A7C5}" type="slidenum">
              <a:rPr lang="en-US" smtClean="0"/>
              <a:pPr/>
              <a:t>‹#›</a:t>
            </a:fld>
            <a:endParaRPr lang="en-US" dirty="0"/>
          </a:p>
        </p:txBody>
      </p:sp>
      <p:sp>
        <p:nvSpPr>
          <p:cNvPr id="9" name="Picture Placeholder 8"/>
          <p:cNvSpPr>
            <a:spLocks noGrp="1"/>
          </p:cNvSpPr>
          <p:nvPr>
            <p:ph type="pic" sz="quarter" idx="11"/>
          </p:nvPr>
        </p:nvSpPr>
        <p:spPr>
          <a:xfrm>
            <a:off x="660401" y="1037718"/>
            <a:ext cx="8202613" cy="4677282"/>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Tree>
    <p:extLst>
      <p:ext uri="{BB962C8B-B14F-4D97-AF65-F5344CB8AC3E}">
        <p14:creationId xmlns:p14="http://schemas.microsoft.com/office/powerpoint/2010/main" val="565058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B Full picture">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660401" y="1037718"/>
            <a:ext cx="8124825" cy="3513115"/>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3" name="Slide Number Placeholder 2"/>
          <p:cNvSpPr>
            <a:spLocks noGrp="1"/>
          </p:cNvSpPr>
          <p:nvPr>
            <p:ph type="sldNum" sz="quarter" idx="12"/>
          </p:nvPr>
        </p:nvSpPr>
        <p:spPr/>
        <p:txBody>
          <a:bodyPr/>
          <a:lstStyle/>
          <a:p>
            <a:fld id="{218B9C4F-B695-C54C-924B-61748EE6A7C5}" type="slidenum">
              <a:rPr lang="en-US" smtClean="0"/>
              <a:pPr/>
              <a:t>‹#›</a:t>
            </a:fld>
            <a:endParaRPr lang="en-US" dirty="0"/>
          </a:p>
        </p:txBody>
      </p:sp>
    </p:spTree>
    <p:extLst>
      <p:ext uri="{BB962C8B-B14F-4D97-AF65-F5344CB8AC3E}">
        <p14:creationId xmlns:p14="http://schemas.microsoft.com/office/powerpoint/2010/main" val="2594589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660401" y="5319448"/>
            <a:ext cx="642730" cy="395552"/>
          </a:xfrm>
          <a:prstGeom prst="rect">
            <a:avLst/>
          </a:prstGeom>
        </p:spPr>
        <p:txBody>
          <a:bodyPr vert="horz" lIns="91440" tIns="45720" rIns="91440" bIns="45720" rtlCol="0" anchor="t"/>
          <a:lstStyle>
            <a:lvl1pPr algn="l">
              <a:defRPr sz="1000" b="0" i="0">
                <a:solidFill>
                  <a:srgbClr val="009AC7"/>
                </a:solidFill>
                <a:latin typeface="Verdana"/>
                <a:cs typeface="Verdana"/>
              </a:defRPr>
            </a:lvl1pPr>
          </a:lstStyle>
          <a:p>
            <a:fld id="{218B9C4F-B695-C54C-924B-61748EE6A7C5}" type="slidenum">
              <a:rPr lang="en-US" smtClean="0"/>
              <a:pPr/>
              <a:t>‹#›</a:t>
            </a:fld>
            <a:endParaRPr lang="en-US" dirty="0"/>
          </a:p>
        </p:txBody>
      </p:sp>
      <p:sp>
        <p:nvSpPr>
          <p:cNvPr id="3" name="Date Placeholder 2"/>
          <p:cNvSpPr>
            <a:spLocks noGrp="1"/>
          </p:cNvSpPr>
          <p:nvPr>
            <p:ph type="dt" sz="half" idx="2"/>
          </p:nvPr>
        </p:nvSpPr>
        <p:spPr>
          <a:xfrm>
            <a:off x="6651625" y="5319450"/>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43DC56B5-A700-544C-8720-C289028A981D}" type="datetime2">
              <a:rPr lang="en-NZ" smtClean="0"/>
              <a:pPr/>
              <a:t>Tuesday, 7 November 2017</a:t>
            </a:fld>
            <a:endParaRPr lang="en-US" dirty="0"/>
          </a:p>
        </p:txBody>
      </p:sp>
      <p:pic>
        <p:nvPicPr>
          <p:cNvPr id="5" name="Picture 4"/>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5201919" y="297364"/>
            <a:ext cx="3583305" cy="517445"/>
          </a:xfrm>
          <a:prstGeom prst="rect">
            <a:avLst/>
          </a:prstGeom>
        </p:spPr>
      </p:pic>
    </p:spTree>
    <p:extLst>
      <p:ext uri="{BB962C8B-B14F-4D97-AF65-F5344CB8AC3E}">
        <p14:creationId xmlns:p14="http://schemas.microsoft.com/office/powerpoint/2010/main" val="240400390"/>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6" r:id="rId5"/>
    <p:sldLayoutId id="2147483657" r:id="rId6"/>
    <p:sldLayoutId id="2147483655" r:id="rId7"/>
    <p:sldLayoutId id="2147483658" r:id="rId8"/>
    <p:sldLayoutId id="2147483659" r:id="rId9"/>
    <p:sldLayoutId id="2147483660" r:id="rId10"/>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www.phrasebank.manchester.ac.uk/"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hyperlink" Target="https://www.lextutor.ca/vp/en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64902" y="829634"/>
            <a:ext cx="8027984" cy="697134"/>
          </a:xfrm>
        </p:spPr>
        <p:txBody>
          <a:bodyPr/>
          <a:lstStyle/>
          <a:p>
            <a:r>
              <a:rPr lang="en-US" dirty="0" smtClean="0"/>
              <a:t>Clear Fellowship Project</a:t>
            </a:r>
            <a:endParaRPr lang="en-US" dirty="0"/>
          </a:p>
        </p:txBody>
      </p:sp>
      <p:sp>
        <p:nvSpPr>
          <p:cNvPr id="7" name="Text Placeholder 6"/>
          <p:cNvSpPr>
            <a:spLocks noGrp="1"/>
          </p:cNvSpPr>
          <p:nvPr>
            <p:ph type="body" sz="quarter" idx="10"/>
          </p:nvPr>
        </p:nvSpPr>
        <p:spPr>
          <a:xfrm>
            <a:off x="364902" y="2106281"/>
            <a:ext cx="8027987" cy="1522058"/>
          </a:xfrm>
        </p:spPr>
        <p:txBody>
          <a:bodyPr/>
          <a:lstStyle/>
          <a:p>
            <a:r>
              <a:rPr lang="en-US" dirty="0" smtClean="0"/>
              <a:t>Experiences of undergraduate and postgraduate students using online writing tools to support their writing</a:t>
            </a:r>
          </a:p>
          <a:p>
            <a:endParaRPr lang="en-US" dirty="0"/>
          </a:p>
        </p:txBody>
      </p:sp>
      <p:sp>
        <p:nvSpPr>
          <p:cNvPr id="8" name="Date Placeholder 7"/>
          <p:cNvSpPr>
            <a:spLocks noGrp="1"/>
          </p:cNvSpPr>
          <p:nvPr>
            <p:ph type="dt" sz="half" idx="11"/>
          </p:nvPr>
        </p:nvSpPr>
        <p:spPr/>
        <p:txBody>
          <a:bodyPr/>
          <a:lstStyle/>
          <a:p>
            <a:r>
              <a:rPr lang="en-NZ" dirty="0" smtClean="0"/>
              <a:t>30 October 2017</a:t>
            </a:r>
            <a:endParaRPr lang="en-US" dirty="0"/>
          </a:p>
        </p:txBody>
      </p:sp>
      <p:sp>
        <p:nvSpPr>
          <p:cNvPr id="2" name="TextBox 1"/>
          <p:cNvSpPr txBox="1"/>
          <p:nvPr/>
        </p:nvSpPr>
        <p:spPr>
          <a:xfrm>
            <a:off x="5899550" y="3812467"/>
            <a:ext cx="2192716" cy="461665"/>
          </a:xfrm>
          <a:prstGeom prst="rect">
            <a:avLst/>
          </a:prstGeom>
        </p:spPr>
        <p:txBody>
          <a:bodyPr vert="horz" wrap="none" rtlCol="0">
            <a:spAutoFit/>
          </a:bodyPr>
          <a:lstStyle/>
          <a:p>
            <a:r>
              <a:rPr lang="en-NZ" sz="2400" dirty="0" smtClean="0">
                <a:solidFill>
                  <a:schemeClr val="bg1"/>
                </a:solidFill>
              </a:rPr>
              <a:t>Shireen </a:t>
            </a:r>
            <a:r>
              <a:rPr lang="en-NZ" sz="2400" dirty="0" err="1" smtClean="0">
                <a:solidFill>
                  <a:schemeClr val="bg1"/>
                </a:solidFill>
              </a:rPr>
              <a:t>Junpath</a:t>
            </a:r>
            <a:endParaRPr lang="en-NZ" sz="2400" dirty="0" smtClean="0">
              <a:solidFill>
                <a:schemeClr val="bg1"/>
              </a:solidFill>
            </a:endParaRPr>
          </a:p>
        </p:txBody>
      </p:sp>
    </p:spTree>
    <p:extLst>
      <p:ext uri="{BB962C8B-B14F-4D97-AF65-F5344CB8AC3E}">
        <p14:creationId xmlns:p14="http://schemas.microsoft.com/office/powerpoint/2010/main" val="12547384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7475" y="576996"/>
            <a:ext cx="4859741" cy="597994"/>
          </a:xfrm>
        </p:spPr>
        <p:txBody>
          <a:bodyPr/>
          <a:lstStyle/>
          <a:p>
            <a:r>
              <a:rPr lang="en-NZ" dirty="0" smtClean="0"/>
              <a:t>example</a:t>
            </a:r>
            <a:endParaRPr lang="en-NZ" dirty="0"/>
          </a:p>
        </p:txBody>
      </p:sp>
      <p:sp>
        <p:nvSpPr>
          <p:cNvPr id="4" name="Slide Number Placeholder 3"/>
          <p:cNvSpPr>
            <a:spLocks noGrp="1"/>
          </p:cNvSpPr>
          <p:nvPr>
            <p:ph type="sldNum" sz="quarter" idx="11"/>
          </p:nvPr>
        </p:nvSpPr>
        <p:spPr/>
        <p:txBody>
          <a:bodyPr/>
          <a:lstStyle/>
          <a:p>
            <a:fld id="{218B9C4F-B695-C54C-924B-61748EE6A7C5}" type="slidenum">
              <a:rPr lang="en-US" smtClean="0"/>
              <a:pPr/>
              <a:t>10</a:t>
            </a:fld>
            <a:endParaRPr lang="en-US" dirty="0"/>
          </a:p>
        </p:txBody>
      </p:sp>
      <p:pic>
        <p:nvPicPr>
          <p:cNvPr id="5" name="Picture 4"/>
          <p:cNvPicPr>
            <a:picLocks noChangeAspect="1"/>
          </p:cNvPicPr>
          <p:nvPr/>
        </p:nvPicPr>
        <p:blipFill>
          <a:blip r:embed="rId3"/>
          <a:stretch>
            <a:fillRect/>
          </a:stretch>
        </p:blipFill>
        <p:spPr>
          <a:xfrm>
            <a:off x="504749" y="1699214"/>
            <a:ext cx="8522208" cy="1146397"/>
          </a:xfrm>
          <a:prstGeom prst="rect">
            <a:avLst/>
          </a:prstGeom>
        </p:spPr>
      </p:pic>
    </p:spTree>
    <p:extLst>
      <p:ext uri="{BB962C8B-B14F-4D97-AF65-F5344CB8AC3E}">
        <p14:creationId xmlns:p14="http://schemas.microsoft.com/office/powerpoint/2010/main" val="16308376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0162" y="222661"/>
            <a:ext cx="3382070" cy="597994"/>
          </a:xfrm>
        </p:spPr>
        <p:txBody>
          <a:bodyPr/>
          <a:lstStyle/>
          <a:p>
            <a:r>
              <a:rPr lang="en-NZ" sz="2800" dirty="0" smtClean="0"/>
              <a:t>Missing article</a:t>
            </a:r>
            <a:endParaRPr lang="en-NZ" sz="2800" dirty="0"/>
          </a:p>
        </p:txBody>
      </p:sp>
      <p:sp>
        <p:nvSpPr>
          <p:cNvPr id="4" name="Slide Number Placeholder 3"/>
          <p:cNvSpPr>
            <a:spLocks noGrp="1"/>
          </p:cNvSpPr>
          <p:nvPr>
            <p:ph type="sldNum" sz="quarter" idx="11"/>
          </p:nvPr>
        </p:nvSpPr>
        <p:spPr/>
        <p:txBody>
          <a:bodyPr/>
          <a:lstStyle/>
          <a:p>
            <a:fld id="{218B9C4F-B695-C54C-924B-61748EE6A7C5}" type="slidenum">
              <a:rPr lang="en-US" smtClean="0"/>
              <a:pPr/>
              <a:t>11</a:t>
            </a:fld>
            <a:endParaRPr lang="en-US" dirty="0"/>
          </a:p>
        </p:txBody>
      </p:sp>
      <p:pic>
        <p:nvPicPr>
          <p:cNvPr id="5" name="Picture 4"/>
          <p:cNvPicPr>
            <a:picLocks noChangeAspect="1"/>
          </p:cNvPicPr>
          <p:nvPr/>
        </p:nvPicPr>
        <p:blipFill>
          <a:blip r:embed="rId3"/>
          <a:stretch>
            <a:fillRect/>
          </a:stretch>
        </p:blipFill>
        <p:spPr>
          <a:xfrm>
            <a:off x="817207" y="880731"/>
            <a:ext cx="4303434" cy="4378640"/>
          </a:xfrm>
          <a:prstGeom prst="rect">
            <a:avLst/>
          </a:prstGeom>
        </p:spPr>
      </p:pic>
      <p:sp>
        <p:nvSpPr>
          <p:cNvPr id="6" name="TextBox 5"/>
          <p:cNvSpPr txBox="1"/>
          <p:nvPr/>
        </p:nvSpPr>
        <p:spPr>
          <a:xfrm>
            <a:off x="5325466" y="1843431"/>
            <a:ext cx="3712940" cy="1200329"/>
          </a:xfrm>
          <a:prstGeom prst="rect">
            <a:avLst/>
          </a:prstGeom>
        </p:spPr>
        <p:txBody>
          <a:bodyPr vert="horz" wrap="none" rtlCol="0">
            <a:spAutoFit/>
          </a:bodyPr>
          <a:lstStyle/>
          <a:p>
            <a:r>
              <a:rPr lang="en-NZ" sz="2400" dirty="0" smtClean="0"/>
              <a:t>This highlights the</a:t>
            </a:r>
          </a:p>
          <a:p>
            <a:r>
              <a:rPr lang="en-NZ" sz="2400" dirty="0" smtClean="0"/>
              <a:t>importance of  proofreading</a:t>
            </a:r>
          </a:p>
          <a:p>
            <a:r>
              <a:rPr lang="en-NZ" sz="2400" dirty="0" smtClean="0"/>
              <a:t>in the writing process.</a:t>
            </a:r>
          </a:p>
        </p:txBody>
      </p:sp>
    </p:spTree>
    <p:extLst>
      <p:ext uri="{BB962C8B-B14F-4D97-AF65-F5344CB8AC3E}">
        <p14:creationId xmlns:p14="http://schemas.microsoft.com/office/powerpoint/2010/main" val="6759791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1367" y="427487"/>
            <a:ext cx="8027985" cy="597994"/>
          </a:xfrm>
        </p:spPr>
        <p:txBody>
          <a:bodyPr/>
          <a:lstStyle/>
          <a:p>
            <a:r>
              <a:rPr lang="en-NZ" sz="2800" dirty="0" err="1" smtClean="0"/>
              <a:t>Grammarly</a:t>
            </a:r>
            <a:r>
              <a:rPr lang="en-NZ" sz="2800" dirty="0" smtClean="0"/>
              <a:t> reports</a:t>
            </a:r>
            <a:endParaRPr lang="en-NZ" sz="2800" dirty="0"/>
          </a:p>
        </p:txBody>
      </p:sp>
      <p:sp>
        <p:nvSpPr>
          <p:cNvPr id="4" name="Slide Number Placeholder 3"/>
          <p:cNvSpPr>
            <a:spLocks noGrp="1"/>
          </p:cNvSpPr>
          <p:nvPr>
            <p:ph type="sldNum" sz="quarter" idx="11"/>
          </p:nvPr>
        </p:nvSpPr>
        <p:spPr/>
        <p:txBody>
          <a:bodyPr/>
          <a:lstStyle/>
          <a:p>
            <a:fld id="{218B9C4F-B695-C54C-924B-61748EE6A7C5}" type="slidenum">
              <a:rPr lang="en-US" smtClean="0"/>
              <a:pPr/>
              <a:t>12</a:t>
            </a:fld>
            <a:endParaRPr lang="en-US" dirty="0"/>
          </a:p>
        </p:txBody>
      </p:sp>
      <p:pic>
        <p:nvPicPr>
          <p:cNvPr id="6" name="Picture 5"/>
          <p:cNvPicPr>
            <a:picLocks noChangeAspect="1"/>
          </p:cNvPicPr>
          <p:nvPr/>
        </p:nvPicPr>
        <p:blipFill>
          <a:blip r:embed="rId3"/>
          <a:stretch>
            <a:fillRect/>
          </a:stretch>
        </p:blipFill>
        <p:spPr>
          <a:xfrm>
            <a:off x="341367" y="1053576"/>
            <a:ext cx="3189427" cy="4237776"/>
          </a:xfrm>
          <a:prstGeom prst="rect">
            <a:avLst/>
          </a:prstGeom>
        </p:spPr>
      </p:pic>
      <p:pic>
        <p:nvPicPr>
          <p:cNvPr id="7" name="Picture 6"/>
          <p:cNvPicPr>
            <a:picLocks noChangeAspect="1"/>
          </p:cNvPicPr>
          <p:nvPr/>
        </p:nvPicPr>
        <p:blipFill>
          <a:blip r:embed="rId4"/>
          <a:stretch>
            <a:fillRect/>
          </a:stretch>
        </p:blipFill>
        <p:spPr>
          <a:xfrm>
            <a:off x="4355359" y="878549"/>
            <a:ext cx="3124200" cy="4638675"/>
          </a:xfrm>
          <a:prstGeom prst="rect">
            <a:avLst/>
          </a:prstGeom>
        </p:spPr>
      </p:pic>
    </p:spTree>
    <p:extLst>
      <p:ext uri="{BB962C8B-B14F-4D97-AF65-F5344CB8AC3E}">
        <p14:creationId xmlns:p14="http://schemas.microsoft.com/office/powerpoint/2010/main" val="8350692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07204" y="222662"/>
            <a:ext cx="4706121" cy="597994"/>
          </a:xfrm>
        </p:spPr>
        <p:txBody>
          <a:bodyPr/>
          <a:lstStyle/>
          <a:p>
            <a:r>
              <a:rPr lang="en-NZ" sz="2400" dirty="0" err="1" smtClean="0"/>
              <a:t>Grammarly</a:t>
            </a:r>
            <a:r>
              <a:rPr lang="en-NZ" sz="2400" dirty="0" smtClean="0"/>
              <a:t> activity</a:t>
            </a:r>
            <a:endParaRPr lang="en-NZ" sz="2400" dirty="0"/>
          </a:p>
        </p:txBody>
      </p:sp>
      <p:sp>
        <p:nvSpPr>
          <p:cNvPr id="4" name="Slide Number Placeholder 3"/>
          <p:cNvSpPr>
            <a:spLocks noGrp="1"/>
          </p:cNvSpPr>
          <p:nvPr>
            <p:ph type="sldNum" sz="quarter" idx="11"/>
          </p:nvPr>
        </p:nvSpPr>
        <p:spPr/>
        <p:txBody>
          <a:bodyPr/>
          <a:lstStyle/>
          <a:p>
            <a:fld id="{218B9C4F-B695-C54C-924B-61748EE6A7C5}" type="slidenum">
              <a:rPr lang="en-US" smtClean="0"/>
              <a:pPr/>
              <a:t>13</a:t>
            </a:fld>
            <a:endParaRPr lang="en-US" dirty="0"/>
          </a:p>
        </p:txBody>
      </p:sp>
      <p:graphicFrame>
        <p:nvGraphicFramePr>
          <p:cNvPr id="7" name="Chart 6"/>
          <p:cNvGraphicFramePr>
            <a:graphicFrameLocks/>
          </p:cNvGraphicFramePr>
          <p:nvPr>
            <p:extLst>
              <p:ext uri="{D42A27DB-BD31-4B8C-83A1-F6EECF244321}">
                <p14:modId xmlns:p14="http://schemas.microsoft.com/office/powerpoint/2010/main" val="3552890743"/>
              </p:ext>
            </p:extLst>
          </p:nvPr>
        </p:nvGraphicFramePr>
        <p:xfrm>
          <a:off x="1448409" y="1111909"/>
          <a:ext cx="5983833" cy="36502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539667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NZ" dirty="0"/>
          </a:p>
        </p:txBody>
      </p:sp>
      <p:sp>
        <p:nvSpPr>
          <p:cNvPr id="3" name="Title 2"/>
          <p:cNvSpPr>
            <a:spLocks noGrp="1"/>
          </p:cNvSpPr>
          <p:nvPr>
            <p:ph type="title"/>
          </p:nvPr>
        </p:nvSpPr>
        <p:spPr>
          <a:xfrm>
            <a:off x="70704" y="244607"/>
            <a:ext cx="5386435" cy="597994"/>
          </a:xfrm>
        </p:spPr>
        <p:txBody>
          <a:bodyPr/>
          <a:lstStyle/>
          <a:p>
            <a:r>
              <a:rPr lang="en-NZ" sz="3200" dirty="0" smtClean="0"/>
              <a:t>Academic </a:t>
            </a:r>
            <a:r>
              <a:rPr lang="en-NZ" sz="3200" dirty="0" err="1" smtClean="0"/>
              <a:t>Phrasebank</a:t>
            </a:r>
            <a:endParaRPr lang="en-NZ" sz="3200" dirty="0"/>
          </a:p>
        </p:txBody>
      </p:sp>
      <p:sp>
        <p:nvSpPr>
          <p:cNvPr id="4" name="Slide Number Placeholder 3"/>
          <p:cNvSpPr>
            <a:spLocks noGrp="1"/>
          </p:cNvSpPr>
          <p:nvPr>
            <p:ph type="sldNum" sz="quarter" idx="11"/>
          </p:nvPr>
        </p:nvSpPr>
        <p:spPr/>
        <p:txBody>
          <a:bodyPr/>
          <a:lstStyle/>
          <a:p>
            <a:fld id="{218B9C4F-B695-C54C-924B-61748EE6A7C5}" type="slidenum">
              <a:rPr lang="en-US" smtClean="0"/>
              <a:pPr/>
              <a:t>14</a:t>
            </a:fld>
            <a:endParaRPr lang="en-US" dirty="0"/>
          </a:p>
        </p:txBody>
      </p:sp>
      <p:pic>
        <p:nvPicPr>
          <p:cNvPr id="5" name="Picture 4"/>
          <p:cNvPicPr>
            <a:picLocks noChangeAspect="1"/>
          </p:cNvPicPr>
          <p:nvPr/>
        </p:nvPicPr>
        <p:blipFill>
          <a:blip r:embed="rId3"/>
          <a:stretch>
            <a:fillRect/>
          </a:stretch>
        </p:blipFill>
        <p:spPr>
          <a:xfrm>
            <a:off x="580303" y="1528877"/>
            <a:ext cx="8386655" cy="3182791"/>
          </a:xfrm>
          <a:prstGeom prst="rect">
            <a:avLst/>
          </a:prstGeom>
        </p:spPr>
      </p:pic>
      <p:sp>
        <p:nvSpPr>
          <p:cNvPr id="6" name="Rectangle 5"/>
          <p:cNvSpPr/>
          <p:nvPr/>
        </p:nvSpPr>
        <p:spPr>
          <a:xfrm>
            <a:off x="3048959" y="1084230"/>
            <a:ext cx="3449342" cy="308418"/>
          </a:xfrm>
          <a:prstGeom prst="rect">
            <a:avLst/>
          </a:prstGeom>
        </p:spPr>
        <p:txBody>
          <a:bodyPr wrap="none">
            <a:spAutoFit/>
          </a:bodyPr>
          <a:lstStyle/>
          <a:p>
            <a:r>
              <a:rPr lang="en-NZ" dirty="0">
                <a:solidFill>
                  <a:srgbClr val="0E7744"/>
                </a:solidFill>
                <a:latin typeface="Arial" panose="020B0604020202020204" pitchFamily="34" charset="0"/>
                <a:hlinkClick r:id="rId4"/>
              </a:rPr>
              <a:t>http://www.phrasebank.manchester.ac.uk</a:t>
            </a:r>
            <a:endParaRPr lang="en-NZ" dirty="0"/>
          </a:p>
        </p:txBody>
      </p:sp>
    </p:spTree>
    <p:extLst>
      <p:ext uri="{BB962C8B-B14F-4D97-AF65-F5344CB8AC3E}">
        <p14:creationId xmlns:p14="http://schemas.microsoft.com/office/powerpoint/2010/main" val="14231659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856" y="224545"/>
            <a:ext cx="8027985" cy="597994"/>
          </a:xfrm>
        </p:spPr>
        <p:txBody>
          <a:bodyPr/>
          <a:lstStyle/>
          <a:p>
            <a:r>
              <a:rPr lang="en-NZ" sz="2800" dirty="0" err="1" smtClean="0"/>
              <a:t>Lextutor</a:t>
            </a:r>
            <a:endParaRPr lang="en-NZ" sz="2800" dirty="0"/>
          </a:p>
        </p:txBody>
      </p:sp>
      <p:sp>
        <p:nvSpPr>
          <p:cNvPr id="4" name="Slide Number Placeholder 3"/>
          <p:cNvSpPr>
            <a:spLocks noGrp="1"/>
          </p:cNvSpPr>
          <p:nvPr>
            <p:ph type="sldNum" sz="quarter" idx="11"/>
          </p:nvPr>
        </p:nvSpPr>
        <p:spPr/>
        <p:txBody>
          <a:bodyPr/>
          <a:lstStyle/>
          <a:p>
            <a:fld id="{218B9C4F-B695-C54C-924B-61748EE6A7C5}" type="slidenum">
              <a:rPr lang="en-US" smtClean="0"/>
              <a:pPr/>
              <a:t>15</a:t>
            </a:fld>
            <a:endParaRPr lang="en-US" dirty="0"/>
          </a:p>
        </p:txBody>
      </p:sp>
      <p:pic>
        <p:nvPicPr>
          <p:cNvPr id="5" name="Picture 4"/>
          <p:cNvPicPr>
            <a:picLocks noChangeAspect="1"/>
          </p:cNvPicPr>
          <p:nvPr/>
        </p:nvPicPr>
        <p:blipFill>
          <a:blip r:embed="rId3"/>
          <a:stretch>
            <a:fillRect/>
          </a:stretch>
        </p:blipFill>
        <p:spPr>
          <a:xfrm>
            <a:off x="92650" y="1103471"/>
            <a:ext cx="4923891" cy="3116905"/>
          </a:xfrm>
          <a:prstGeom prst="rect">
            <a:avLst/>
          </a:prstGeom>
        </p:spPr>
      </p:pic>
      <p:sp>
        <p:nvSpPr>
          <p:cNvPr id="6" name="Rectangle 5"/>
          <p:cNvSpPr/>
          <p:nvPr/>
        </p:nvSpPr>
        <p:spPr>
          <a:xfrm>
            <a:off x="224323" y="718511"/>
            <a:ext cx="4293163" cy="461665"/>
          </a:xfrm>
          <a:prstGeom prst="rect">
            <a:avLst/>
          </a:prstGeom>
        </p:spPr>
        <p:txBody>
          <a:bodyPr wrap="none">
            <a:spAutoFit/>
          </a:bodyPr>
          <a:lstStyle/>
          <a:p>
            <a:r>
              <a:rPr lang="en-NZ" sz="2400" dirty="0">
                <a:hlinkClick r:id="rId4"/>
              </a:rPr>
              <a:t>https://www.lextutor.ca/vp/eng/</a:t>
            </a:r>
            <a:endParaRPr lang="en-NZ" sz="2400" dirty="0"/>
          </a:p>
        </p:txBody>
      </p:sp>
      <p:pic>
        <p:nvPicPr>
          <p:cNvPr id="7" name="Picture 6"/>
          <p:cNvPicPr>
            <a:picLocks noChangeAspect="1"/>
          </p:cNvPicPr>
          <p:nvPr/>
        </p:nvPicPr>
        <p:blipFill>
          <a:blip r:embed="rId5"/>
          <a:stretch>
            <a:fillRect/>
          </a:stretch>
        </p:blipFill>
        <p:spPr>
          <a:xfrm>
            <a:off x="4725619" y="2304287"/>
            <a:ext cx="4380908" cy="2955342"/>
          </a:xfrm>
          <a:prstGeom prst="rect">
            <a:avLst/>
          </a:prstGeom>
        </p:spPr>
      </p:pic>
      <p:sp>
        <p:nvSpPr>
          <p:cNvPr id="8" name="Rectangle 7"/>
          <p:cNvSpPr/>
          <p:nvPr/>
        </p:nvSpPr>
        <p:spPr>
          <a:xfrm>
            <a:off x="907505" y="4437020"/>
            <a:ext cx="2610395" cy="461665"/>
          </a:xfrm>
          <a:prstGeom prst="rect">
            <a:avLst/>
          </a:prstGeom>
        </p:spPr>
        <p:txBody>
          <a:bodyPr wrap="none">
            <a:spAutoFit/>
          </a:bodyPr>
          <a:lstStyle/>
          <a:p>
            <a:r>
              <a:rPr lang="en-NZ" sz="2400" dirty="0"/>
              <a:t>Lexical text analysis</a:t>
            </a:r>
          </a:p>
        </p:txBody>
      </p:sp>
    </p:spTree>
    <p:extLst>
      <p:ext uri="{BB962C8B-B14F-4D97-AF65-F5344CB8AC3E}">
        <p14:creationId xmlns:p14="http://schemas.microsoft.com/office/powerpoint/2010/main" val="36015225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138723" y="1423076"/>
            <a:ext cx="4370400" cy="2084290"/>
          </a:xfrm>
        </p:spPr>
        <p:txBody>
          <a:bodyPr/>
          <a:lstStyle/>
          <a:p>
            <a:endParaRPr lang="en-NZ" dirty="0" smtClean="0"/>
          </a:p>
          <a:p>
            <a:endParaRPr lang="en-NZ" dirty="0"/>
          </a:p>
          <a:p>
            <a:endParaRPr lang="en-NZ" dirty="0" smtClean="0"/>
          </a:p>
          <a:p>
            <a:endParaRPr lang="en-NZ" dirty="0"/>
          </a:p>
          <a:p>
            <a:endParaRPr lang="en-NZ" dirty="0" smtClean="0"/>
          </a:p>
          <a:p>
            <a:r>
              <a:rPr lang="en-NZ" sz="3200" dirty="0" err="1" smtClean="0"/>
              <a:t>erater</a:t>
            </a:r>
            <a:endParaRPr lang="en-NZ" sz="3200" dirty="0"/>
          </a:p>
        </p:txBody>
      </p:sp>
      <p:sp>
        <p:nvSpPr>
          <p:cNvPr id="3" name="Title 2"/>
          <p:cNvSpPr>
            <a:spLocks noGrp="1"/>
          </p:cNvSpPr>
          <p:nvPr>
            <p:ph type="title"/>
          </p:nvPr>
        </p:nvSpPr>
        <p:spPr>
          <a:xfrm>
            <a:off x="385258" y="251923"/>
            <a:ext cx="8027985" cy="597994"/>
          </a:xfrm>
        </p:spPr>
        <p:txBody>
          <a:bodyPr/>
          <a:lstStyle/>
          <a:p>
            <a:r>
              <a:rPr lang="en-NZ" dirty="0" err="1" smtClean="0"/>
              <a:t>Turnitin</a:t>
            </a:r>
            <a:endParaRPr lang="en-NZ" dirty="0"/>
          </a:p>
        </p:txBody>
      </p:sp>
      <p:sp>
        <p:nvSpPr>
          <p:cNvPr id="4" name="Slide Number Placeholder 3"/>
          <p:cNvSpPr>
            <a:spLocks noGrp="1"/>
          </p:cNvSpPr>
          <p:nvPr>
            <p:ph type="sldNum" sz="quarter" idx="11"/>
          </p:nvPr>
        </p:nvSpPr>
        <p:spPr/>
        <p:txBody>
          <a:bodyPr/>
          <a:lstStyle/>
          <a:p>
            <a:fld id="{218B9C4F-B695-C54C-924B-61748EE6A7C5}" type="slidenum">
              <a:rPr lang="en-US" smtClean="0"/>
              <a:pPr/>
              <a:t>16</a:t>
            </a:fld>
            <a:endParaRPr lang="en-US" dirty="0"/>
          </a:p>
        </p:txBody>
      </p:sp>
      <p:pic>
        <p:nvPicPr>
          <p:cNvPr id="5" name="Picture 4"/>
          <p:cNvPicPr>
            <a:picLocks noChangeAspect="1"/>
          </p:cNvPicPr>
          <p:nvPr/>
        </p:nvPicPr>
        <p:blipFill>
          <a:blip r:embed="rId3"/>
          <a:stretch>
            <a:fillRect/>
          </a:stretch>
        </p:blipFill>
        <p:spPr>
          <a:xfrm>
            <a:off x="485643" y="1521562"/>
            <a:ext cx="4335703" cy="1234133"/>
          </a:xfrm>
          <a:prstGeom prst="rect">
            <a:avLst/>
          </a:prstGeom>
        </p:spPr>
      </p:pic>
    </p:spTree>
    <p:extLst>
      <p:ext uri="{BB962C8B-B14F-4D97-AF65-F5344CB8AC3E}">
        <p14:creationId xmlns:p14="http://schemas.microsoft.com/office/powerpoint/2010/main" val="1077439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7008" y="325075"/>
            <a:ext cx="4603709" cy="597994"/>
          </a:xfrm>
        </p:spPr>
        <p:txBody>
          <a:bodyPr/>
          <a:lstStyle/>
          <a:p>
            <a:r>
              <a:rPr lang="en-NZ" sz="2800" dirty="0" smtClean="0"/>
              <a:t>Skills hub activity</a:t>
            </a:r>
            <a:endParaRPr lang="en-NZ" sz="2800" dirty="0"/>
          </a:p>
        </p:txBody>
      </p:sp>
      <p:sp>
        <p:nvSpPr>
          <p:cNvPr id="4" name="Slide Number Placeholder 3"/>
          <p:cNvSpPr>
            <a:spLocks noGrp="1"/>
          </p:cNvSpPr>
          <p:nvPr>
            <p:ph type="sldNum" sz="quarter" idx="11"/>
          </p:nvPr>
        </p:nvSpPr>
        <p:spPr/>
        <p:txBody>
          <a:bodyPr/>
          <a:lstStyle/>
          <a:p>
            <a:fld id="{218B9C4F-B695-C54C-924B-61748EE6A7C5}" type="slidenum">
              <a:rPr lang="en-US" smtClean="0"/>
              <a:pPr/>
              <a:t>17</a:t>
            </a:fld>
            <a:endParaRPr lang="en-US" dirty="0"/>
          </a:p>
        </p:txBody>
      </p:sp>
      <p:graphicFrame>
        <p:nvGraphicFramePr>
          <p:cNvPr id="6" name="Chart 5"/>
          <p:cNvGraphicFramePr>
            <a:graphicFrameLocks/>
          </p:cNvGraphicFramePr>
          <p:nvPr>
            <p:extLst>
              <p:ext uri="{D42A27DB-BD31-4B8C-83A1-F6EECF244321}">
                <p14:modId xmlns:p14="http://schemas.microsoft.com/office/powerpoint/2010/main" val="2014620237"/>
              </p:ext>
            </p:extLst>
          </p:nvPr>
        </p:nvGraphicFramePr>
        <p:xfrm>
          <a:off x="292608" y="802768"/>
          <a:ext cx="4608685" cy="4420285"/>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7"/>
          <p:cNvCxnSpPr/>
          <p:nvPr/>
        </p:nvCxnSpPr>
        <p:spPr>
          <a:xfrm flipH="1">
            <a:off x="1009498" y="3416198"/>
            <a:ext cx="7315" cy="21946"/>
          </a:xfrm>
          <a:prstGeom prst="line">
            <a:avLst/>
          </a:prstGeom>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5618183" y="1880006"/>
            <a:ext cx="3166331" cy="1323439"/>
          </a:xfrm>
          <a:prstGeom prst="rect">
            <a:avLst/>
          </a:prstGeom>
          <a:solidFill>
            <a:schemeClr val="bg1">
              <a:lumMod val="85000"/>
            </a:schemeClr>
          </a:solidFill>
        </p:spPr>
        <p:txBody>
          <a:bodyPr vert="horz" wrap="square" rtlCol="0">
            <a:spAutoFit/>
          </a:bodyPr>
          <a:lstStyle/>
          <a:p>
            <a:r>
              <a:rPr lang="en-NZ" sz="2000" dirty="0" smtClean="0"/>
              <a:t>The writing resources/tools</a:t>
            </a:r>
          </a:p>
          <a:p>
            <a:r>
              <a:rPr lang="en-NZ" sz="2000" dirty="0" smtClean="0"/>
              <a:t> were among the top </a:t>
            </a:r>
            <a:r>
              <a:rPr lang="en-NZ" sz="2000" dirty="0"/>
              <a:t>1</a:t>
            </a:r>
            <a:r>
              <a:rPr lang="en-NZ" sz="2000" dirty="0" smtClean="0"/>
              <a:t>0 pages accessed by both </a:t>
            </a:r>
          </a:p>
          <a:p>
            <a:r>
              <a:rPr lang="en-NZ" sz="2000" dirty="0" smtClean="0"/>
              <a:t> PG and </a:t>
            </a:r>
            <a:r>
              <a:rPr lang="en-NZ" sz="2000" dirty="0" err="1" smtClean="0"/>
              <a:t>UG</a:t>
            </a:r>
            <a:r>
              <a:rPr lang="en-NZ" sz="2000" dirty="0" smtClean="0"/>
              <a:t> students</a:t>
            </a:r>
          </a:p>
        </p:txBody>
      </p:sp>
    </p:spTree>
    <p:extLst>
      <p:ext uri="{BB962C8B-B14F-4D97-AF65-F5344CB8AC3E}">
        <p14:creationId xmlns:p14="http://schemas.microsoft.com/office/powerpoint/2010/main" val="8028979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77866" y="1078539"/>
            <a:ext cx="8027985" cy="1730497"/>
          </a:xfrm>
        </p:spPr>
        <p:txBody>
          <a:bodyPr/>
          <a:lstStyle/>
          <a:p>
            <a:r>
              <a:rPr lang="en-NZ" dirty="0" smtClean="0"/>
              <a:t>What do students say about the tools?</a:t>
            </a:r>
            <a:endParaRPr lang="en-NZ" dirty="0"/>
          </a:p>
        </p:txBody>
      </p:sp>
      <p:sp>
        <p:nvSpPr>
          <p:cNvPr id="4" name="Slide Number Placeholder 3"/>
          <p:cNvSpPr>
            <a:spLocks noGrp="1"/>
          </p:cNvSpPr>
          <p:nvPr>
            <p:ph type="sldNum" sz="quarter" idx="11"/>
          </p:nvPr>
        </p:nvSpPr>
        <p:spPr/>
        <p:txBody>
          <a:bodyPr/>
          <a:lstStyle/>
          <a:p>
            <a:fld id="{218B9C4F-B695-C54C-924B-61748EE6A7C5}" type="slidenum">
              <a:rPr lang="en-US" smtClean="0"/>
              <a:pPr/>
              <a:t>18</a:t>
            </a:fld>
            <a:endParaRPr lang="en-US" dirty="0"/>
          </a:p>
        </p:txBody>
      </p:sp>
      <p:sp>
        <p:nvSpPr>
          <p:cNvPr id="2" name="Oval Callout 1"/>
          <p:cNvSpPr/>
          <p:nvPr/>
        </p:nvSpPr>
        <p:spPr>
          <a:xfrm>
            <a:off x="7514917" y="2706927"/>
            <a:ext cx="999368" cy="540716"/>
          </a:xfrm>
          <a:prstGeom prst="wedgeEllipseCallout">
            <a:avLst>
              <a:gd name="adj1" fmla="val -41172"/>
              <a:gd name="adj2" fmla="val 71071"/>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NZ"/>
          </a:p>
        </p:txBody>
      </p:sp>
      <p:sp>
        <p:nvSpPr>
          <p:cNvPr id="6" name="Oval Callout 5"/>
          <p:cNvSpPr/>
          <p:nvPr/>
        </p:nvSpPr>
        <p:spPr>
          <a:xfrm>
            <a:off x="3406676" y="2977285"/>
            <a:ext cx="1726388" cy="1024128"/>
          </a:xfrm>
          <a:prstGeom prst="wedgeEllipseCallout">
            <a:avLst>
              <a:gd name="adj1" fmla="val 38913"/>
              <a:gd name="adj2" fmla="val 5750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NZ"/>
          </a:p>
        </p:txBody>
      </p:sp>
      <p:sp>
        <p:nvSpPr>
          <p:cNvPr id="7" name="Oval Callout 6"/>
          <p:cNvSpPr/>
          <p:nvPr/>
        </p:nvSpPr>
        <p:spPr>
          <a:xfrm>
            <a:off x="7585863" y="3552178"/>
            <a:ext cx="857476" cy="512064"/>
          </a:xfrm>
          <a:prstGeom prst="wedgeEllipseCallout">
            <a:avLst>
              <a:gd name="adj1" fmla="val -41172"/>
              <a:gd name="adj2" fmla="val 71071"/>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NZ"/>
          </a:p>
        </p:txBody>
      </p:sp>
      <p:sp>
        <p:nvSpPr>
          <p:cNvPr id="5" name="Cloud 4"/>
          <p:cNvSpPr/>
          <p:nvPr/>
        </p:nvSpPr>
        <p:spPr>
          <a:xfrm>
            <a:off x="5932627" y="2517037"/>
            <a:ext cx="1132067" cy="972312"/>
          </a:xfrm>
          <a:prstGeom prst="cloud">
            <a:avLst/>
          </a:prstGeom>
        </p:spPr>
        <p:style>
          <a:lnRef idx="1">
            <a:schemeClr val="dk1"/>
          </a:lnRef>
          <a:fillRef idx="1003">
            <a:schemeClr val="lt2"/>
          </a:fillRef>
          <a:effectRef idx="2">
            <a:schemeClr val="dk1"/>
          </a:effectRef>
          <a:fontRef idx="minor">
            <a:schemeClr val="lt1"/>
          </a:fontRef>
        </p:style>
        <p:txBody>
          <a:bodyPr rtlCol="0" anchor="ctr"/>
          <a:lstStyle/>
          <a:p>
            <a:pPr algn="ctr"/>
            <a:endParaRPr lang="en-NZ"/>
          </a:p>
        </p:txBody>
      </p:sp>
      <p:sp>
        <p:nvSpPr>
          <p:cNvPr id="8" name="Cloud Callout 7"/>
          <p:cNvSpPr/>
          <p:nvPr/>
        </p:nvSpPr>
        <p:spPr>
          <a:xfrm>
            <a:off x="5252314" y="3664954"/>
            <a:ext cx="1360627" cy="798575"/>
          </a:xfrm>
          <a:prstGeom prst="cloudCallout">
            <a:avLst>
              <a:gd name="adj1" fmla="val 88844"/>
              <a:gd name="adj2" fmla="val -61164"/>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NZ"/>
          </a:p>
        </p:txBody>
      </p:sp>
    </p:spTree>
    <p:extLst>
      <p:ext uri="{BB962C8B-B14F-4D97-AF65-F5344CB8AC3E}">
        <p14:creationId xmlns:p14="http://schemas.microsoft.com/office/powerpoint/2010/main" val="25862899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2302" y="1017123"/>
            <a:ext cx="8027985" cy="480880"/>
          </a:xfrm>
        </p:spPr>
        <p:txBody>
          <a:bodyPr/>
          <a:lstStyle/>
          <a:p>
            <a:r>
              <a:rPr lang="en-NZ" sz="2000" dirty="0" smtClean="0"/>
              <a:t>Which tools do you use to support your writing?</a:t>
            </a:r>
            <a:endParaRPr lang="en-NZ" sz="2000" dirty="0"/>
          </a:p>
        </p:txBody>
      </p:sp>
      <p:sp>
        <p:nvSpPr>
          <p:cNvPr id="4" name="Slide Number Placeholder 3"/>
          <p:cNvSpPr>
            <a:spLocks noGrp="1"/>
          </p:cNvSpPr>
          <p:nvPr>
            <p:ph type="sldNum" sz="quarter" idx="11"/>
          </p:nvPr>
        </p:nvSpPr>
        <p:spPr/>
        <p:txBody>
          <a:bodyPr/>
          <a:lstStyle/>
          <a:p>
            <a:fld id="{218B9C4F-B695-C54C-924B-61748EE6A7C5}" type="slidenum">
              <a:rPr lang="en-US" smtClean="0"/>
              <a:pPr/>
              <a:t>19</a:t>
            </a:fld>
            <a:endParaRPr lang="en-US" dirty="0"/>
          </a:p>
        </p:txBody>
      </p:sp>
      <p:graphicFrame>
        <p:nvGraphicFramePr>
          <p:cNvPr id="5" name="Chart 4"/>
          <p:cNvGraphicFramePr>
            <a:graphicFrameLocks/>
          </p:cNvGraphicFramePr>
          <p:nvPr>
            <p:extLst>
              <p:ext uri="{D42A27DB-BD31-4B8C-83A1-F6EECF244321}">
                <p14:modId xmlns:p14="http://schemas.microsoft.com/office/powerpoint/2010/main" val="4071854073"/>
              </p:ext>
            </p:extLst>
          </p:nvPr>
        </p:nvGraphicFramePr>
        <p:xfrm>
          <a:off x="197509" y="1638525"/>
          <a:ext cx="5062119" cy="340469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5259628" y="1873117"/>
            <a:ext cx="3811220" cy="2554545"/>
          </a:xfrm>
          <a:prstGeom prst="rect">
            <a:avLst/>
          </a:prstGeom>
          <a:solidFill>
            <a:schemeClr val="bg1">
              <a:lumMod val="85000"/>
            </a:schemeClr>
          </a:solidFill>
        </p:spPr>
        <p:txBody>
          <a:bodyPr vert="horz" wrap="square" rtlCol="0">
            <a:spAutoFit/>
          </a:bodyPr>
          <a:lstStyle/>
          <a:p>
            <a:r>
              <a:rPr lang="en-NZ" sz="2000" b="1" dirty="0" smtClean="0"/>
              <a:t>Implications:</a:t>
            </a:r>
          </a:p>
          <a:p>
            <a:pPr marL="342900" indent="-342900">
              <a:buFont typeface="Arial" panose="020B0604020202020204" pitchFamily="34" charset="0"/>
              <a:buChar char="•"/>
            </a:pPr>
            <a:r>
              <a:rPr lang="en-NZ" sz="2000" dirty="0" smtClean="0"/>
              <a:t>Highest level of engagement with </a:t>
            </a:r>
            <a:r>
              <a:rPr lang="en-NZ" sz="2000" dirty="0" err="1" smtClean="0"/>
              <a:t>Grammarly</a:t>
            </a:r>
            <a:r>
              <a:rPr lang="en-NZ" sz="2000" dirty="0" smtClean="0"/>
              <a:t>.</a:t>
            </a:r>
          </a:p>
          <a:p>
            <a:pPr marL="342900" indent="-342900">
              <a:buFont typeface="Arial" panose="020B0604020202020204" pitchFamily="34" charset="0"/>
              <a:buChar char="•"/>
            </a:pPr>
            <a:r>
              <a:rPr lang="en-NZ" sz="2000" dirty="0" smtClean="0"/>
              <a:t>Minimal engagement with </a:t>
            </a:r>
            <a:r>
              <a:rPr lang="en-NZ" sz="2000" dirty="0" err="1" smtClean="0"/>
              <a:t>lextutor</a:t>
            </a:r>
            <a:r>
              <a:rPr lang="en-NZ" sz="2000" dirty="0" smtClean="0"/>
              <a:t>.</a:t>
            </a:r>
          </a:p>
          <a:p>
            <a:pPr marL="342900" indent="-342900">
              <a:buFont typeface="Arial" panose="020B0604020202020204" pitchFamily="34" charset="0"/>
              <a:buChar char="•"/>
            </a:pPr>
            <a:r>
              <a:rPr lang="en-NZ" sz="2000" dirty="0" err="1" smtClean="0"/>
              <a:t>Turnitin</a:t>
            </a:r>
            <a:r>
              <a:rPr lang="en-NZ" sz="2000" dirty="0" smtClean="0"/>
              <a:t> and Academic </a:t>
            </a:r>
            <a:r>
              <a:rPr lang="en-NZ" sz="2000" dirty="0" err="1" smtClean="0"/>
              <a:t>Phrasebank</a:t>
            </a:r>
            <a:r>
              <a:rPr lang="en-NZ" sz="2000" dirty="0" smtClean="0"/>
              <a:t> are mainly used by  PG students.</a:t>
            </a:r>
          </a:p>
        </p:txBody>
      </p:sp>
    </p:spTree>
    <p:extLst>
      <p:ext uri="{BB962C8B-B14F-4D97-AF65-F5344CB8AC3E}">
        <p14:creationId xmlns:p14="http://schemas.microsoft.com/office/powerpoint/2010/main" val="23669047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8681" y="1230305"/>
            <a:ext cx="8027985" cy="2084290"/>
          </a:xfrm>
        </p:spPr>
        <p:txBody>
          <a:bodyPr/>
          <a:lstStyle/>
          <a:p>
            <a:pPr marL="285750" indent="-285750">
              <a:buFont typeface="Arial" panose="020B0604020202020204" pitchFamily="34" charset="0"/>
              <a:buChar char="•"/>
            </a:pPr>
            <a:r>
              <a:rPr lang="en-NZ" dirty="0" smtClean="0"/>
              <a:t>understand </a:t>
            </a:r>
            <a:r>
              <a:rPr lang="en-NZ" dirty="0"/>
              <a:t>of the effectiveness of </a:t>
            </a:r>
            <a:r>
              <a:rPr lang="en-NZ" dirty="0" smtClean="0"/>
              <a:t>online writing </a:t>
            </a:r>
            <a:r>
              <a:rPr lang="en-NZ" dirty="0"/>
              <a:t>tools such as </a:t>
            </a:r>
            <a:r>
              <a:rPr lang="en-NZ" i="1" dirty="0" err="1"/>
              <a:t>Grammarly</a:t>
            </a:r>
            <a:r>
              <a:rPr lang="en-NZ" i="1" dirty="0"/>
              <a:t>, </a:t>
            </a:r>
            <a:r>
              <a:rPr lang="en-NZ" i="1" dirty="0" err="1"/>
              <a:t>Lextutor</a:t>
            </a:r>
            <a:r>
              <a:rPr lang="en-NZ" dirty="0"/>
              <a:t> , </a:t>
            </a:r>
            <a:r>
              <a:rPr lang="en-NZ" i="1" dirty="0"/>
              <a:t>Academic </a:t>
            </a:r>
            <a:r>
              <a:rPr lang="en-NZ" i="1" dirty="0" err="1"/>
              <a:t>Phrasebank</a:t>
            </a:r>
            <a:r>
              <a:rPr lang="en-NZ" dirty="0"/>
              <a:t> </a:t>
            </a:r>
            <a:r>
              <a:rPr lang="en-NZ" dirty="0" smtClean="0"/>
              <a:t>and others</a:t>
            </a:r>
          </a:p>
          <a:p>
            <a:pPr marL="285750" indent="-285750">
              <a:buFont typeface="Arial" panose="020B0604020202020204" pitchFamily="34" charset="0"/>
              <a:buChar char="•"/>
            </a:pPr>
            <a:r>
              <a:rPr lang="en-NZ" dirty="0" smtClean="0"/>
              <a:t>captures </a:t>
            </a:r>
            <a:r>
              <a:rPr lang="en-NZ" dirty="0"/>
              <a:t>the students’ </a:t>
            </a:r>
            <a:r>
              <a:rPr lang="en-NZ" dirty="0" smtClean="0"/>
              <a:t>perspectives on using </a:t>
            </a:r>
            <a:r>
              <a:rPr lang="en-NZ" dirty="0"/>
              <a:t>these </a:t>
            </a:r>
            <a:r>
              <a:rPr lang="en-NZ" dirty="0" smtClean="0"/>
              <a:t>tools to </a:t>
            </a:r>
            <a:r>
              <a:rPr lang="en-NZ" dirty="0"/>
              <a:t>support their writing</a:t>
            </a:r>
            <a:endParaRPr lang="en-NZ" dirty="0" smtClean="0"/>
          </a:p>
        </p:txBody>
      </p:sp>
      <p:sp>
        <p:nvSpPr>
          <p:cNvPr id="3" name="Title 2"/>
          <p:cNvSpPr>
            <a:spLocks noGrp="1"/>
          </p:cNvSpPr>
          <p:nvPr>
            <p:ph type="title"/>
          </p:nvPr>
        </p:nvSpPr>
        <p:spPr>
          <a:xfrm>
            <a:off x="92651" y="639628"/>
            <a:ext cx="2672495" cy="597994"/>
          </a:xfrm>
        </p:spPr>
        <p:txBody>
          <a:bodyPr/>
          <a:lstStyle/>
          <a:p>
            <a:r>
              <a:rPr lang="en-US" sz="2800" dirty="0" smtClean="0"/>
              <a:t>Aims</a:t>
            </a:r>
            <a:endParaRPr lang="en-US" sz="2800" dirty="0"/>
          </a:p>
        </p:txBody>
      </p:sp>
      <p:sp>
        <p:nvSpPr>
          <p:cNvPr id="4" name="Slide Number Placeholder 3"/>
          <p:cNvSpPr>
            <a:spLocks noGrp="1"/>
          </p:cNvSpPr>
          <p:nvPr>
            <p:ph type="sldNum" sz="quarter" idx="11"/>
          </p:nvPr>
        </p:nvSpPr>
        <p:spPr/>
        <p:txBody>
          <a:bodyPr/>
          <a:lstStyle/>
          <a:p>
            <a:fld id="{218B9C4F-B695-C54C-924B-61748EE6A7C5}" type="slidenum">
              <a:rPr lang="en-US" smtClean="0"/>
              <a:pPr/>
              <a:t>2</a:t>
            </a:fld>
            <a:endParaRPr lang="en-US" dirty="0"/>
          </a:p>
        </p:txBody>
      </p:sp>
      <p:pic>
        <p:nvPicPr>
          <p:cNvPr id="5" name="Picture 4"/>
          <p:cNvPicPr>
            <a:picLocks noChangeAspect="1"/>
          </p:cNvPicPr>
          <p:nvPr/>
        </p:nvPicPr>
        <p:blipFill>
          <a:blip r:embed="rId3"/>
          <a:stretch>
            <a:fillRect/>
          </a:stretch>
        </p:blipFill>
        <p:spPr>
          <a:xfrm>
            <a:off x="4079840" y="3130906"/>
            <a:ext cx="4919898" cy="2386318"/>
          </a:xfrm>
          <a:prstGeom prst="rect">
            <a:avLst/>
          </a:prstGeom>
        </p:spPr>
      </p:pic>
    </p:spTree>
    <p:extLst>
      <p:ext uri="{BB962C8B-B14F-4D97-AF65-F5344CB8AC3E}">
        <p14:creationId xmlns:p14="http://schemas.microsoft.com/office/powerpoint/2010/main" val="42876999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NZ"/>
          </a:p>
        </p:txBody>
      </p:sp>
      <p:sp>
        <p:nvSpPr>
          <p:cNvPr id="3" name="Title 2"/>
          <p:cNvSpPr>
            <a:spLocks noGrp="1"/>
          </p:cNvSpPr>
          <p:nvPr>
            <p:ph type="title"/>
          </p:nvPr>
        </p:nvSpPr>
        <p:spPr>
          <a:xfrm>
            <a:off x="546193" y="796814"/>
            <a:ext cx="8027985" cy="597994"/>
          </a:xfrm>
        </p:spPr>
        <p:txBody>
          <a:bodyPr/>
          <a:lstStyle/>
          <a:p>
            <a:r>
              <a:rPr lang="en-NZ" sz="2400" dirty="0" smtClean="0"/>
              <a:t>How useful have you found these tools?</a:t>
            </a:r>
            <a:endParaRPr lang="en-NZ" sz="2400" dirty="0"/>
          </a:p>
        </p:txBody>
      </p:sp>
      <p:sp>
        <p:nvSpPr>
          <p:cNvPr id="4" name="Slide Number Placeholder 3"/>
          <p:cNvSpPr>
            <a:spLocks noGrp="1"/>
          </p:cNvSpPr>
          <p:nvPr>
            <p:ph type="sldNum" sz="quarter" idx="11"/>
          </p:nvPr>
        </p:nvSpPr>
        <p:spPr/>
        <p:txBody>
          <a:bodyPr/>
          <a:lstStyle/>
          <a:p>
            <a:fld id="{218B9C4F-B695-C54C-924B-61748EE6A7C5}" type="slidenum">
              <a:rPr lang="en-US" smtClean="0"/>
              <a:pPr/>
              <a:t>20</a:t>
            </a:fld>
            <a:endParaRPr lang="en-US" dirty="0"/>
          </a:p>
        </p:txBody>
      </p:sp>
      <p:graphicFrame>
        <p:nvGraphicFramePr>
          <p:cNvPr id="5" name="Chart 4"/>
          <p:cNvGraphicFramePr>
            <a:graphicFrameLocks/>
          </p:cNvGraphicFramePr>
          <p:nvPr>
            <p:extLst>
              <p:ext uri="{D42A27DB-BD31-4B8C-83A1-F6EECF244321}">
                <p14:modId xmlns:p14="http://schemas.microsoft.com/office/powerpoint/2010/main" val="1546134116"/>
              </p:ext>
            </p:extLst>
          </p:nvPr>
        </p:nvGraphicFramePr>
        <p:xfrm>
          <a:off x="546194" y="1324051"/>
          <a:ext cx="6761692" cy="38404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14258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7399" y="805215"/>
            <a:ext cx="8027985" cy="597994"/>
          </a:xfrm>
        </p:spPr>
        <p:txBody>
          <a:bodyPr/>
          <a:lstStyle/>
          <a:p>
            <a:r>
              <a:rPr lang="en-NZ" sz="2800" dirty="0" smtClean="0"/>
              <a:t>Why do you use these tools?</a:t>
            </a:r>
            <a:endParaRPr lang="en-NZ" sz="2800" dirty="0"/>
          </a:p>
        </p:txBody>
      </p:sp>
      <p:sp>
        <p:nvSpPr>
          <p:cNvPr id="4" name="Slide Number Placeholder 3"/>
          <p:cNvSpPr>
            <a:spLocks noGrp="1"/>
          </p:cNvSpPr>
          <p:nvPr>
            <p:ph type="sldNum" sz="quarter" idx="11"/>
          </p:nvPr>
        </p:nvSpPr>
        <p:spPr/>
        <p:txBody>
          <a:bodyPr/>
          <a:lstStyle/>
          <a:p>
            <a:fld id="{218B9C4F-B695-C54C-924B-61748EE6A7C5}" type="slidenum">
              <a:rPr lang="en-US" smtClean="0"/>
              <a:pPr/>
              <a:t>21</a:t>
            </a:fld>
            <a:endParaRPr lang="en-US" dirty="0"/>
          </a:p>
        </p:txBody>
      </p:sp>
      <p:graphicFrame>
        <p:nvGraphicFramePr>
          <p:cNvPr id="6" name="Chart 5"/>
          <p:cNvGraphicFramePr>
            <a:graphicFrameLocks/>
          </p:cNvGraphicFramePr>
          <p:nvPr>
            <p:extLst>
              <p:ext uri="{D42A27DB-BD31-4B8C-83A1-F6EECF244321}">
                <p14:modId xmlns:p14="http://schemas.microsoft.com/office/powerpoint/2010/main" val="1118817476"/>
              </p:ext>
            </p:extLst>
          </p:nvPr>
        </p:nvGraphicFramePr>
        <p:xfrm>
          <a:off x="907085" y="1418754"/>
          <a:ext cx="6137453" cy="35336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674260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9421" y="186086"/>
            <a:ext cx="8027985" cy="597994"/>
          </a:xfrm>
        </p:spPr>
        <p:txBody>
          <a:bodyPr/>
          <a:lstStyle/>
          <a:p>
            <a:r>
              <a:rPr lang="en-NZ" sz="2000" dirty="0"/>
              <a:t>How have these tools helped?</a:t>
            </a:r>
          </a:p>
        </p:txBody>
      </p:sp>
      <p:sp>
        <p:nvSpPr>
          <p:cNvPr id="4" name="Slide Number Placeholder 3"/>
          <p:cNvSpPr>
            <a:spLocks noGrp="1"/>
          </p:cNvSpPr>
          <p:nvPr>
            <p:ph type="sldNum" sz="quarter" idx="11"/>
          </p:nvPr>
        </p:nvSpPr>
        <p:spPr/>
        <p:txBody>
          <a:bodyPr/>
          <a:lstStyle/>
          <a:p>
            <a:fld id="{218B9C4F-B695-C54C-924B-61748EE6A7C5}" type="slidenum">
              <a:rPr lang="en-US" smtClean="0"/>
              <a:pPr/>
              <a:t>22</a:t>
            </a:fld>
            <a:endParaRPr lang="en-US" dirty="0"/>
          </a:p>
        </p:txBody>
      </p:sp>
      <p:sp>
        <p:nvSpPr>
          <p:cNvPr id="5" name="Cloud Callout 4"/>
          <p:cNvSpPr/>
          <p:nvPr/>
        </p:nvSpPr>
        <p:spPr>
          <a:xfrm>
            <a:off x="319421" y="2574175"/>
            <a:ext cx="2163470" cy="1399823"/>
          </a:xfrm>
          <a:prstGeom prst="cloudCallout">
            <a:avLst>
              <a:gd name="adj1" fmla="val 11076"/>
              <a:gd name="adj2" fmla="val -5228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dirty="0"/>
              <a:t>helped me to embed sources more effectively </a:t>
            </a:r>
            <a:endParaRPr lang="en-NZ" dirty="0"/>
          </a:p>
        </p:txBody>
      </p:sp>
      <p:sp>
        <p:nvSpPr>
          <p:cNvPr id="6" name="Cloud Callout 5"/>
          <p:cNvSpPr/>
          <p:nvPr/>
        </p:nvSpPr>
        <p:spPr>
          <a:xfrm>
            <a:off x="1516601" y="1080196"/>
            <a:ext cx="2227009" cy="1197863"/>
          </a:xfrm>
          <a:prstGeom prst="cloudCallout">
            <a:avLst>
              <a:gd name="adj1" fmla="val 53040"/>
              <a:gd name="adj2" fmla="val -1169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b="1" dirty="0" smtClean="0"/>
              <a:t>improved </a:t>
            </a:r>
            <a:r>
              <a:rPr lang="en-US" sz="1600" b="1" dirty="0"/>
              <a:t>my academic writing style </a:t>
            </a:r>
            <a:endParaRPr lang="en-NZ" dirty="0"/>
          </a:p>
        </p:txBody>
      </p:sp>
      <p:sp>
        <p:nvSpPr>
          <p:cNvPr id="7" name="Cloud Callout 6"/>
          <p:cNvSpPr/>
          <p:nvPr/>
        </p:nvSpPr>
        <p:spPr>
          <a:xfrm>
            <a:off x="2492835" y="4278680"/>
            <a:ext cx="2060073" cy="1040768"/>
          </a:xfrm>
          <a:prstGeom prst="cloudCallout">
            <a:avLst>
              <a:gd name="adj1" fmla="val -24786"/>
              <a:gd name="adj2" fmla="val -42889"/>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b="1" dirty="0" smtClean="0"/>
              <a:t>improved </a:t>
            </a:r>
            <a:r>
              <a:rPr lang="en-US" sz="1600" b="1" dirty="0"/>
              <a:t>my academic vocabulary </a:t>
            </a:r>
            <a:endParaRPr lang="en-NZ" b="1" dirty="0"/>
          </a:p>
        </p:txBody>
      </p:sp>
      <p:sp>
        <p:nvSpPr>
          <p:cNvPr id="8" name="Cloud Callout 7"/>
          <p:cNvSpPr/>
          <p:nvPr/>
        </p:nvSpPr>
        <p:spPr>
          <a:xfrm>
            <a:off x="5912509" y="4368041"/>
            <a:ext cx="1832458" cy="951407"/>
          </a:xfrm>
          <a:prstGeom prst="cloudCallout">
            <a:avLst>
              <a:gd name="adj1" fmla="val -48880"/>
              <a:gd name="adj2" fmla="val 24951"/>
            </a:avLst>
          </a:prstGeom>
        </p:spPr>
        <p:style>
          <a:lnRef idx="1">
            <a:schemeClr val="accent6"/>
          </a:lnRef>
          <a:fillRef idx="2">
            <a:schemeClr val="accent6"/>
          </a:fillRef>
          <a:effectRef idx="1">
            <a:schemeClr val="accent6"/>
          </a:effectRef>
          <a:fontRef idx="minor">
            <a:schemeClr val="dk1"/>
          </a:fontRef>
        </p:style>
        <p:txBody>
          <a:bodyPr rtlCol="0" anchor="ctr"/>
          <a:lstStyle/>
          <a:p>
            <a:pPr lvl="0" algn="ctr" defTabSz="457200" fontAlgn="b">
              <a:defRPr/>
            </a:pPr>
            <a:r>
              <a:rPr lang="en-US" sz="1600" b="1" dirty="0" smtClean="0"/>
              <a:t>more writing</a:t>
            </a:r>
            <a:r>
              <a:rPr lang="en-US" sz="1600" b="1" dirty="0"/>
              <a:t> </a:t>
            </a:r>
            <a:r>
              <a:rPr lang="en-US" sz="1600" b="1" dirty="0" smtClean="0"/>
              <a:t>accuracy </a:t>
            </a:r>
            <a:endParaRPr lang="en-US" sz="1600" b="1" dirty="0">
              <a:solidFill>
                <a:srgbClr val="000000"/>
              </a:solidFill>
              <a:latin typeface="Calibri" panose="020F0502020204030204" pitchFamily="34" charset="0"/>
            </a:endParaRPr>
          </a:p>
        </p:txBody>
      </p:sp>
      <p:sp>
        <p:nvSpPr>
          <p:cNvPr id="9" name="Cloud Callout 8"/>
          <p:cNvSpPr/>
          <p:nvPr/>
        </p:nvSpPr>
        <p:spPr>
          <a:xfrm>
            <a:off x="5039328" y="1011432"/>
            <a:ext cx="1789410" cy="977942"/>
          </a:xfrm>
          <a:prstGeom prst="cloudCallout">
            <a:avLst>
              <a:gd name="adj1" fmla="val 24359"/>
              <a:gd name="adj2" fmla="val 39311"/>
            </a:avLst>
          </a:prstGeom>
        </p:spPr>
        <p:style>
          <a:lnRef idx="1">
            <a:schemeClr val="accent6"/>
          </a:lnRef>
          <a:fillRef idx="2">
            <a:schemeClr val="accent6"/>
          </a:fillRef>
          <a:effectRef idx="1">
            <a:schemeClr val="accent6"/>
          </a:effectRef>
          <a:fontRef idx="minor">
            <a:schemeClr val="dk1"/>
          </a:fontRef>
        </p:style>
        <p:txBody>
          <a:bodyPr rtlCol="0" anchor="ctr"/>
          <a:lstStyle/>
          <a:p>
            <a:pPr lvl="0" algn="ctr" defTabSz="457200" fontAlgn="b">
              <a:defRPr/>
            </a:pPr>
            <a:r>
              <a:rPr lang="en-US" sz="1600" b="1" dirty="0"/>
              <a:t>notice how phrases are used </a:t>
            </a:r>
            <a:endParaRPr lang="en-US" sz="1600" b="1" dirty="0">
              <a:solidFill>
                <a:srgbClr val="000000"/>
              </a:solidFill>
              <a:latin typeface="Calibri" panose="020F0502020204030204" pitchFamily="34" charset="0"/>
            </a:endParaRPr>
          </a:p>
        </p:txBody>
      </p:sp>
      <p:sp>
        <p:nvSpPr>
          <p:cNvPr id="10" name="Cloud Callout 9"/>
          <p:cNvSpPr/>
          <p:nvPr/>
        </p:nvSpPr>
        <p:spPr>
          <a:xfrm>
            <a:off x="6278271" y="2750834"/>
            <a:ext cx="1876348" cy="1046503"/>
          </a:xfrm>
          <a:prstGeom prst="cloudCallout">
            <a:avLst>
              <a:gd name="adj1" fmla="val -19729"/>
              <a:gd name="adj2" fmla="val 5281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b="1" dirty="0"/>
              <a:t>use fewer awkward phrases</a:t>
            </a:r>
            <a:endParaRPr lang="en-NZ" b="1" dirty="0"/>
          </a:p>
        </p:txBody>
      </p:sp>
      <p:sp>
        <p:nvSpPr>
          <p:cNvPr id="2" name="TextBox 1"/>
          <p:cNvSpPr txBox="1"/>
          <p:nvPr/>
        </p:nvSpPr>
        <p:spPr>
          <a:xfrm>
            <a:off x="3118541" y="2458446"/>
            <a:ext cx="2948884" cy="830997"/>
          </a:xfrm>
          <a:prstGeom prst="rect">
            <a:avLst/>
          </a:prstGeom>
        </p:spPr>
        <p:txBody>
          <a:bodyPr vert="horz" wrap="none" rtlCol="0">
            <a:spAutoFit/>
          </a:bodyPr>
          <a:lstStyle/>
          <a:p>
            <a:r>
              <a:rPr lang="en-NZ" sz="1600" b="1" dirty="0" smtClean="0"/>
              <a:t>Implication</a:t>
            </a:r>
          </a:p>
          <a:p>
            <a:r>
              <a:rPr lang="en-NZ" sz="1600" dirty="0" smtClean="0"/>
              <a:t>Addresses some of the key issues</a:t>
            </a:r>
          </a:p>
          <a:p>
            <a:r>
              <a:rPr lang="en-NZ" sz="1600" dirty="0" smtClean="0"/>
              <a:t>identified by </a:t>
            </a:r>
            <a:r>
              <a:rPr lang="en-NZ" sz="1600" dirty="0" err="1" smtClean="0"/>
              <a:t>DELNA</a:t>
            </a:r>
            <a:endParaRPr lang="en-NZ" sz="1600" dirty="0" smtClean="0"/>
          </a:p>
        </p:txBody>
      </p:sp>
    </p:spTree>
    <p:extLst>
      <p:ext uri="{BB962C8B-B14F-4D97-AF65-F5344CB8AC3E}">
        <p14:creationId xmlns:p14="http://schemas.microsoft.com/office/powerpoint/2010/main" val="9725532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048632" y="325360"/>
            <a:ext cx="2762525" cy="1753204"/>
          </a:xfrm>
        </p:spPr>
        <p:txBody>
          <a:bodyPr/>
          <a:lstStyle/>
          <a:p>
            <a:endParaRPr lang="en-NZ" sz="1800" dirty="0" smtClean="0">
              <a:solidFill>
                <a:srgbClr val="7030A0"/>
              </a:solidFill>
            </a:endParaRPr>
          </a:p>
          <a:p>
            <a:endParaRPr lang="en-NZ" sz="2000" dirty="0">
              <a:solidFill>
                <a:srgbClr val="66FF66"/>
              </a:solidFill>
            </a:endParaRPr>
          </a:p>
          <a:p>
            <a:endParaRPr lang="en-NZ" sz="2000" dirty="0" smtClean="0">
              <a:solidFill>
                <a:srgbClr val="FF0000"/>
              </a:solidFill>
            </a:endParaRPr>
          </a:p>
          <a:p>
            <a:endParaRPr lang="en-NZ" sz="2000" dirty="0">
              <a:solidFill>
                <a:srgbClr val="FF0000"/>
              </a:solidFill>
            </a:endParaRPr>
          </a:p>
          <a:p>
            <a:endParaRPr lang="en-NZ" sz="2000" dirty="0">
              <a:solidFill>
                <a:srgbClr val="66FF66"/>
              </a:solidFill>
            </a:endParaRPr>
          </a:p>
          <a:p>
            <a:r>
              <a:rPr lang="en-NZ" sz="2000" dirty="0" smtClean="0">
                <a:solidFill>
                  <a:schemeClr val="bg1"/>
                </a:solidFill>
              </a:rPr>
              <a:t>…</a:t>
            </a:r>
            <a:endParaRPr lang="en-NZ" sz="2000" dirty="0">
              <a:solidFill>
                <a:schemeClr val="bg1"/>
              </a:solidFill>
            </a:endParaRPr>
          </a:p>
        </p:txBody>
      </p:sp>
      <p:sp>
        <p:nvSpPr>
          <p:cNvPr id="5" name="Title 4"/>
          <p:cNvSpPr>
            <a:spLocks noGrp="1"/>
          </p:cNvSpPr>
          <p:nvPr>
            <p:ph type="title"/>
          </p:nvPr>
        </p:nvSpPr>
        <p:spPr>
          <a:xfrm>
            <a:off x="73781" y="108705"/>
            <a:ext cx="8027985" cy="545284"/>
          </a:xfrm>
        </p:spPr>
        <p:txBody>
          <a:bodyPr/>
          <a:lstStyle/>
          <a:p>
            <a:r>
              <a:rPr lang="en-NZ" sz="1600" dirty="0" smtClean="0"/>
              <a:t>What do students say about </a:t>
            </a:r>
            <a:r>
              <a:rPr lang="en-NZ" sz="1600" dirty="0" err="1" smtClean="0"/>
              <a:t>Grammarly</a:t>
            </a:r>
            <a:r>
              <a:rPr lang="en-NZ" sz="1600" dirty="0" smtClean="0"/>
              <a:t>? </a:t>
            </a:r>
            <a:endParaRPr lang="en-NZ" sz="1600" dirty="0"/>
          </a:p>
        </p:txBody>
      </p:sp>
      <p:sp>
        <p:nvSpPr>
          <p:cNvPr id="4" name="Slide Number Placeholder 3"/>
          <p:cNvSpPr>
            <a:spLocks noGrp="1"/>
          </p:cNvSpPr>
          <p:nvPr>
            <p:ph type="sldNum" sz="quarter" idx="11"/>
          </p:nvPr>
        </p:nvSpPr>
        <p:spPr/>
        <p:txBody>
          <a:bodyPr/>
          <a:lstStyle/>
          <a:p>
            <a:fld id="{218B9C4F-B695-C54C-924B-61748EE6A7C5}" type="slidenum">
              <a:rPr lang="en-US" smtClean="0"/>
              <a:pPr/>
              <a:t>23</a:t>
            </a:fld>
            <a:endParaRPr lang="en-US" dirty="0"/>
          </a:p>
        </p:txBody>
      </p:sp>
      <p:pic>
        <p:nvPicPr>
          <p:cNvPr id="7" name="Picture 8" descr="is?hL5DFPfX-zeKUD9bWMQgQDId6cUBr_IPFFN2oYdlVIM&amp;height=341"/>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56868" y="2265357"/>
            <a:ext cx="636364" cy="636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is?2YM8o_AtBCl834G_tFmTMZQwqYn1CKuku2bjpEiZNhw&amp;height=200"/>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30679" y="2595412"/>
            <a:ext cx="1115538" cy="111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5314323" y="993242"/>
            <a:ext cx="3544213" cy="1015663"/>
          </a:xfrm>
          <a:prstGeom prst="rect">
            <a:avLst/>
          </a:prstGeom>
        </p:spPr>
        <p:txBody>
          <a:bodyPr wrap="square">
            <a:spAutoFit/>
          </a:bodyPr>
          <a:lstStyle/>
          <a:p>
            <a:endParaRPr lang="en-NZ" sz="2000" dirty="0" smtClean="0">
              <a:solidFill>
                <a:srgbClr val="C1007F"/>
              </a:solidFill>
            </a:endParaRPr>
          </a:p>
          <a:p>
            <a:endParaRPr lang="en-NZ" sz="2000" dirty="0" smtClean="0">
              <a:solidFill>
                <a:srgbClr val="C1007F"/>
              </a:solidFill>
            </a:endParaRPr>
          </a:p>
          <a:p>
            <a:endParaRPr lang="en-NZ" sz="2000" dirty="0">
              <a:solidFill>
                <a:srgbClr val="C1007F"/>
              </a:solidFill>
            </a:endParaRPr>
          </a:p>
        </p:txBody>
      </p:sp>
      <p:sp>
        <p:nvSpPr>
          <p:cNvPr id="2" name="TextBox 1"/>
          <p:cNvSpPr txBox="1"/>
          <p:nvPr/>
        </p:nvSpPr>
        <p:spPr>
          <a:xfrm>
            <a:off x="162537" y="4142517"/>
            <a:ext cx="4806423" cy="1323439"/>
          </a:xfrm>
          <a:prstGeom prst="rect">
            <a:avLst/>
          </a:prstGeom>
        </p:spPr>
        <p:txBody>
          <a:bodyPr vert="horz" wrap="square" rtlCol="0">
            <a:spAutoFit/>
          </a:bodyPr>
          <a:lstStyle/>
          <a:p>
            <a:r>
              <a:rPr lang="en-NZ" sz="2000" b="1" i="1" dirty="0" smtClean="0"/>
              <a:t>Implications</a:t>
            </a:r>
            <a:r>
              <a:rPr lang="en-NZ" sz="2000" i="1" dirty="0" smtClean="0"/>
              <a:t> </a:t>
            </a:r>
          </a:p>
          <a:p>
            <a:pPr marL="342900" indent="-342900">
              <a:buFont typeface="Arial" panose="020B0604020202020204" pitchFamily="34" charset="0"/>
              <a:buChar char="•"/>
            </a:pPr>
            <a:r>
              <a:rPr lang="en-NZ" sz="2000" i="1" dirty="0" err="1" smtClean="0"/>
              <a:t>Grammarly</a:t>
            </a:r>
            <a:r>
              <a:rPr lang="en-NZ" sz="2000" i="1" dirty="0" smtClean="0"/>
              <a:t> feedback is immediate </a:t>
            </a:r>
            <a:endParaRPr lang="en-NZ" sz="2000" i="1" dirty="0"/>
          </a:p>
          <a:p>
            <a:pPr marL="342900" indent="-342900">
              <a:buFont typeface="Arial" panose="020B0604020202020204" pitchFamily="34" charset="0"/>
              <a:buChar char="•"/>
            </a:pPr>
            <a:r>
              <a:rPr lang="en-NZ" sz="2000" i="1" dirty="0" smtClean="0"/>
              <a:t>it makes students think about their writing.</a:t>
            </a:r>
          </a:p>
        </p:txBody>
      </p:sp>
      <p:sp>
        <p:nvSpPr>
          <p:cNvPr id="3" name="TextBox 2"/>
          <p:cNvSpPr txBox="1"/>
          <p:nvPr/>
        </p:nvSpPr>
        <p:spPr>
          <a:xfrm>
            <a:off x="5103899" y="3988628"/>
            <a:ext cx="3754637" cy="1631216"/>
          </a:xfrm>
          <a:prstGeom prst="rect">
            <a:avLst/>
          </a:prstGeom>
        </p:spPr>
        <p:txBody>
          <a:bodyPr vert="horz" wrap="square" rtlCol="0">
            <a:spAutoFit/>
          </a:bodyPr>
          <a:lstStyle/>
          <a:p>
            <a:r>
              <a:rPr lang="en-NZ" sz="2000" b="1" i="1" dirty="0" smtClean="0"/>
              <a:t>Implications</a:t>
            </a:r>
          </a:p>
          <a:p>
            <a:pPr marL="342900" indent="-342900">
              <a:buFont typeface="Arial" panose="020B0604020202020204" pitchFamily="34" charset="0"/>
              <a:buChar char="•"/>
            </a:pPr>
            <a:r>
              <a:rPr lang="en-NZ" sz="2000" i="1" dirty="0" smtClean="0"/>
              <a:t>this needs to be explored further</a:t>
            </a:r>
          </a:p>
          <a:p>
            <a:pPr marL="342900" indent="-342900">
              <a:buFont typeface="Arial" panose="020B0604020202020204" pitchFamily="34" charset="0"/>
              <a:buChar char="•"/>
            </a:pPr>
            <a:r>
              <a:rPr lang="en-NZ" sz="2000" i="1" dirty="0" smtClean="0"/>
              <a:t>shows an awareness not to accept all the suggestions</a:t>
            </a:r>
          </a:p>
        </p:txBody>
      </p:sp>
      <p:sp>
        <p:nvSpPr>
          <p:cNvPr id="11" name="Oval Callout 10"/>
          <p:cNvSpPr/>
          <p:nvPr/>
        </p:nvSpPr>
        <p:spPr>
          <a:xfrm>
            <a:off x="4644" y="2292579"/>
            <a:ext cx="2417628" cy="609142"/>
          </a:xfrm>
          <a:prstGeom prst="wedgeEllipseCallout">
            <a:avLst>
              <a:gd name="adj1" fmla="val 52996"/>
              <a:gd name="adj2" fmla="val 38482"/>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r>
              <a:rPr lang="en-NZ" sz="1600" dirty="0">
                <a:solidFill>
                  <a:schemeClr val="tx2"/>
                </a:solidFill>
              </a:rPr>
              <a:t>Instant </a:t>
            </a:r>
            <a:r>
              <a:rPr lang="en-NZ" sz="1600" dirty="0" smtClean="0">
                <a:solidFill>
                  <a:schemeClr val="tx2"/>
                </a:solidFill>
              </a:rPr>
              <a:t>feedback</a:t>
            </a:r>
            <a:endParaRPr lang="en-NZ" sz="1600" dirty="0">
              <a:solidFill>
                <a:schemeClr val="tx2"/>
              </a:solidFill>
            </a:endParaRPr>
          </a:p>
        </p:txBody>
      </p:sp>
      <p:sp>
        <p:nvSpPr>
          <p:cNvPr id="12" name="Oval Callout 11"/>
          <p:cNvSpPr/>
          <p:nvPr/>
        </p:nvSpPr>
        <p:spPr>
          <a:xfrm>
            <a:off x="1289249" y="3165270"/>
            <a:ext cx="3152159" cy="1007181"/>
          </a:xfrm>
          <a:prstGeom prst="wedgeEllipseCallout">
            <a:avLst>
              <a:gd name="adj1" fmla="val -3428"/>
              <a:gd name="adj2" fmla="val -76950"/>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1600" dirty="0">
                <a:solidFill>
                  <a:schemeClr val="tx2"/>
                </a:solidFill>
              </a:rPr>
              <a:t>Makes you notice things</a:t>
            </a:r>
          </a:p>
          <a:p>
            <a:pPr algn="ctr"/>
            <a:r>
              <a:rPr lang="en-NZ" sz="1600" dirty="0">
                <a:solidFill>
                  <a:schemeClr val="tx2"/>
                </a:solidFill>
              </a:rPr>
              <a:t>…commas</a:t>
            </a:r>
          </a:p>
          <a:p>
            <a:pPr algn="ctr"/>
            <a:endParaRPr lang="en-NZ" dirty="0"/>
          </a:p>
        </p:txBody>
      </p:sp>
      <p:sp>
        <p:nvSpPr>
          <p:cNvPr id="13" name="Oval Callout 12"/>
          <p:cNvSpPr/>
          <p:nvPr/>
        </p:nvSpPr>
        <p:spPr>
          <a:xfrm>
            <a:off x="473632" y="598015"/>
            <a:ext cx="3897280" cy="1529453"/>
          </a:xfrm>
          <a:prstGeom prst="wedgeEllipseCallout">
            <a:avLst>
              <a:gd name="adj1" fmla="val 8448"/>
              <a:gd name="adj2" fmla="val 61463"/>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1600" dirty="0">
                <a:solidFill>
                  <a:schemeClr val="tx2"/>
                </a:solidFill>
              </a:rPr>
              <a:t>It helped my writing… from </a:t>
            </a:r>
          </a:p>
          <a:p>
            <a:pPr algn="ctr"/>
            <a:r>
              <a:rPr lang="en-NZ" sz="1600" dirty="0">
                <a:solidFill>
                  <a:schemeClr val="tx2"/>
                </a:solidFill>
              </a:rPr>
              <a:t>my first paper to now…</a:t>
            </a:r>
          </a:p>
          <a:p>
            <a:pPr algn="ctr"/>
            <a:r>
              <a:rPr lang="en-NZ" sz="1600" dirty="0">
                <a:solidFill>
                  <a:schemeClr val="tx2"/>
                </a:solidFill>
              </a:rPr>
              <a:t>makes you read over more… makes you think about your writing</a:t>
            </a:r>
          </a:p>
        </p:txBody>
      </p:sp>
      <p:sp>
        <p:nvSpPr>
          <p:cNvPr id="14" name="Oval Callout 13"/>
          <p:cNvSpPr/>
          <p:nvPr/>
        </p:nvSpPr>
        <p:spPr>
          <a:xfrm>
            <a:off x="4815659" y="837560"/>
            <a:ext cx="2657021" cy="1674736"/>
          </a:xfrm>
          <a:prstGeom prst="wedgeEllipseCallout">
            <a:avLst>
              <a:gd name="adj1" fmla="val -1561"/>
              <a:gd name="adj2" fmla="val 62500"/>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1600" dirty="0">
                <a:solidFill>
                  <a:srgbClr val="C1007F"/>
                </a:solidFill>
              </a:rPr>
              <a:t>My criticism is that it missed </a:t>
            </a:r>
          </a:p>
          <a:p>
            <a:pPr algn="ctr"/>
            <a:r>
              <a:rPr lang="en-NZ" sz="1600" dirty="0">
                <a:solidFill>
                  <a:srgbClr val="C1007F"/>
                </a:solidFill>
              </a:rPr>
              <a:t>actual errors… comma in the </a:t>
            </a:r>
          </a:p>
          <a:p>
            <a:pPr algn="ctr"/>
            <a:r>
              <a:rPr lang="en-NZ" sz="1600" dirty="0">
                <a:solidFill>
                  <a:srgbClr val="C1007F"/>
                </a:solidFill>
              </a:rPr>
              <a:t>wrong place</a:t>
            </a:r>
            <a:r>
              <a:rPr lang="en-NZ" sz="1600" dirty="0" smtClean="0">
                <a:solidFill>
                  <a:srgbClr val="C1007F"/>
                </a:solidFill>
              </a:rPr>
              <a:t>.</a:t>
            </a:r>
            <a:endParaRPr lang="en-NZ" sz="1600" dirty="0">
              <a:solidFill>
                <a:srgbClr val="C1007F"/>
              </a:solidFill>
            </a:endParaRPr>
          </a:p>
        </p:txBody>
      </p:sp>
      <p:sp>
        <p:nvSpPr>
          <p:cNvPr id="15" name="Oval Callout 14"/>
          <p:cNvSpPr/>
          <p:nvPr/>
        </p:nvSpPr>
        <p:spPr>
          <a:xfrm>
            <a:off x="6562699" y="2432908"/>
            <a:ext cx="2456618" cy="819675"/>
          </a:xfrm>
          <a:prstGeom prst="wedgeEllipseCallout">
            <a:avLst>
              <a:gd name="adj1" fmla="val -53001"/>
              <a:gd name="adj2" fmla="val 6874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1600" dirty="0">
                <a:solidFill>
                  <a:srgbClr val="C1007F"/>
                </a:solidFill>
              </a:rPr>
              <a:t>I didn’t accept some </a:t>
            </a:r>
            <a:r>
              <a:rPr lang="en-NZ" sz="1600" dirty="0" smtClean="0">
                <a:solidFill>
                  <a:srgbClr val="C1007F"/>
                </a:solidFill>
              </a:rPr>
              <a:t>suggestions</a:t>
            </a:r>
            <a:endParaRPr lang="en-NZ" sz="1600" dirty="0">
              <a:solidFill>
                <a:srgbClr val="C1007F"/>
              </a:solidFill>
            </a:endParaRPr>
          </a:p>
        </p:txBody>
      </p:sp>
    </p:spTree>
    <p:extLst>
      <p:ext uri="{BB962C8B-B14F-4D97-AF65-F5344CB8AC3E}">
        <p14:creationId xmlns:p14="http://schemas.microsoft.com/office/powerpoint/2010/main" val="36115755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0899" y="442118"/>
            <a:ext cx="8027985" cy="597994"/>
          </a:xfrm>
        </p:spPr>
        <p:txBody>
          <a:bodyPr/>
          <a:lstStyle/>
          <a:p>
            <a:r>
              <a:rPr lang="en-NZ" sz="3200" dirty="0" err="1" smtClean="0"/>
              <a:t>Turnitin</a:t>
            </a:r>
            <a:endParaRPr lang="en-NZ" sz="3200" dirty="0"/>
          </a:p>
        </p:txBody>
      </p:sp>
      <p:sp>
        <p:nvSpPr>
          <p:cNvPr id="4" name="Slide Number Placeholder 3"/>
          <p:cNvSpPr>
            <a:spLocks noGrp="1"/>
          </p:cNvSpPr>
          <p:nvPr>
            <p:ph type="sldNum" sz="quarter" idx="11"/>
          </p:nvPr>
        </p:nvSpPr>
        <p:spPr/>
        <p:txBody>
          <a:bodyPr/>
          <a:lstStyle/>
          <a:p>
            <a:fld id="{218B9C4F-B695-C54C-924B-61748EE6A7C5}" type="slidenum">
              <a:rPr lang="en-US" smtClean="0"/>
              <a:pPr/>
              <a:t>24</a:t>
            </a:fld>
            <a:endParaRPr lang="en-US" dirty="0"/>
          </a:p>
        </p:txBody>
      </p:sp>
      <p:sp>
        <p:nvSpPr>
          <p:cNvPr id="5" name="Rectangle 4"/>
          <p:cNvSpPr/>
          <p:nvPr/>
        </p:nvSpPr>
        <p:spPr>
          <a:xfrm>
            <a:off x="419647" y="1947672"/>
            <a:ext cx="2600554" cy="786882"/>
          </a:xfrm>
          <a:prstGeom prst="rect">
            <a:avLst/>
          </a:prstGeom>
        </p:spPr>
        <p:txBody>
          <a:bodyPr wrap="square">
            <a:spAutoFit/>
          </a:bodyPr>
          <a:lstStyle/>
          <a:p>
            <a:pPr algn="ctr">
              <a:lnSpc>
                <a:spcPct val="115000"/>
              </a:lnSpc>
              <a:spcAft>
                <a:spcPts val="1000"/>
              </a:spcAft>
            </a:pPr>
            <a:r>
              <a:rPr lang="en-GB" sz="1600" dirty="0">
                <a:solidFill>
                  <a:srgbClr val="FFFFFF"/>
                </a:solidFill>
                <a:latin typeface="Arial Black" panose="020B0A04020102020204" pitchFamily="34" charset="0"/>
                <a:ea typeface="Times New Roman" panose="02020603050405020304" pitchFamily="18" charset="0"/>
                <a:cs typeface="Times New Roman" panose="02020603050405020304" pitchFamily="18" charset="0"/>
              </a:rPr>
              <a:t>TEXT</a:t>
            </a:r>
            <a:endParaRPr lang="en-NZ" sz="800" dirty="0">
              <a:latin typeface="Trebuchet MS" panose="020B060302020202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GB" sz="1600" dirty="0">
                <a:solidFill>
                  <a:srgbClr val="FFFFFF"/>
                </a:solidFill>
                <a:latin typeface="Arial Black" panose="020B0A04020102020204" pitchFamily="34" charset="0"/>
                <a:ea typeface="Times New Roman" panose="02020603050405020304" pitchFamily="18" charset="0"/>
                <a:cs typeface="Times New Roman" panose="02020603050405020304" pitchFamily="18" charset="0"/>
              </a:rPr>
              <a:t>HERE</a:t>
            </a:r>
            <a:endParaRPr lang="en-NZ" sz="800" dirty="0">
              <a:effectLst/>
              <a:latin typeface="Trebuchet MS" panose="020B060302020202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419647" y="2114145"/>
            <a:ext cx="2600554" cy="786882"/>
          </a:xfrm>
          <a:prstGeom prst="rect">
            <a:avLst/>
          </a:prstGeom>
        </p:spPr>
        <p:txBody>
          <a:bodyPr wrap="square">
            <a:spAutoFit/>
          </a:bodyPr>
          <a:lstStyle/>
          <a:p>
            <a:pPr algn="ctr">
              <a:lnSpc>
                <a:spcPct val="115000"/>
              </a:lnSpc>
              <a:spcAft>
                <a:spcPts val="1000"/>
              </a:spcAft>
            </a:pPr>
            <a:r>
              <a:rPr lang="en-GB" sz="1600" dirty="0">
                <a:solidFill>
                  <a:srgbClr val="FFFFFF"/>
                </a:solidFill>
                <a:latin typeface="Arial Black" panose="020B0A04020102020204" pitchFamily="34" charset="0"/>
                <a:ea typeface="Times New Roman" panose="02020603050405020304" pitchFamily="18" charset="0"/>
                <a:cs typeface="Times New Roman" panose="02020603050405020304" pitchFamily="18" charset="0"/>
              </a:rPr>
              <a:t>TEXT</a:t>
            </a:r>
            <a:endParaRPr lang="en-NZ" sz="800" dirty="0">
              <a:latin typeface="Trebuchet MS" panose="020B060302020202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GB" sz="1600" dirty="0">
                <a:solidFill>
                  <a:srgbClr val="FFFFFF"/>
                </a:solidFill>
                <a:latin typeface="Arial Black" panose="020B0A04020102020204" pitchFamily="34" charset="0"/>
                <a:ea typeface="Times New Roman" panose="02020603050405020304" pitchFamily="18" charset="0"/>
                <a:cs typeface="Times New Roman" panose="02020603050405020304" pitchFamily="18" charset="0"/>
              </a:rPr>
              <a:t>HERE</a:t>
            </a:r>
            <a:endParaRPr lang="en-NZ" sz="800" dirty="0">
              <a:effectLst/>
              <a:latin typeface="Trebuchet MS" panose="020B0603020202020204" pitchFamily="34" charset="0"/>
              <a:ea typeface="Calibri" panose="020F0502020204030204" pitchFamily="34" charset="0"/>
              <a:cs typeface="Times New Roman" panose="02020603050405020304" pitchFamily="18" charset="0"/>
            </a:endParaRPr>
          </a:p>
        </p:txBody>
      </p:sp>
      <p:sp>
        <p:nvSpPr>
          <p:cNvPr id="16" name="Title 2"/>
          <p:cNvSpPr txBox="1">
            <a:spLocks/>
          </p:cNvSpPr>
          <p:nvPr/>
        </p:nvSpPr>
        <p:spPr>
          <a:xfrm>
            <a:off x="4413880" y="914827"/>
            <a:ext cx="4889002" cy="597994"/>
          </a:xfrm>
          <a:prstGeom prst="rect">
            <a:avLst/>
          </a:prstGeom>
        </p:spPr>
        <p:txBody>
          <a:bodyPr vert="horz"/>
          <a:lstStyle>
            <a:lvl1pPr algn="l" defTabSz="457200" rtl="0" eaLnBrk="1" latinLnBrk="0" hangingPunct="1">
              <a:spcBef>
                <a:spcPct val="0"/>
              </a:spcBef>
              <a:buNone/>
              <a:defRPr sz="4400" b="1" i="0" kern="1200">
                <a:solidFill>
                  <a:srgbClr val="009AC7"/>
                </a:solidFill>
                <a:latin typeface="Verdana"/>
                <a:ea typeface="+mj-ea"/>
                <a:cs typeface="Verdana"/>
              </a:defRPr>
            </a:lvl1pPr>
          </a:lstStyle>
          <a:p>
            <a:r>
              <a:rPr lang="en-NZ" sz="2800" dirty="0" smtClean="0"/>
              <a:t>Academic </a:t>
            </a:r>
            <a:r>
              <a:rPr lang="en-NZ" sz="2800" dirty="0" err="1" smtClean="0"/>
              <a:t>Phrasebank</a:t>
            </a:r>
            <a:endParaRPr lang="en-NZ" sz="2800" dirty="0"/>
          </a:p>
        </p:txBody>
      </p:sp>
      <p:sp>
        <p:nvSpPr>
          <p:cNvPr id="17" name="TextBox 16"/>
          <p:cNvSpPr txBox="1"/>
          <p:nvPr/>
        </p:nvSpPr>
        <p:spPr>
          <a:xfrm>
            <a:off x="136847" y="3834395"/>
            <a:ext cx="4277034" cy="1631216"/>
          </a:xfrm>
          <a:prstGeom prst="rect">
            <a:avLst/>
          </a:prstGeom>
        </p:spPr>
        <p:txBody>
          <a:bodyPr vert="horz" wrap="square" rtlCol="0">
            <a:spAutoFit/>
          </a:bodyPr>
          <a:lstStyle/>
          <a:p>
            <a:r>
              <a:rPr lang="en-NZ" sz="2000" b="1" dirty="0" smtClean="0"/>
              <a:t>Implications</a:t>
            </a:r>
          </a:p>
          <a:p>
            <a:pPr marL="342900" indent="-342900">
              <a:buFont typeface="Arial" panose="020B0604020202020204" pitchFamily="34" charset="0"/>
              <a:buChar char="•"/>
            </a:pPr>
            <a:r>
              <a:rPr lang="en-NZ" sz="2000" i="1" dirty="0" smtClean="0"/>
              <a:t>students benefit from using the tools by learning to paraphrase more effectively</a:t>
            </a:r>
          </a:p>
          <a:p>
            <a:pPr marL="342900" indent="-342900">
              <a:buFont typeface="Arial" panose="020B0604020202020204" pitchFamily="34" charset="0"/>
              <a:buChar char="•"/>
            </a:pPr>
            <a:r>
              <a:rPr lang="en-NZ" sz="2000" i="1" dirty="0" smtClean="0"/>
              <a:t>Tutor comments valued</a:t>
            </a:r>
          </a:p>
        </p:txBody>
      </p:sp>
      <p:sp>
        <p:nvSpPr>
          <p:cNvPr id="2" name="TextBox 1"/>
          <p:cNvSpPr txBox="1"/>
          <p:nvPr/>
        </p:nvSpPr>
        <p:spPr>
          <a:xfrm>
            <a:off x="4783680" y="3987451"/>
            <a:ext cx="4144024" cy="1631216"/>
          </a:xfrm>
          <a:prstGeom prst="rect">
            <a:avLst/>
          </a:prstGeom>
        </p:spPr>
        <p:txBody>
          <a:bodyPr vert="horz" wrap="square" rtlCol="0">
            <a:spAutoFit/>
          </a:bodyPr>
          <a:lstStyle/>
          <a:p>
            <a:r>
              <a:rPr lang="en-NZ" sz="2000" b="1" dirty="0" smtClean="0"/>
              <a:t>Implication</a:t>
            </a:r>
          </a:p>
          <a:p>
            <a:pPr marL="342900" indent="-342900">
              <a:buFont typeface="Arial" panose="020B0604020202020204" pitchFamily="34" charset="0"/>
              <a:buChar char="•"/>
            </a:pPr>
            <a:r>
              <a:rPr lang="en-NZ" sz="2000" i="1" dirty="0" smtClean="0"/>
              <a:t>Provides the scaffolding required not only for second language learners but native speakers as well</a:t>
            </a:r>
          </a:p>
        </p:txBody>
      </p:sp>
      <p:sp>
        <p:nvSpPr>
          <p:cNvPr id="15" name="Oval Callout 14"/>
          <p:cNvSpPr/>
          <p:nvPr/>
        </p:nvSpPr>
        <p:spPr>
          <a:xfrm>
            <a:off x="388750" y="893104"/>
            <a:ext cx="3261237" cy="1529453"/>
          </a:xfrm>
          <a:prstGeom prst="wedgeEllipseCallout">
            <a:avLst>
              <a:gd name="adj1" fmla="val 51066"/>
              <a:gd name="adj2" fmla="val 50463"/>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r>
              <a:rPr lang="en-NZ" sz="1600" dirty="0" err="1">
                <a:solidFill>
                  <a:srgbClr val="00467F"/>
                </a:solidFill>
              </a:rPr>
              <a:t>Turnitin</a:t>
            </a:r>
            <a:r>
              <a:rPr lang="en-NZ" sz="1600" dirty="0">
                <a:solidFill>
                  <a:srgbClr val="00467F"/>
                </a:solidFill>
              </a:rPr>
              <a:t> is good - when I paraphrased an article it alerted me when I was </a:t>
            </a:r>
          </a:p>
          <a:p>
            <a:r>
              <a:rPr lang="en-NZ" sz="1600" dirty="0">
                <a:solidFill>
                  <a:srgbClr val="00467F"/>
                </a:solidFill>
              </a:rPr>
              <a:t>not paraphrasing enough.</a:t>
            </a:r>
          </a:p>
        </p:txBody>
      </p:sp>
      <p:sp>
        <p:nvSpPr>
          <p:cNvPr id="18" name="Oval Callout 17"/>
          <p:cNvSpPr/>
          <p:nvPr/>
        </p:nvSpPr>
        <p:spPr>
          <a:xfrm>
            <a:off x="319606" y="2634509"/>
            <a:ext cx="3250212" cy="1199886"/>
          </a:xfrm>
          <a:prstGeom prst="wedgeEllipseCallout">
            <a:avLst>
              <a:gd name="adj1" fmla="val 55594"/>
              <a:gd name="adj2" fmla="val -38521"/>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15000"/>
              </a:lnSpc>
              <a:spcAft>
                <a:spcPts val="1000"/>
              </a:spcAft>
            </a:pPr>
            <a:r>
              <a:rPr lang="en-NZ" sz="1600" dirty="0">
                <a:solidFill>
                  <a:srgbClr val="00467F"/>
                </a:solidFill>
              </a:rPr>
              <a:t>Feedback from tutor was more valuable.</a:t>
            </a:r>
          </a:p>
        </p:txBody>
      </p:sp>
      <p:pic>
        <p:nvPicPr>
          <p:cNvPr id="19" name="Picture 8" descr="is?hL5DFPfX-zeKUD9bWMQgQDId6cUBr_IPFFN2oYdlVIM&amp;height=341"/>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38677" y="2156190"/>
            <a:ext cx="636364" cy="636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Oval Callout 19"/>
          <p:cNvSpPr/>
          <p:nvPr/>
        </p:nvSpPr>
        <p:spPr>
          <a:xfrm>
            <a:off x="4772148" y="2654605"/>
            <a:ext cx="3250212" cy="1199886"/>
          </a:xfrm>
          <a:prstGeom prst="wedgeEllipseCallout">
            <a:avLst>
              <a:gd name="adj1" fmla="val -56040"/>
              <a:gd name="adj2" fmla="val -53762"/>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0"/>
              </a:spcAft>
            </a:pPr>
            <a:r>
              <a:rPr lang="en-GB" sz="1600" dirty="0">
                <a:solidFill>
                  <a:srgbClr val="00467F"/>
                </a:solidFill>
                <a:latin typeface="Calibri" panose="020F0502020204030204" pitchFamily="34" charset="0"/>
              </a:rPr>
              <a:t>Was amazing - It helped me think about my sentences</a:t>
            </a:r>
            <a:endParaRPr lang="en-NZ" sz="1600" dirty="0">
              <a:solidFill>
                <a:srgbClr val="00467F"/>
              </a:solidFill>
              <a:latin typeface="Calibri" panose="020F0502020204030204" pitchFamily="34" charset="0"/>
            </a:endParaRPr>
          </a:p>
        </p:txBody>
      </p:sp>
      <p:sp>
        <p:nvSpPr>
          <p:cNvPr id="21" name="Oval Callout 20"/>
          <p:cNvSpPr/>
          <p:nvPr/>
        </p:nvSpPr>
        <p:spPr>
          <a:xfrm>
            <a:off x="4814011" y="1368380"/>
            <a:ext cx="3700882" cy="1217094"/>
          </a:xfrm>
          <a:prstGeom prst="wedgeEllipseCallout">
            <a:avLst>
              <a:gd name="adj1" fmla="val -58516"/>
              <a:gd name="adj2" fmla="val 22095"/>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0"/>
              </a:spcAft>
            </a:pPr>
            <a:r>
              <a:rPr lang="en-GB" sz="1600" dirty="0">
                <a:solidFill>
                  <a:srgbClr val="00467F"/>
                </a:solidFill>
                <a:latin typeface="Calibri" panose="020F0502020204030204" pitchFamily="34" charset="0"/>
              </a:rPr>
              <a:t>Really liked the embedding sources section</a:t>
            </a:r>
          </a:p>
          <a:p>
            <a:pPr algn="ctr">
              <a:spcAft>
                <a:spcPts val="0"/>
              </a:spcAft>
            </a:pPr>
            <a:r>
              <a:rPr lang="en-GB" sz="1600" dirty="0">
                <a:solidFill>
                  <a:srgbClr val="00467F"/>
                </a:solidFill>
                <a:latin typeface="Calibri" panose="020F0502020204030204" pitchFamily="34" charset="0"/>
              </a:rPr>
              <a:t>and suggestions for reporting verbs</a:t>
            </a:r>
            <a:endParaRPr lang="en-NZ" sz="1600" dirty="0">
              <a:solidFill>
                <a:srgbClr val="00467F"/>
              </a:solidFill>
              <a:latin typeface="Calibri" panose="020F0502020204030204" pitchFamily="34" charset="0"/>
            </a:endParaRPr>
          </a:p>
        </p:txBody>
      </p:sp>
    </p:spTree>
    <p:extLst>
      <p:ext uri="{BB962C8B-B14F-4D97-AF65-F5344CB8AC3E}">
        <p14:creationId xmlns:p14="http://schemas.microsoft.com/office/powerpoint/2010/main" val="1138269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3118" y="855877"/>
            <a:ext cx="8707534" cy="4718305"/>
          </a:xfrm>
        </p:spPr>
        <p:txBody>
          <a:bodyPr/>
          <a:lstStyle/>
          <a:p>
            <a:r>
              <a:rPr lang="en-NZ" sz="1600" b="1" dirty="0" smtClean="0">
                <a:latin typeface="+mn-lt"/>
              </a:rPr>
              <a:t>Strengths of the study</a:t>
            </a:r>
          </a:p>
          <a:p>
            <a:pPr marL="285750" indent="-285750">
              <a:buFont typeface="Arial" panose="020B0604020202020204" pitchFamily="34" charset="0"/>
              <a:buChar char="•"/>
            </a:pPr>
            <a:r>
              <a:rPr lang="en-NZ" sz="1600" dirty="0" smtClean="0">
                <a:latin typeface="+mn-lt"/>
              </a:rPr>
              <a:t>Majority </a:t>
            </a:r>
            <a:r>
              <a:rPr lang="en-NZ" sz="1600" dirty="0">
                <a:latin typeface="+mn-lt"/>
              </a:rPr>
              <a:t>of students found these tools very </a:t>
            </a:r>
            <a:r>
              <a:rPr lang="en-NZ" sz="1600" dirty="0" smtClean="0">
                <a:latin typeface="+mn-lt"/>
              </a:rPr>
              <a:t>useful </a:t>
            </a:r>
          </a:p>
          <a:p>
            <a:pPr marL="285750" indent="-285750">
              <a:buFont typeface="Arial" panose="020B0604020202020204" pitchFamily="34" charset="0"/>
              <a:buChar char="•"/>
            </a:pPr>
            <a:r>
              <a:rPr lang="en-NZ" sz="1600" dirty="0" smtClean="0">
                <a:latin typeface="Calibri" panose="020F0502020204030204" pitchFamily="34" charset="0"/>
              </a:rPr>
              <a:t>Good formative </a:t>
            </a:r>
            <a:r>
              <a:rPr lang="en-NZ" sz="1600" dirty="0">
                <a:latin typeface="Calibri" panose="020F0502020204030204" pitchFamily="34" charset="0"/>
              </a:rPr>
              <a:t>feedback </a:t>
            </a:r>
            <a:endParaRPr lang="en-NZ" sz="1600" dirty="0" smtClean="0">
              <a:latin typeface="Calibri" panose="020F0502020204030204" pitchFamily="34" charset="0"/>
            </a:endParaRPr>
          </a:p>
          <a:p>
            <a:pPr marL="285750" indent="-285750">
              <a:buFont typeface="Arial" panose="020B0604020202020204" pitchFamily="34" charset="0"/>
              <a:buChar char="•"/>
            </a:pPr>
            <a:r>
              <a:rPr lang="en-NZ" sz="1600" dirty="0" smtClean="0">
                <a:latin typeface="Calibri" panose="020F0502020204030204" pitchFamily="34" charset="0"/>
              </a:rPr>
              <a:t>Can be used as a </a:t>
            </a:r>
            <a:r>
              <a:rPr lang="en-NZ" sz="1600" dirty="0" smtClean="0">
                <a:latin typeface="+mj-lt"/>
              </a:rPr>
              <a:t>diagnostic tool to support student academic writing</a:t>
            </a:r>
          </a:p>
          <a:p>
            <a:pPr marL="285750" indent="-285750">
              <a:buFont typeface="Arial" panose="020B0604020202020204" pitchFamily="34" charset="0"/>
              <a:buChar char="•"/>
            </a:pPr>
            <a:endParaRPr lang="en-NZ" sz="1600" dirty="0">
              <a:latin typeface="+mn-lt"/>
            </a:endParaRPr>
          </a:p>
          <a:p>
            <a:r>
              <a:rPr lang="en-NZ" sz="1600" b="1" dirty="0" smtClean="0">
                <a:latin typeface="+mn-lt"/>
              </a:rPr>
              <a:t>Limitations</a:t>
            </a:r>
          </a:p>
          <a:p>
            <a:pPr marL="285750" indent="-285750">
              <a:buFont typeface="Arial" panose="020B0604020202020204" pitchFamily="34" charset="0"/>
              <a:buChar char="•"/>
            </a:pPr>
            <a:r>
              <a:rPr lang="en-NZ" sz="1600" dirty="0" smtClean="0">
                <a:latin typeface="+mn-lt"/>
              </a:rPr>
              <a:t>Small study but rich student narrative</a:t>
            </a:r>
            <a:endParaRPr lang="en-NZ" sz="1600" dirty="0">
              <a:latin typeface="+mn-lt"/>
            </a:endParaRPr>
          </a:p>
          <a:p>
            <a:pPr marL="285750" indent="-285750">
              <a:buFont typeface="Arial" panose="020B0604020202020204" pitchFamily="34" charset="0"/>
              <a:buChar char="•"/>
            </a:pPr>
            <a:r>
              <a:rPr lang="en-NZ" sz="1600" dirty="0" smtClean="0">
                <a:latin typeface="+mn-lt"/>
              </a:rPr>
              <a:t>A few highlighted some limitations</a:t>
            </a:r>
            <a:r>
              <a:rPr lang="en-NZ" sz="1600" dirty="0">
                <a:latin typeface="+mn-lt"/>
              </a:rPr>
              <a:t> </a:t>
            </a:r>
            <a:r>
              <a:rPr lang="en-NZ" sz="1600" dirty="0" smtClean="0">
                <a:latin typeface="+mn-lt"/>
              </a:rPr>
              <a:t>which may be explored further to support student writing</a:t>
            </a:r>
          </a:p>
          <a:p>
            <a:endParaRPr lang="en-NZ" sz="1600" dirty="0" smtClean="0">
              <a:latin typeface="+mn-lt"/>
            </a:endParaRPr>
          </a:p>
          <a:p>
            <a:r>
              <a:rPr lang="en-NZ" sz="1600" b="1" dirty="0" smtClean="0">
                <a:latin typeface="+mn-lt"/>
              </a:rPr>
              <a:t>Wider implications </a:t>
            </a:r>
          </a:p>
          <a:p>
            <a:pPr marL="285750" indent="-285750">
              <a:buFont typeface="Arial" panose="020B0604020202020204" pitchFamily="34" charset="0"/>
              <a:buChar char="•"/>
            </a:pPr>
            <a:r>
              <a:rPr lang="en-NZ" sz="1600" dirty="0" smtClean="0">
                <a:latin typeface="+mn-lt"/>
              </a:rPr>
              <a:t>Create </a:t>
            </a:r>
            <a:r>
              <a:rPr lang="en-NZ" sz="1600" dirty="0">
                <a:latin typeface="+mn-lt"/>
              </a:rPr>
              <a:t>a greater awareness within the Business School and the wider university of the available </a:t>
            </a:r>
            <a:r>
              <a:rPr lang="en-NZ" sz="1600" dirty="0" smtClean="0">
                <a:latin typeface="+mn-lt"/>
              </a:rPr>
              <a:t>resources</a:t>
            </a:r>
          </a:p>
          <a:p>
            <a:pPr marL="285750" indent="-285750">
              <a:buFont typeface="Arial" panose="020B0604020202020204" pitchFamily="34" charset="0"/>
              <a:buChar char="•"/>
            </a:pPr>
            <a:r>
              <a:rPr lang="en-NZ" sz="1600" dirty="0" smtClean="0">
                <a:latin typeface="+mn-lt"/>
              </a:rPr>
              <a:t>The </a:t>
            </a:r>
            <a:r>
              <a:rPr lang="en-NZ" sz="1600" dirty="0">
                <a:latin typeface="+mn-lt"/>
              </a:rPr>
              <a:t>challenge </a:t>
            </a:r>
            <a:r>
              <a:rPr lang="en-US" sz="1600" dirty="0" smtClean="0">
                <a:latin typeface="+mn-lt"/>
              </a:rPr>
              <a:t>is </a:t>
            </a:r>
            <a:r>
              <a:rPr lang="en-US" sz="1600" dirty="0">
                <a:latin typeface="+mn-lt"/>
              </a:rPr>
              <a:t>how best to </a:t>
            </a:r>
            <a:r>
              <a:rPr lang="en-US" sz="1600" dirty="0" smtClean="0">
                <a:latin typeface="+mn-lt"/>
              </a:rPr>
              <a:t>support student academic writing through the effective use of these tools and nurture writing </a:t>
            </a:r>
            <a:r>
              <a:rPr lang="en-NZ" sz="1600" dirty="0" smtClean="0">
                <a:latin typeface="+mn-lt"/>
              </a:rPr>
              <a:t>independence in the higher education context</a:t>
            </a:r>
          </a:p>
          <a:p>
            <a:endParaRPr lang="en-NZ" sz="1600" dirty="0"/>
          </a:p>
          <a:p>
            <a:endParaRPr lang="en-NZ" sz="1600" dirty="0"/>
          </a:p>
          <a:p>
            <a:endParaRPr lang="en-NZ" sz="1600" dirty="0" smtClean="0"/>
          </a:p>
          <a:p>
            <a:endParaRPr lang="en-NZ" sz="1600" dirty="0"/>
          </a:p>
          <a:p>
            <a:endParaRPr lang="en-NZ" sz="1600" dirty="0" smtClean="0"/>
          </a:p>
          <a:p>
            <a:endParaRPr lang="en-NZ" sz="1600" dirty="0"/>
          </a:p>
          <a:p>
            <a:endParaRPr lang="en-NZ" sz="1600" dirty="0"/>
          </a:p>
          <a:p>
            <a:endParaRPr lang="en-NZ" sz="1600" dirty="0" smtClean="0"/>
          </a:p>
          <a:p>
            <a:r>
              <a:rPr lang="en-US" sz="1600" dirty="0" smtClean="0"/>
              <a:t>. </a:t>
            </a:r>
          </a:p>
          <a:p>
            <a:endParaRPr lang="en-US" sz="1600" dirty="0"/>
          </a:p>
          <a:p>
            <a:endParaRPr lang="en-US" sz="1600" dirty="0" smtClean="0"/>
          </a:p>
          <a:p>
            <a:endParaRPr lang="en-NZ" sz="1600" dirty="0" smtClean="0"/>
          </a:p>
          <a:p>
            <a:endParaRPr lang="en-NZ" dirty="0"/>
          </a:p>
        </p:txBody>
      </p:sp>
      <p:sp>
        <p:nvSpPr>
          <p:cNvPr id="3" name="Title 2"/>
          <p:cNvSpPr>
            <a:spLocks noGrp="1"/>
          </p:cNvSpPr>
          <p:nvPr>
            <p:ph type="title"/>
          </p:nvPr>
        </p:nvSpPr>
        <p:spPr>
          <a:xfrm>
            <a:off x="363313" y="124346"/>
            <a:ext cx="8027985" cy="597994"/>
          </a:xfrm>
        </p:spPr>
        <p:txBody>
          <a:bodyPr/>
          <a:lstStyle/>
          <a:p>
            <a:r>
              <a:rPr lang="en-NZ" sz="2800" dirty="0" smtClean="0"/>
              <a:t>Summary</a:t>
            </a:r>
            <a:endParaRPr lang="en-NZ" sz="2800" dirty="0"/>
          </a:p>
        </p:txBody>
      </p:sp>
      <p:sp>
        <p:nvSpPr>
          <p:cNvPr id="4" name="Slide Number Placeholder 3"/>
          <p:cNvSpPr>
            <a:spLocks noGrp="1"/>
          </p:cNvSpPr>
          <p:nvPr>
            <p:ph type="sldNum" sz="quarter" idx="11"/>
          </p:nvPr>
        </p:nvSpPr>
        <p:spPr/>
        <p:txBody>
          <a:bodyPr/>
          <a:lstStyle/>
          <a:p>
            <a:fld id="{218B9C4F-B695-C54C-924B-61748EE6A7C5}" type="slidenum">
              <a:rPr lang="en-US" smtClean="0"/>
              <a:pPr/>
              <a:t>25</a:t>
            </a:fld>
            <a:endParaRPr lang="en-US" dirty="0"/>
          </a:p>
        </p:txBody>
      </p:sp>
    </p:spTree>
    <p:extLst>
      <p:ext uri="{BB962C8B-B14F-4D97-AF65-F5344CB8AC3E}">
        <p14:creationId xmlns:p14="http://schemas.microsoft.com/office/powerpoint/2010/main" val="2312069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5076" y="346422"/>
            <a:ext cx="2270160" cy="384500"/>
          </a:xfrm>
        </p:spPr>
        <p:txBody>
          <a:bodyPr/>
          <a:lstStyle/>
          <a:p>
            <a:r>
              <a:rPr lang="en-NZ" sz="1600" dirty="0" smtClean="0"/>
              <a:t>References</a:t>
            </a:r>
            <a:endParaRPr lang="en-NZ" sz="1600" dirty="0"/>
          </a:p>
        </p:txBody>
      </p:sp>
      <p:sp>
        <p:nvSpPr>
          <p:cNvPr id="4" name="Slide Number Placeholder 3"/>
          <p:cNvSpPr>
            <a:spLocks noGrp="1"/>
          </p:cNvSpPr>
          <p:nvPr>
            <p:ph type="sldNum" sz="quarter" idx="11"/>
          </p:nvPr>
        </p:nvSpPr>
        <p:spPr/>
        <p:txBody>
          <a:bodyPr/>
          <a:lstStyle/>
          <a:p>
            <a:fld id="{218B9C4F-B695-C54C-924B-61748EE6A7C5}" type="slidenum">
              <a:rPr lang="en-US" smtClean="0"/>
              <a:pPr/>
              <a:t>26</a:t>
            </a:fld>
            <a:endParaRPr lang="en-US" dirty="0"/>
          </a:p>
        </p:txBody>
      </p:sp>
      <p:sp>
        <p:nvSpPr>
          <p:cNvPr id="5" name="Rectangle 4"/>
          <p:cNvSpPr/>
          <p:nvPr/>
        </p:nvSpPr>
        <p:spPr>
          <a:xfrm>
            <a:off x="185076" y="843405"/>
            <a:ext cx="8958924" cy="5041124"/>
          </a:xfrm>
          <a:prstGeom prst="rect">
            <a:avLst/>
          </a:prstGeom>
        </p:spPr>
        <p:txBody>
          <a:bodyPr wrap="square">
            <a:spAutoFit/>
          </a:bodyPr>
          <a:lstStyle/>
          <a:p>
            <a:pPr marL="457200" indent="-457200">
              <a:spcAft>
                <a:spcPts val="0"/>
              </a:spcAft>
            </a:pPr>
            <a:r>
              <a:rPr lang="en-US" sz="1050" dirty="0" err="1">
                <a:solidFill>
                  <a:srgbClr val="000000"/>
                </a:solidFill>
                <a:ea typeface="Times New Roman" panose="02020603050405020304" pitchFamily="18" charset="0"/>
                <a:cs typeface="Times New Roman" panose="02020603050405020304" pitchFamily="18" charset="0"/>
              </a:rPr>
              <a:t>Arkoudis</a:t>
            </a:r>
            <a:r>
              <a:rPr lang="en-US" sz="1050" dirty="0">
                <a:solidFill>
                  <a:srgbClr val="000000"/>
                </a:solidFill>
                <a:ea typeface="Times New Roman" panose="02020603050405020304" pitchFamily="18" charset="0"/>
                <a:cs typeface="Times New Roman" panose="02020603050405020304" pitchFamily="18" charset="0"/>
              </a:rPr>
              <a:t>, S. (2008). </a:t>
            </a:r>
            <a:r>
              <a:rPr lang="en-US" sz="1050" i="1" dirty="0">
                <a:solidFill>
                  <a:srgbClr val="000000"/>
                </a:solidFill>
                <a:ea typeface="Times New Roman" panose="02020603050405020304" pitchFamily="18" charset="0"/>
                <a:cs typeface="Times New Roman" panose="02020603050405020304" pitchFamily="18" charset="0"/>
              </a:rPr>
              <a:t>Taking the role of English language seriously in higher education: Why is it so difficult?</a:t>
            </a:r>
            <a:r>
              <a:rPr lang="en-US" sz="1050" dirty="0">
                <a:ea typeface="Times New Roman" panose="02020603050405020304" pitchFamily="18" charset="0"/>
              </a:rPr>
              <a:t> </a:t>
            </a:r>
            <a:r>
              <a:rPr lang="en-NZ" sz="1050" dirty="0">
                <a:solidFill>
                  <a:srgbClr val="000000"/>
                </a:solidFill>
                <a:ea typeface="Times New Roman" panose="02020603050405020304" pitchFamily="18" charset="0"/>
                <a:cs typeface="Times New Roman" panose="02020603050405020304" pitchFamily="18" charset="0"/>
              </a:rPr>
              <a:t>Retrieved from www.cshe.unimelb.edu.au/downloads/Sem30Jun2008Slides.pdf. </a:t>
            </a:r>
            <a:endParaRPr lang="en-NZ" sz="1050" dirty="0">
              <a:ea typeface="Times New Roman" panose="02020603050405020304" pitchFamily="18" charset="0"/>
            </a:endParaRPr>
          </a:p>
          <a:p>
            <a:pPr marL="457200" indent="-457200">
              <a:spcAft>
                <a:spcPts val="0"/>
              </a:spcAft>
            </a:pPr>
            <a:r>
              <a:rPr lang="en-US" sz="1050" dirty="0" err="1">
                <a:solidFill>
                  <a:srgbClr val="000000"/>
                </a:solidFill>
                <a:ea typeface="Times New Roman" panose="02020603050405020304" pitchFamily="18" charset="0"/>
                <a:cs typeface="Times New Roman" panose="02020603050405020304" pitchFamily="18" charset="0"/>
              </a:rPr>
              <a:t>Chodorow</a:t>
            </a:r>
            <a:r>
              <a:rPr lang="en-US" sz="1050" dirty="0">
                <a:solidFill>
                  <a:srgbClr val="000000"/>
                </a:solidFill>
                <a:ea typeface="Times New Roman" panose="02020603050405020304" pitchFamily="18" charset="0"/>
                <a:cs typeface="Times New Roman" panose="02020603050405020304" pitchFamily="18" charset="0"/>
              </a:rPr>
              <a:t>, M., </a:t>
            </a:r>
            <a:r>
              <a:rPr lang="en-US" sz="1050" dirty="0" err="1">
                <a:solidFill>
                  <a:srgbClr val="000000"/>
                </a:solidFill>
                <a:ea typeface="Times New Roman" panose="02020603050405020304" pitchFamily="18" charset="0"/>
                <a:cs typeface="Times New Roman" panose="02020603050405020304" pitchFamily="18" charset="0"/>
              </a:rPr>
              <a:t>Gamon</a:t>
            </a:r>
            <a:r>
              <a:rPr lang="en-US" sz="1050" dirty="0">
                <a:solidFill>
                  <a:srgbClr val="000000"/>
                </a:solidFill>
                <a:ea typeface="Times New Roman" panose="02020603050405020304" pitchFamily="18" charset="0"/>
                <a:cs typeface="Times New Roman" panose="02020603050405020304" pitchFamily="18" charset="0"/>
              </a:rPr>
              <a:t>, M., &amp;</a:t>
            </a:r>
            <a:r>
              <a:rPr lang="en-US" sz="1050" dirty="0" err="1">
                <a:solidFill>
                  <a:srgbClr val="000000"/>
                </a:solidFill>
                <a:ea typeface="Times New Roman" panose="02020603050405020304" pitchFamily="18" charset="0"/>
                <a:cs typeface="Times New Roman" panose="02020603050405020304" pitchFamily="18" charset="0"/>
              </a:rPr>
              <a:t>Tetreault</a:t>
            </a:r>
            <a:r>
              <a:rPr lang="en-US" sz="1050" dirty="0">
                <a:solidFill>
                  <a:srgbClr val="000000"/>
                </a:solidFill>
                <a:ea typeface="Times New Roman" panose="02020603050405020304" pitchFamily="18" charset="0"/>
                <a:cs typeface="Times New Roman" panose="02020603050405020304" pitchFamily="18" charset="0"/>
              </a:rPr>
              <a:t>, J. (2010). The Utility of Article and Preposition Error Correction Systems for English Language Learners: Feedback and Assessment. </a:t>
            </a:r>
            <a:r>
              <a:rPr lang="en-US" sz="1050" i="1" dirty="0">
                <a:solidFill>
                  <a:srgbClr val="000000"/>
                </a:solidFill>
                <a:ea typeface="Times New Roman" panose="02020603050405020304" pitchFamily="18" charset="0"/>
                <a:cs typeface="Times New Roman" panose="02020603050405020304" pitchFamily="18" charset="0"/>
              </a:rPr>
              <a:t>Language Testing 27</a:t>
            </a:r>
            <a:r>
              <a:rPr lang="en-US" sz="1050" dirty="0">
                <a:solidFill>
                  <a:srgbClr val="000000"/>
                </a:solidFill>
                <a:ea typeface="Times New Roman" panose="02020603050405020304" pitchFamily="18" charset="0"/>
                <a:cs typeface="Times New Roman" panose="02020603050405020304" pitchFamily="18" charset="0"/>
              </a:rPr>
              <a:t>(3) . 419-436. Print.</a:t>
            </a:r>
            <a:endParaRPr lang="en-NZ" sz="1050" dirty="0">
              <a:ea typeface="Times New Roman" panose="02020603050405020304" pitchFamily="18" charset="0"/>
            </a:endParaRPr>
          </a:p>
          <a:p>
            <a:pPr marL="457200" indent="-457200">
              <a:spcAft>
                <a:spcPts val="0"/>
              </a:spcAft>
            </a:pPr>
            <a:r>
              <a:rPr lang="en-NZ" sz="1050" dirty="0" err="1">
                <a:solidFill>
                  <a:srgbClr val="000000"/>
                </a:solidFill>
                <a:ea typeface="Times New Roman" panose="02020603050405020304" pitchFamily="18" charset="0"/>
                <a:cs typeface="Times New Roman" panose="02020603050405020304" pitchFamily="18" charset="0"/>
              </a:rPr>
              <a:t>Chodorow</a:t>
            </a:r>
            <a:r>
              <a:rPr lang="en-NZ" sz="1050" dirty="0">
                <a:solidFill>
                  <a:srgbClr val="000000"/>
                </a:solidFill>
                <a:ea typeface="Times New Roman" panose="02020603050405020304" pitchFamily="18" charset="0"/>
                <a:cs typeface="Times New Roman" panose="02020603050405020304" pitchFamily="18" charset="0"/>
              </a:rPr>
              <a:t>, M., Dickinson, M., Israel, R. and </a:t>
            </a:r>
            <a:r>
              <a:rPr lang="en-NZ" sz="1050" dirty="0" err="1">
                <a:solidFill>
                  <a:srgbClr val="000000"/>
                </a:solidFill>
                <a:ea typeface="Times New Roman" panose="02020603050405020304" pitchFamily="18" charset="0"/>
                <a:cs typeface="Times New Roman" panose="02020603050405020304" pitchFamily="18" charset="0"/>
              </a:rPr>
              <a:t>Tetreault</a:t>
            </a:r>
            <a:r>
              <a:rPr lang="en-NZ" sz="1050" dirty="0">
                <a:solidFill>
                  <a:srgbClr val="000000"/>
                </a:solidFill>
                <a:ea typeface="Times New Roman" panose="02020603050405020304" pitchFamily="18" charset="0"/>
                <a:cs typeface="Times New Roman" panose="02020603050405020304" pitchFamily="18" charset="0"/>
              </a:rPr>
              <a:t>, J. (2012). Problems in Evaluating Grammatical Error Detection Systems. </a:t>
            </a:r>
            <a:r>
              <a:rPr lang="en-NZ" sz="1050" i="1" dirty="0">
                <a:solidFill>
                  <a:srgbClr val="000000"/>
                </a:solidFill>
                <a:ea typeface="Times New Roman" panose="02020603050405020304" pitchFamily="18" charset="0"/>
                <a:cs typeface="Times New Roman" panose="02020603050405020304" pitchFamily="18" charset="0"/>
              </a:rPr>
              <a:t>Proceedings of </a:t>
            </a:r>
            <a:r>
              <a:rPr lang="en-NZ" sz="1050" i="1" dirty="0" err="1">
                <a:solidFill>
                  <a:srgbClr val="000000"/>
                </a:solidFill>
                <a:ea typeface="Times New Roman" panose="02020603050405020304" pitchFamily="18" charset="0"/>
                <a:cs typeface="Times New Roman" panose="02020603050405020304" pitchFamily="18" charset="0"/>
              </a:rPr>
              <a:t>COLING</a:t>
            </a:r>
            <a:r>
              <a:rPr lang="en-NZ" sz="1050" i="1" dirty="0">
                <a:solidFill>
                  <a:srgbClr val="000000"/>
                </a:solidFill>
                <a:ea typeface="Times New Roman" panose="02020603050405020304" pitchFamily="18" charset="0"/>
                <a:cs typeface="Times New Roman" panose="02020603050405020304" pitchFamily="18" charset="0"/>
              </a:rPr>
              <a:t>: Technical Papers. </a:t>
            </a:r>
            <a:r>
              <a:rPr lang="en-NZ" sz="1050" dirty="0">
                <a:solidFill>
                  <a:srgbClr val="000000"/>
                </a:solidFill>
                <a:ea typeface="Times New Roman" panose="02020603050405020304" pitchFamily="18" charset="0"/>
                <a:cs typeface="Times New Roman" panose="02020603050405020304" pitchFamily="18" charset="0"/>
              </a:rPr>
              <a:t>Mumbai, India: </a:t>
            </a:r>
            <a:r>
              <a:rPr lang="en-NZ" sz="1050" dirty="0" err="1">
                <a:solidFill>
                  <a:srgbClr val="000000"/>
                </a:solidFill>
                <a:ea typeface="Times New Roman" panose="02020603050405020304" pitchFamily="18" charset="0"/>
                <a:cs typeface="Times New Roman" panose="02020603050405020304" pitchFamily="18" charset="0"/>
              </a:rPr>
              <a:t>COLING</a:t>
            </a:r>
            <a:r>
              <a:rPr lang="en-NZ" sz="1050" dirty="0">
                <a:solidFill>
                  <a:srgbClr val="000000"/>
                </a:solidFill>
                <a:ea typeface="Times New Roman" panose="02020603050405020304" pitchFamily="18" charset="0"/>
                <a:cs typeface="Times New Roman" panose="02020603050405020304" pitchFamily="18" charset="0"/>
              </a:rPr>
              <a:t>, 611-628. </a:t>
            </a:r>
            <a:endParaRPr lang="en-NZ" sz="1050" dirty="0">
              <a:ea typeface="Times New Roman" panose="02020603050405020304" pitchFamily="18" charset="0"/>
            </a:endParaRPr>
          </a:p>
          <a:p>
            <a:pPr marL="457200" indent="-457200">
              <a:spcAft>
                <a:spcPts val="0"/>
              </a:spcAft>
            </a:pPr>
            <a:r>
              <a:rPr lang="en-NZ" sz="1050" dirty="0">
                <a:solidFill>
                  <a:srgbClr val="000000"/>
                </a:solidFill>
                <a:ea typeface="Times New Roman" panose="02020603050405020304" pitchFamily="18" charset="0"/>
                <a:cs typeface="Times New Roman" panose="02020603050405020304" pitchFamily="18" charset="0"/>
              </a:rPr>
              <a:t>Conroy, M.A. (2010). Internet tools for language learning: university students taking control of their writing. </a:t>
            </a:r>
            <a:r>
              <a:rPr lang="en-NZ" sz="1050" i="1" dirty="0">
                <a:solidFill>
                  <a:srgbClr val="000000"/>
                </a:solidFill>
                <a:ea typeface="Times New Roman" panose="02020603050405020304" pitchFamily="18" charset="0"/>
                <a:cs typeface="Times New Roman" panose="02020603050405020304" pitchFamily="18" charset="0"/>
              </a:rPr>
              <a:t>Australasian Journal of Educational Technology 26</a:t>
            </a:r>
            <a:r>
              <a:rPr lang="en-NZ" sz="1050" dirty="0">
                <a:solidFill>
                  <a:srgbClr val="000000"/>
                </a:solidFill>
                <a:ea typeface="Times New Roman" panose="02020603050405020304" pitchFamily="18" charset="0"/>
                <a:cs typeface="Times New Roman" panose="02020603050405020304" pitchFamily="18" charset="0"/>
              </a:rPr>
              <a:t>(6), 861-882.</a:t>
            </a:r>
            <a:endParaRPr lang="en-NZ" sz="1050" dirty="0">
              <a:ea typeface="Times New Roman" panose="02020603050405020304" pitchFamily="18" charset="0"/>
            </a:endParaRPr>
          </a:p>
          <a:p>
            <a:pPr marL="457200" indent="-457200">
              <a:spcAft>
                <a:spcPts val="0"/>
              </a:spcAft>
            </a:pPr>
            <a:r>
              <a:rPr lang="en-US" sz="1050" dirty="0">
                <a:solidFill>
                  <a:srgbClr val="000000"/>
                </a:solidFill>
                <a:ea typeface="Times New Roman" panose="02020603050405020304" pitchFamily="18" charset="0"/>
                <a:cs typeface="Times New Roman" panose="02020603050405020304" pitchFamily="18" charset="0"/>
              </a:rPr>
              <a:t>Coxhead, A. (2000). A new academic word list. </a:t>
            </a:r>
            <a:r>
              <a:rPr lang="en-US" sz="1050" i="1" dirty="0" err="1">
                <a:solidFill>
                  <a:srgbClr val="000000"/>
                </a:solidFill>
                <a:ea typeface="Times New Roman" panose="02020603050405020304" pitchFamily="18" charset="0"/>
                <a:cs typeface="Times New Roman" panose="02020603050405020304" pitchFamily="18" charset="0"/>
              </a:rPr>
              <a:t>TESOL</a:t>
            </a:r>
            <a:r>
              <a:rPr lang="en-US" sz="1050" i="1" dirty="0">
                <a:solidFill>
                  <a:srgbClr val="000000"/>
                </a:solidFill>
                <a:ea typeface="Times New Roman" panose="02020603050405020304" pitchFamily="18" charset="0"/>
                <a:cs typeface="Times New Roman" panose="02020603050405020304" pitchFamily="18" charset="0"/>
              </a:rPr>
              <a:t> Quarterly, 34</a:t>
            </a:r>
            <a:r>
              <a:rPr lang="en-US" sz="1050" dirty="0">
                <a:solidFill>
                  <a:srgbClr val="000000"/>
                </a:solidFill>
                <a:ea typeface="Times New Roman" panose="02020603050405020304" pitchFamily="18" charset="0"/>
                <a:cs typeface="Times New Roman" panose="02020603050405020304" pitchFamily="18" charset="0"/>
              </a:rPr>
              <a:t>, 213–238. </a:t>
            </a:r>
            <a:endParaRPr lang="en-NZ" sz="1050" dirty="0">
              <a:ea typeface="Times New Roman" panose="02020603050405020304" pitchFamily="18" charset="0"/>
            </a:endParaRPr>
          </a:p>
          <a:p>
            <a:pPr marL="457200" indent="-457200">
              <a:spcAft>
                <a:spcPts val="0"/>
              </a:spcAft>
            </a:pPr>
            <a:r>
              <a:rPr lang="en-US" sz="1050" dirty="0">
                <a:solidFill>
                  <a:srgbClr val="000000"/>
                </a:solidFill>
                <a:ea typeface="Times New Roman" panose="02020603050405020304" pitchFamily="18" charset="0"/>
                <a:cs typeface="Times New Roman" panose="02020603050405020304" pitchFamily="18" charset="0"/>
              </a:rPr>
              <a:t>Davies, M. (2008). The Corpus of Contemporary American English: 450 million words, 1990-present. Retrieved from</a:t>
            </a:r>
            <a:r>
              <a:rPr lang="en-US" sz="1050" dirty="0">
                <a:ea typeface="Times New Roman" panose="02020603050405020304" pitchFamily="18" charset="0"/>
              </a:rPr>
              <a:t> </a:t>
            </a:r>
            <a:r>
              <a:rPr lang="en-US" sz="1050" dirty="0">
                <a:solidFill>
                  <a:srgbClr val="000000"/>
                </a:solidFill>
                <a:ea typeface="Times New Roman" panose="02020603050405020304" pitchFamily="18" charset="0"/>
                <a:cs typeface="Times New Roman" panose="02020603050405020304" pitchFamily="18" charset="0"/>
              </a:rPr>
              <a:t>http://corpus.byu.edu/coca/. </a:t>
            </a:r>
            <a:endParaRPr lang="en-NZ" sz="1050" dirty="0">
              <a:ea typeface="Times New Roman" panose="02020603050405020304" pitchFamily="18" charset="0"/>
            </a:endParaRPr>
          </a:p>
          <a:p>
            <a:pPr marL="457200" indent="-457200">
              <a:spcAft>
                <a:spcPts val="0"/>
              </a:spcAft>
            </a:pPr>
            <a:r>
              <a:rPr lang="en-US" sz="1050" dirty="0">
                <a:solidFill>
                  <a:srgbClr val="000000"/>
                </a:solidFill>
                <a:ea typeface="Times New Roman" panose="02020603050405020304" pitchFamily="18" charset="0"/>
                <a:cs typeface="Times New Roman" panose="02020603050405020304" pitchFamily="18" charset="0"/>
              </a:rPr>
              <a:t>Davis, M., &amp; Morley, J. (2011). The role of reusable phrases in postgraduate writing: Multidimensional perspectives. In S. </a:t>
            </a:r>
            <a:r>
              <a:rPr lang="en-US" sz="1050" dirty="0" err="1">
                <a:solidFill>
                  <a:srgbClr val="000000"/>
                </a:solidFill>
                <a:ea typeface="Times New Roman" panose="02020603050405020304" pitchFamily="18" charset="0"/>
                <a:cs typeface="Times New Roman" panose="02020603050405020304" pitchFamily="18" charset="0"/>
              </a:rPr>
              <a:t>Etherington</a:t>
            </a:r>
            <a:r>
              <a:rPr lang="en-US" sz="1050" dirty="0">
                <a:solidFill>
                  <a:srgbClr val="000000"/>
                </a:solidFill>
                <a:ea typeface="Times New Roman" panose="02020603050405020304" pitchFamily="18" charset="0"/>
                <a:cs typeface="Times New Roman" panose="02020603050405020304" pitchFamily="18" charset="0"/>
              </a:rPr>
              <a:t> (Ed.),</a:t>
            </a:r>
            <a:r>
              <a:rPr lang="en-US" sz="1050" dirty="0">
                <a:ea typeface="Times New Roman" panose="02020603050405020304" pitchFamily="18" charset="0"/>
              </a:rPr>
              <a:t> </a:t>
            </a:r>
            <a:r>
              <a:rPr lang="en-US" sz="1050" i="1" dirty="0">
                <a:solidFill>
                  <a:srgbClr val="000000"/>
                </a:solidFill>
                <a:ea typeface="Times New Roman" panose="02020603050405020304" pitchFamily="18" charset="0"/>
                <a:cs typeface="Times New Roman" panose="02020603050405020304" pitchFamily="18" charset="0"/>
              </a:rPr>
              <a:t>English for specific purposes </a:t>
            </a:r>
            <a:r>
              <a:rPr lang="en-US" sz="1050" dirty="0">
                <a:solidFill>
                  <a:srgbClr val="000000"/>
                </a:solidFill>
                <a:ea typeface="Times New Roman" panose="02020603050405020304" pitchFamily="18" charset="0"/>
                <a:cs typeface="Times New Roman" panose="02020603050405020304" pitchFamily="18" charset="0"/>
              </a:rPr>
              <a:t>(pp. 69–75). </a:t>
            </a:r>
            <a:r>
              <a:rPr lang="en-US" sz="1050" dirty="0" err="1">
                <a:solidFill>
                  <a:srgbClr val="000000"/>
                </a:solidFill>
                <a:ea typeface="Times New Roman" panose="02020603050405020304" pitchFamily="18" charset="0"/>
                <a:cs typeface="Times New Roman" panose="02020603050405020304" pitchFamily="18" charset="0"/>
              </a:rPr>
              <a:t>BALEAP</a:t>
            </a:r>
            <a:r>
              <a:rPr lang="en-US" sz="1050" dirty="0">
                <a:solidFill>
                  <a:srgbClr val="000000"/>
                </a:solidFill>
                <a:ea typeface="Times New Roman" panose="02020603050405020304" pitchFamily="18" charset="0"/>
                <a:cs typeface="Times New Roman" panose="02020603050405020304" pitchFamily="18" charset="0"/>
              </a:rPr>
              <a:t> 2009 Conference Proceedings, Reading. Reading: Garnet. </a:t>
            </a:r>
            <a:endParaRPr lang="en-NZ" sz="1050" dirty="0">
              <a:ea typeface="Times New Roman" panose="02020603050405020304" pitchFamily="18" charset="0"/>
            </a:endParaRPr>
          </a:p>
          <a:p>
            <a:pPr marL="457200" indent="-457200">
              <a:spcAft>
                <a:spcPts val="0"/>
              </a:spcAft>
            </a:pPr>
            <a:r>
              <a:rPr lang="en-US" sz="1050" dirty="0">
                <a:solidFill>
                  <a:srgbClr val="000000"/>
                </a:solidFill>
                <a:ea typeface="Times New Roman" panose="02020603050405020304" pitchFamily="18" charset="0"/>
                <a:cs typeface="Times New Roman" panose="02020603050405020304" pitchFamily="18" charset="0"/>
              </a:rPr>
              <a:t>Davis, M., &amp; Morley, J. (2013). ‘Use your own words!’ Exploring the boundaries of plagiarism in re-usable phrases. In J. Wigglesworth (Ed.). </a:t>
            </a:r>
            <a:r>
              <a:rPr lang="en-US" sz="1050" i="1" dirty="0" err="1">
                <a:solidFill>
                  <a:srgbClr val="000000"/>
                </a:solidFill>
                <a:ea typeface="Times New Roman" panose="02020603050405020304" pitchFamily="18" charset="0"/>
                <a:cs typeface="Times New Roman" panose="02020603050405020304" pitchFamily="18" charset="0"/>
              </a:rPr>
              <a:t>EAP</a:t>
            </a:r>
            <a:r>
              <a:rPr lang="en-US" sz="1050" i="1" dirty="0">
                <a:solidFill>
                  <a:srgbClr val="000000"/>
                </a:solidFill>
                <a:ea typeface="Times New Roman" panose="02020603050405020304" pitchFamily="18" charset="0"/>
                <a:cs typeface="Times New Roman" panose="02020603050405020304" pitchFamily="18" charset="0"/>
              </a:rPr>
              <a:t> within</a:t>
            </a:r>
            <a:r>
              <a:rPr lang="en-US" sz="1050" dirty="0">
                <a:solidFill>
                  <a:srgbClr val="000000"/>
                </a:solidFill>
                <a:ea typeface="Times New Roman" panose="02020603050405020304" pitchFamily="18" charset="0"/>
                <a:cs typeface="Times New Roman" panose="02020603050405020304" pitchFamily="18" charset="0"/>
              </a:rPr>
              <a:t> </a:t>
            </a:r>
            <a:r>
              <a:rPr lang="en-US" sz="1050" i="1" dirty="0">
                <a:solidFill>
                  <a:srgbClr val="000000"/>
                </a:solidFill>
                <a:ea typeface="Times New Roman" panose="02020603050405020304" pitchFamily="18" charset="0"/>
                <a:cs typeface="Times New Roman" panose="02020603050405020304" pitchFamily="18" charset="0"/>
              </a:rPr>
              <a:t>the</a:t>
            </a:r>
            <a:r>
              <a:rPr lang="en-US" sz="1050" dirty="0">
                <a:solidFill>
                  <a:srgbClr val="000000"/>
                </a:solidFill>
                <a:ea typeface="Times New Roman" panose="02020603050405020304" pitchFamily="18" charset="0"/>
                <a:cs typeface="Times New Roman" panose="02020603050405020304" pitchFamily="18" charset="0"/>
              </a:rPr>
              <a:t> </a:t>
            </a:r>
            <a:r>
              <a:rPr lang="en-US" sz="1050" i="1" dirty="0">
                <a:solidFill>
                  <a:srgbClr val="000000"/>
                </a:solidFill>
                <a:ea typeface="Times New Roman" panose="02020603050405020304" pitchFamily="18" charset="0"/>
                <a:cs typeface="Times New Roman" panose="02020603050405020304" pitchFamily="18" charset="0"/>
              </a:rPr>
              <a:t>Higher Education garden: Cross pollination between disciplines, departments and research </a:t>
            </a:r>
            <a:r>
              <a:rPr lang="en-US" sz="1050" dirty="0">
                <a:solidFill>
                  <a:srgbClr val="000000"/>
                </a:solidFill>
                <a:ea typeface="Times New Roman" panose="02020603050405020304" pitchFamily="18" charset="0"/>
                <a:cs typeface="Times New Roman" panose="02020603050405020304" pitchFamily="18" charset="0"/>
              </a:rPr>
              <a:t>(pp. 85–94). </a:t>
            </a:r>
            <a:r>
              <a:rPr lang="en-US" sz="1050" dirty="0" err="1">
                <a:solidFill>
                  <a:srgbClr val="000000"/>
                </a:solidFill>
                <a:ea typeface="Times New Roman" panose="02020603050405020304" pitchFamily="18" charset="0"/>
                <a:cs typeface="Times New Roman" panose="02020603050405020304" pitchFamily="18" charset="0"/>
              </a:rPr>
              <a:t>BALEAP</a:t>
            </a:r>
            <a:r>
              <a:rPr lang="en-US" sz="1050" dirty="0">
                <a:solidFill>
                  <a:srgbClr val="000000"/>
                </a:solidFill>
                <a:ea typeface="Times New Roman" panose="02020603050405020304" pitchFamily="18" charset="0"/>
                <a:cs typeface="Times New Roman" panose="02020603050405020304" pitchFamily="18" charset="0"/>
              </a:rPr>
              <a:t> 2011 Conference Proceedings, Portsmouth. Reading: Garnet. </a:t>
            </a:r>
            <a:endParaRPr lang="en-NZ" sz="1050" dirty="0">
              <a:ea typeface="Times New Roman" panose="02020603050405020304" pitchFamily="18" charset="0"/>
            </a:endParaRPr>
          </a:p>
          <a:p>
            <a:r>
              <a:rPr lang="en-NZ" sz="1050" dirty="0" err="1"/>
              <a:t>Gamon</a:t>
            </a:r>
            <a:r>
              <a:rPr lang="en-NZ" sz="1050" dirty="0"/>
              <a:t>, M., </a:t>
            </a:r>
            <a:r>
              <a:rPr lang="en-NZ" sz="1050" dirty="0" err="1"/>
              <a:t>Chodorow</a:t>
            </a:r>
            <a:r>
              <a:rPr lang="en-NZ" sz="1050" dirty="0"/>
              <a:t>, M., Leacock, C. and </a:t>
            </a:r>
            <a:r>
              <a:rPr lang="en-NZ" sz="1050" dirty="0" err="1"/>
              <a:t>Tetreault</a:t>
            </a:r>
            <a:r>
              <a:rPr lang="en-NZ" sz="1050" dirty="0"/>
              <a:t>, J. (2013). Grammatical Error Detection in Automatic Essay Scoring and Feedback. </a:t>
            </a:r>
            <a:r>
              <a:rPr lang="en-NZ" sz="1050" i="1" dirty="0"/>
              <a:t>Handbook of </a:t>
            </a:r>
            <a:r>
              <a:rPr lang="en-NZ" sz="1050" i="1" dirty="0" smtClean="0"/>
              <a:t>Automated</a:t>
            </a:r>
          </a:p>
          <a:p>
            <a:r>
              <a:rPr lang="en-NZ" sz="1050" i="1" dirty="0"/>
              <a:t> </a:t>
            </a:r>
            <a:r>
              <a:rPr lang="en-NZ" sz="1050" i="1" dirty="0" smtClean="0"/>
              <a:t>              Essay </a:t>
            </a:r>
            <a:r>
              <a:rPr lang="en-NZ" sz="1050" i="1" dirty="0"/>
              <a:t>Evaluation: Current Applications and New 19 Directions </a:t>
            </a:r>
            <a:r>
              <a:rPr lang="en-NZ" sz="1050" dirty="0"/>
              <a:t>(pp.251-266) In M. D, </a:t>
            </a:r>
            <a:r>
              <a:rPr lang="en-NZ" sz="1050" dirty="0" err="1"/>
              <a:t>Shermis</a:t>
            </a:r>
            <a:r>
              <a:rPr lang="en-NZ" sz="1050" dirty="0"/>
              <a:t> &amp; J. Burstein(</a:t>
            </a:r>
            <a:r>
              <a:rPr lang="en-NZ" sz="1050" dirty="0" err="1"/>
              <a:t>Eds</a:t>
            </a:r>
            <a:r>
              <a:rPr lang="en-NZ" sz="1050" dirty="0"/>
              <a:t>). New York, NY: Routledge. </a:t>
            </a:r>
          </a:p>
          <a:p>
            <a:pPr marL="457200" indent="-457200">
              <a:spcAft>
                <a:spcPts val="0"/>
              </a:spcAft>
            </a:pPr>
            <a:r>
              <a:rPr lang="en-US" sz="1050" dirty="0" smtClean="0">
                <a:solidFill>
                  <a:srgbClr val="000000"/>
                </a:solidFill>
                <a:ea typeface="Times New Roman" panose="02020603050405020304" pitchFamily="18" charset="0"/>
                <a:cs typeface="Times New Roman" panose="02020603050405020304" pitchFamily="18" charset="0"/>
              </a:rPr>
              <a:t>Gauthier</a:t>
            </a:r>
            <a:r>
              <a:rPr lang="en-US" sz="1050" dirty="0">
                <a:solidFill>
                  <a:srgbClr val="000000"/>
                </a:solidFill>
                <a:ea typeface="Times New Roman" panose="02020603050405020304" pitchFamily="18" charset="0"/>
                <a:cs typeface="Times New Roman" panose="02020603050405020304" pitchFamily="18" charset="0"/>
              </a:rPr>
              <a:t>, M. (2013). Anglophone high school boys’ engagement and achievement in editing their French writing using the </a:t>
            </a:r>
            <a:r>
              <a:rPr lang="en-US" sz="1050" dirty="0" err="1">
                <a:solidFill>
                  <a:srgbClr val="000000"/>
                </a:solidFill>
                <a:ea typeface="Times New Roman" panose="02020603050405020304" pitchFamily="18" charset="0"/>
                <a:cs typeface="Times New Roman" panose="02020603050405020304" pitchFamily="18" charset="0"/>
              </a:rPr>
              <a:t>BonPatronPro</a:t>
            </a:r>
            <a:r>
              <a:rPr lang="en-US" sz="1050" dirty="0">
                <a:solidFill>
                  <a:srgbClr val="000000"/>
                </a:solidFill>
                <a:ea typeface="Times New Roman" panose="02020603050405020304" pitchFamily="18" charset="0"/>
                <a:cs typeface="Times New Roman" panose="02020603050405020304" pitchFamily="18" charset="0"/>
              </a:rPr>
              <a:t>. </a:t>
            </a:r>
            <a:r>
              <a:rPr lang="en-US" sz="1050" i="1" dirty="0">
                <a:solidFill>
                  <a:srgbClr val="000000"/>
                </a:solidFill>
                <a:ea typeface="Times New Roman" panose="02020603050405020304" pitchFamily="18" charset="0"/>
                <a:cs typeface="Times New Roman" panose="02020603050405020304" pitchFamily="18" charset="0"/>
              </a:rPr>
              <a:t>Journal of Classroom Research in Literacy</a:t>
            </a:r>
            <a:r>
              <a:rPr lang="en-US" sz="1050" dirty="0">
                <a:solidFill>
                  <a:srgbClr val="000000"/>
                </a:solidFill>
                <a:ea typeface="Times New Roman" panose="02020603050405020304" pitchFamily="18" charset="0"/>
                <a:cs typeface="Times New Roman" panose="02020603050405020304" pitchFamily="18" charset="0"/>
              </a:rPr>
              <a:t>, 6, 24-35. </a:t>
            </a:r>
            <a:endParaRPr lang="en-US" sz="1050" dirty="0" smtClean="0">
              <a:solidFill>
                <a:srgbClr val="000000"/>
              </a:solidFill>
              <a:ea typeface="Times New Roman" panose="02020603050405020304" pitchFamily="18" charset="0"/>
              <a:cs typeface="Times New Roman" panose="02020603050405020304" pitchFamily="18" charset="0"/>
            </a:endParaRPr>
          </a:p>
          <a:p>
            <a:pPr marL="457200" indent="-457200">
              <a:spcAft>
                <a:spcPts val="0"/>
              </a:spcAft>
            </a:pPr>
            <a:r>
              <a:rPr lang="en-US" sz="1050" dirty="0"/>
              <a:t>Hyland K. (2007). Genre pedagogy: Language, literacy and L2 writing instruction. </a:t>
            </a:r>
            <a:r>
              <a:rPr lang="en-US" sz="1050" i="1" dirty="0"/>
              <a:t>Journal of Second Language </a:t>
            </a:r>
            <a:r>
              <a:rPr lang="en-US" sz="1050" i="1" dirty="0" smtClean="0"/>
              <a:t>Writing</a:t>
            </a:r>
            <a:r>
              <a:rPr lang="en-US" sz="1050" dirty="0" smtClean="0"/>
              <a:t>, </a:t>
            </a:r>
            <a:r>
              <a:rPr lang="en-US" sz="1050" i="1" dirty="0" smtClean="0"/>
              <a:t>16</a:t>
            </a:r>
            <a:r>
              <a:rPr lang="en-US" sz="1050" dirty="0"/>
              <a:t>, 148–164.</a:t>
            </a:r>
            <a:endParaRPr lang="en-NZ" sz="1050" dirty="0">
              <a:ea typeface="Times New Roman" panose="02020603050405020304" pitchFamily="18" charset="0"/>
            </a:endParaRPr>
          </a:p>
          <a:p>
            <a:pPr marL="457200" indent="-457200">
              <a:spcAft>
                <a:spcPts val="0"/>
              </a:spcAft>
            </a:pPr>
            <a:r>
              <a:rPr lang="en-NZ" sz="1050" dirty="0">
                <a:solidFill>
                  <a:srgbClr val="000000"/>
                </a:solidFill>
                <a:ea typeface="Times New Roman" panose="02020603050405020304" pitchFamily="18" charset="0"/>
                <a:cs typeface="Times New Roman" panose="02020603050405020304" pitchFamily="18" charset="0"/>
              </a:rPr>
              <a:t>Na-Rae, H., </a:t>
            </a:r>
            <a:r>
              <a:rPr lang="en-NZ" sz="1050" dirty="0" err="1">
                <a:solidFill>
                  <a:srgbClr val="000000"/>
                </a:solidFill>
                <a:ea typeface="Times New Roman" panose="02020603050405020304" pitchFamily="18" charset="0"/>
                <a:cs typeface="Times New Roman" panose="02020603050405020304" pitchFamily="18" charset="0"/>
              </a:rPr>
              <a:t>Chodorow</a:t>
            </a:r>
            <a:r>
              <a:rPr lang="en-NZ" sz="1050" dirty="0">
                <a:solidFill>
                  <a:srgbClr val="000000"/>
                </a:solidFill>
                <a:ea typeface="Times New Roman" panose="02020603050405020304" pitchFamily="18" charset="0"/>
                <a:cs typeface="Times New Roman" panose="02020603050405020304" pitchFamily="18" charset="0"/>
              </a:rPr>
              <a:t>, M., &amp; Leacock, C. (2006). Detecting Errors on English Article Usage by Non-Native Speakers. </a:t>
            </a:r>
            <a:r>
              <a:rPr lang="en-NZ" sz="1050" i="1" dirty="0">
                <a:solidFill>
                  <a:srgbClr val="000000"/>
                </a:solidFill>
                <a:ea typeface="Times New Roman" panose="02020603050405020304" pitchFamily="18" charset="0"/>
                <a:cs typeface="Times New Roman" panose="02020603050405020304" pitchFamily="18" charset="0"/>
              </a:rPr>
              <a:t>Natural Language Engineering 12</a:t>
            </a:r>
            <a:r>
              <a:rPr lang="en-NZ" sz="1050" dirty="0">
                <a:solidFill>
                  <a:srgbClr val="000000"/>
                </a:solidFill>
                <a:ea typeface="Times New Roman" panose="02020603050405020304" pitchFamily="18" charset="0"/>
                <a:cs typeface="Times New Roman" panose="02020603050405020304" pitchFamily="18" charset="0"/>
              </a:rPr>
              <a:t>(2)</a:t>
            </a:r>
            <a:r>
              <a:rPr lang="en-NZ" sz="1050" dirty="0">
                <a:ea typeface="Times New Roman" panose="02020603050405020304" pitchFamily="18" charset="0"/>
              </a:rPr>
              <a:t>, </a:t>
            </a:r>
            <a:r>
              <a:rPr lang="en-NZ" sz="1050" dirty="0">
                <a:solidFill>
                  <a:srgbClr val="000000"/>
                </a:solidFill>
                <a:ea typeface="Times New Roman" panose="02020603050405020304" pitchFamily="18" charset="0"/>
                <a:cs typeface="Times New Roman" panose="02020603050405020304" pitchFamily="18" charset="0"/>
              </a:rPr>
              <a:t>115-129. </a:t>
            </a:r>
            <a:endParaRPr lang="en-NZ" sz="1050" dirty="0">
              <a:ea typeface="Times New Roman" panose="02020603050405020304" pitchFamily="18" charset="0"/>
            </a:endParaRPr>
          </a:p>
          <a:p>
            <a:pPr marL="457200" indent="-457200">
              <a:spcAft>
                <a:spcPts val="0"/>
              </a:spcAft>
            </a:pPr>
            <a:r>
              <a:rPr lang="en-US" sz="1050" dirty="0">
                <a:solidFill>
                  <a:srgbClr val="000000"/>
                </a:solidFill>
                <a:ea typeface="Times New Roman" panose="02020603050405020304" pitchFamily="18" charset="0"/>
                <a:cs typeface="Times New Roman" panose="02020603050405020304" pitchFamily="18" charset="0"/>
              </a:rPr>
              <a:t>Jones, S., </a:t>
            </a:r>
            <a:r>
              <a:rPr lang="en-US" sz="1050" dirty="0" err="1">
                <a:solidFill>
                  <a:srgbClr val="000000"/>
                </a:solidFill>
                <a:ea typeface="Times New Roman" panose="02020603050405020304" pitchFamily="18" charset="0"/>
                <a:cs typeface="Times New Roman" panose="02020603050405020304" pitchFamily="18" charset="0"/>
              </a:rPr>
              <a:t>Myhill</a:t>
            </a:r>
            <a:r>
              <a:rPr lang="en-US" sz="1050" dirty="0">
                <a:solidFill>
                  <a:srgbClr val="000000"/>
                </a:solidFill>
                <a:ea typeface="Times New Roman" panose="02020603050405020304" pitchFamily="18" charset="0"/>
                <a:cs typeface="Times New Roman" panose="02020603050405020304" pitchFamily="18" charset="0"/>
              </a:rPr>
              <a:t>, D., &amp; Bailey, T. (2013). Grammar for writing? An investigation of the effects of </a:t>
            </a:r>
            <a:r>
              <a:rPr lang="en-US" sz="1050" dirty="0" err="1">
                <a:solidFill>
                  <a:srgbClr val="000000"/>
                </a:solidFill>
                <a:ea typeface="Times New Roman" panose="02020603050405020304" pitchFamily="18" charset="0"/>
                <a:cs typeface="Times New Roman" panose="02020603050405020304" pitchFamily="18" charset="0"/>
              </a:rPr>
              <a:t>contextualised</a:t>
            </a:r>
            <a:r>
              <a:rPr lang="en-US" sz="1050" dirty="0">
                <a:solidFill>
                  <a:srgbClr val="000000"/>
                </a:solidFill>
                <a:ea typeface="Times New Roman" panose="02020603050405020304" pitchFamily="18" charset="0"/>
                <a:cs typeface="Times New Roman" panose="02020603050405020304" pitchFamily="18" charset="0"/>
              </a:rPr>
              <a:t> grammar teaching on students’ writing. Reading and writing, </a:t>
            </a:r>
            <a:r>
              <a:rPr lang="en-US" sz="1050" i="1" dirty="0">
                <a:solidFill>
                  <a:srgbClr val="000000"/>
                </a:solidFill>
                <a:ea typeface="Times New Roman" panose="02020603050405020304" pitchFamily="18" charset="0"/>
                <a:cs typeface="Times New Roman" panose="02020603050405020304" pitchFamily="18" charset="0"/>
              </a:rPr>
              <a:t>26</a:t>
            </a:r>
            <a:r>
              <a:rPr lang="en-US" sz="1050" dirty="0">
                <a:solidFill>
                  <a:srgbClr val="000000"/>
                </a:solidFill>
                <a:ea typeface="Times New Roman" panose="02020603050405020304" pitchFamily="18" charset="0"/>
                <a:cs typeface="Times New Roman" panose="02020603050405020304" pitchFamily="18" charset="0"/>
              </a:rPr>
              <a:t>(8), 1241-1263. </a:t>
            </a:r>
            <a:r>
              <a:rPr lang="en-US" sz="1050" dirty="0" err="1">
                <a:solidFill>
                  <a:srgbClr val="000000"/>
                </a:solidFill>
                <a:ea typeface="Times New Roman" panose="02020603050405020304" pitchFamily="18" charset="0"/>
                <a:cs typeface="Times New Roman" panose="02020603050405020304" pitchFamily="18" charset="0"/>
              </a:rPr>
              <a:t>doi</a:t>
            </a:r>
            <a:r>
              <a:rPr lang="en-US" sz="1050" dirty="0">
                <a:solidFill>
                  <a:srgbClr val="000000"/>
                </a:solidFill>
                <a:ea typeface="Times New Roman" panose="02020603050405020304" pitchFamily="18" charset="0"/>
                <a:cs typeface="Times New Roman" panose="02020603050405020304" pitchFamily="18" charset="0"/>
              </a:rPr>
              <a:t>: 10.1007/s11145-012-9416-1 </a:t>
            </a:r>
            <a:endParaRPr lang="en-NZ" sz="1050" dirty="0">
              <a:ea typeface="Times New Roman" panose="02020603050405020304" pitchFamily="18" charset="0"/>
            </a:endParaRPr>
          </a:p>
          <a:p>
            <a:pPr marL="457200" indent="-457200">
              <a:spcAft>
                <a:spcPts val="0"/>
              </a:spcAft>
            </a:pPr>
            <a:r>
              <a:rPr lang="en-US" sz="1050" dirty="0">
                <a:solidFill>
                  <a:srgbClr val="000000"/>
                </a:solidFill>
                <a:ea typeface="Times New Roman" panose="02020603050405020304" pitchFamily="18" charset="0"/>
                <a:cs typeface="Times New Roman" panose="02020603050405020304" pitchFamily="18" charset="0"/>
              </a:rPr>
              <a:t>Nation, I. S. P. (2006). How large a vocabulary is needed for reading and listening? </a:t>
            </a:r>
            <a:r>
              <a:rPr lang="en-US" sz="1050" i="1" dirty="0">
                <a:solidFill>
                  <a:srgbClr val="000000"/>
                </a:solidFill>
                <a:ea typeface="Times New Roman" panose="02020603050405020304" pitchFamily="18" charset="0"/>
                <a:cs typeface="Times New Roman" panose="02020603050405020304" pitchFamily="18" charset="0"/>
              </a:rPr>
              <a:t>The Canadian Modern Language Review</a:t>
            </a:r>
            <a:r>
              <a:rPr lang="en-US" sz="1050" dirty="0">
                <a:solidFill>
                  <a:srgbClr val="000000"/>
                </a:solidFill>
                <a:ea typeface="Times New Roman" panose="02020603050405020304" pitchFamily="18" charset="0"/>
                <a:cs typeface="Times New Roman" panose="02020603050405020304" pitchFamily="18" charset="0"/>
              </a:rPr>
              <a:t>, </a:t>
            </a:r>
            <a:r>
              <a:rPr lang="en-US" sz="1050" i="1" dirty="0">
                <a:solidFill>
                  <a:srgbClr val="000000"/>
                </a:solidFill>
                <a:ea typeface="Times New Roman" panose="02020603050405020304" pitchFamily="18" charset="0"/>
                <a:cs typeface="Times New Roman" panose="02020603050405020304" pitchFamily="18" charset="0"/>
              </a:rPr>
              <a:t>63</a:t>
            </a:r>
            <a:r>
              <a:rPr lang="en-US" sz="1050" dirty="0">
                <a:solidFill>
                  <a:srgbClr val="000000"/>
                </a:solidFill>
                <a:ea typeface="Times New Roman" panose="02020603050405020304" pitchFamily="18" charset="0"/>
                <a:cs typeface="Times New Roman" panose="02020603050405020304" pitchFamily="18" charset="0"/>
              </a:rPr>
              <a:t>, 59–81.</a:t>
            </a:r>
            <a:endParaRPr lang="en-NZ" sz="1050" dirty="0">
              <a:ea typeface="Times New Roman" panose="02020603050405020304" pitchFamily="18" charset="0"/>
            </a:endParaRPr>
          </a:p>
          <a:p>
            <a:pPr marL="457200" indent="-457200">
              <a:spcAft>
                <a:spcPts val="0"/>
              </a:spcAft>
            </a:pPr>
            <a:r>
              <a:rPr lang="en-NZ" sz="1050" dirty="0">
                <a:solidFill>
                  <a:srgbClr val="000000"/>
                </a:solidFill>
                <a:ea typeface="Times New Roman" panose="02020603050405020304" pitchFamily="18" charset="0"/>
                <a:cs typeface="Times New Roman" panose="02020603050405020304" pitchFamily="18" charset="0"/>
              </a:rPr>
              <a:t>Perelman, L. (2016). Grammar checkers do not work. </a:t>
            </a:r>
            <a:r>
              <a:rPr lang="en-NZ" sz="1050" i="1" dirty="0">
                <a:solidFill>
                  <a:srgbClr val="000000"/>
                </a:solidFill>
                <a:ea typeface="Times New Roman" panose="02020603050405020304" pitchFamily="18" charset="0"/>
                <a:cs typeface="Times New Roman" panose="02020603050405020304" pitchFamily="18" charset="0"/>
              </a:rPr>
              <a:t>A Journal of writing centre scholarship. 40 </a:t>
            </a:r>
            <a:r>
              <a:rPr lang="en-NZ" sz="1050" dirty="0">
                <a:solidFill>
                  <a:srgbClr val="000000"/>
                </a:solidFill>
                <a:ea typeface="Times New Roman" panose="02020603050405020304" pitchFamily="18" charset="0"/>
                <a:cs typeface="Times New Roman" panose="02020603050405020304" pitchFamily="18" charset="0"/>
              </a:rPr>
              <a:t>(7-8). </a:t>
            </a:r>
            <a:endParaRPr lang="en-NZ" sz="1050" dirty="0">
              <a:ea typeface="Times New Roman" panose="02020603050405020304" pitchFamily="18" charset="0"/>
            </a:endParaRPr>
          </a:p>
          <a:p>
            <a:r>
              <a:rPr lang="en-US" sz="1050" dirty="0"/>
              <a:t>Swales, J. M., &amp; Feak, C. B. (2012). </a:t>
            </a:r>
            <a:r>
              <a:rPr lang="en-US" sz="1050" i="1" dirty="0"/>
              <a:t>Academic writing for graduate students: Essential tasks and skills </a:t>
            </a:r>
            <a:r>
              <a:rPr lang="en-US" sz="1050" dirty="0"/>
              <a:t>(3rd ed.). Ann Arbor: University of Michigan Press. </a:t>
            </a:r>
            <a:endParaRPr lang="en-US" sz="1050" dirty="0" smtClean="0"/>
          </a:p>
          <a:p>
            <a:r>
              <a:rPr lang="en-US" sz="1050" dirty="0" smtClean="0">
                <a:solidFill>
                  <a:srgbClr val="000000"/>
                </a:solidFill>
                <a:ea typeface="Times New Roman" panose="02020603050405020304" pitchFamily="18" charset="0"/>
                <a:cs typeface="Times New Roman" panose="02020603050405020304" pitchFamily="18" charset="0"/>
              </a:rPr>
              <a:t>Swales</a:t>
            </a:r>
            <a:r>
              <a:rPr lang="en-US" sz="1050" dirty="0">
                <a:solidFill>
                  <a:srgbClr val="000000"/>
                </a:solidFill>
                <a:ea typeface="Times New Roman" panose="02020603050405020304" pitchFamily="18" charset="0"/>
                <a:cs typeface="Times New Roman" panose="02020603050405020304" pitchFamily="18" charset="0"/>
              </a:rPr>
              <a:t>, J</a:t>
            </a:r>
            <a:r>
              <a:rPr lang="en-US" sz="1050" dirty="0" smtClean="0">
                <a:solidFill>
                  <a:srgbClr val="000000"/>
                </a:solidFill>
                <a:ea typeface="Times New Roman" panose="02020603050405020304" pitchFamily="18" charset="0"/>
                <a:cs typeface="Times New Roman" panose="02020603050405020304" pitchFamily="18" charset="0"/>
              </a:rPr>
              <a:t>. M., </a:t>
            </a:r>
            <a:r>
              <a:rPr lang="en-US" sz="1050" dirty="0">
                <a:solidFill>
                  <a:srgbClr val="000000"/>
                </a:solidFill>
                <a:ea typeface="Times New Roman" panose="02020603050405020304" pitchFamily="18" charset="0"/>
                <a:cs typeface="Times New Roman" panose="02020603050405020304" pitchFamily="18" charset="0"/>
              </a:rPr>
              <a:t>&amp; Feak, C</a:t>
            </a:r>
            <a:r>
              <a:rPr lang="en-US" sz="1050" dirty="0" smtClean="0">
                <a:solidFill>
                  <a:srgbClr val="000000"/>
                </a:solidFill>
                <a:ea typeface="Times New Roman" panose="02020603050405020304" pitchFamily="18" charset="0"/>
                <a:cs typeface="Times New Roman" panose="02020603050405020304" pitchFamily="18" charset="0"/>
              </a:rPr>
              <a:t>. B. </a:t>
            </a:r>
            <a:r>
              <a:rPr lang="en-US" sz="1050" dirty="0">
                <a:solidFill>
                  <a:srgbClr val="000000"/>
                </a:solidFill>
                <a:ea typeface="Times New Roman" panose="02020603050405020304" pitchFamily="18" charset="0"/>
                <a:cs typeface="Times New Roman" panose="02020603050405020304" pitchFamily="18" charset="0"/>
              </a:rPr>
              <a:t>(2001). Academic Communications and the Graduate Student. </a:t>
            </a:r>
            <a:r>
              <a:rPr lang="en-US" sz="1050" i="1" dirty="0">
                <a:solidFill>
                  <a:srgbClr val="000000"/>
                </a:solidFill>
                <a:ea typeface="Times New Roman" panose="02020603050405020304" pitchFamily="18" charset="0"/>
                <a:cs typeface="Times New Roman" panose="02020603050405020304" pitchFamily="18" charset="0"/>
              </a:rPr>
              <a:t>Pedagogy</a:t>
            </a:r>
            <a:r>
              <a:rPr lang="en-US" sz="1050" dirty="0">
                <a:solidFill>
                  <a:srgbClr val="000000"/>
                </a:solidFill>
                <a:ea typeface="Times New Roman" panose="02020603050405020304" pitchFamily="18" charset="0"/>
                <a:cs typeface="Times New Roman" panose="02020603050405020304" pitchFamily="18" charset="0"/>
              </a:rPr>
              <a:t>, </a:t>
            </a:r>
            <a:r>
              <a:rPr lang="en-US" sz="1050" i="1" dirty="0">
                <a:solidFill>
                  <a:srgbClr val="000000"/>
                </a:solidFill>
                <a:ea typeface="Times New Roman" panose="02020603050405020304" pitchFamily="18" charset="0"/>
                <a:cs typeface="Times New Roman" panose="02020603050405020304" pitchFamily="18" charset="0"/>
              </a:rPr>
              <a:t>1</a:t>
            </a:r>
            <a:r>
              <a:rPr lang="en-US" sz="1050" dirty="0">
                <a:solidFill>
                  <a:srgbClr val="000000"/>
                </a:solidFill>
                <a:ea typeface="Times New Roman" panose="02020603050405020304" pitchFamily="18" charset="0"/>
                <a:cs typeface="Times New Roman" panose="02020603050405020304" pitchFamily="18" charset="0"/>
              </a:rPr>
              <a:t>(1), 176.</a:t>
            </a:r>
            <a:endParaRPr lang="en-NZ" sz="1050" dirty="0">
              <a:ea typeface="Times New Roman" panose="02020603050405020304" pitchFamily="18" charset="0"/>
            </a:endParaRPr>
          </a:p>
          <a:p>
            <a:pPr marL="457200" indent="-457200">
              <a:spcAft>
                <a:spcPts val="0"/>
              </a:spcAft>
            </a:pPr>
            <a:r>
              <a:rPr lang="en-US" sz="1050" dirty="0" err="1">
                <a:solidFill>
                  <a:srgbClr val="000000"/>
                </a:solidFill>
                <a:ea typeface="Times New Roman" panose="02020603050405020304" pitchFamily="18" charset="0"/>
                <a:cs typeface="Times New Roman" panose="02020603050405020304" pitchFamily="18" charset="0"/>
              </a:rPr>
              <a:t>Qassemzadeh</a:t>
            </a:r>
            <a:r>
              <a:rPr lang="en-US" sz="1050" dirty="0">
                <a:solidFill>
                  <a:srgbClr val="000000"/>
                </a:solidFill>
                <a:ea typeface="Times New Roman" panose="02020603050405020304" pitchFamily="18" charset="0"/>
                <a:cs typeface="Times New Roman" panose="02020603050405020304" pitchFamily="18" charset="0"/>
              </a:rPr>
              <a:t>, A., &amp; </a:t>
            </a:r>
            <a:r>
              <a:rPr lang="en-US" sz="1050" dirty="0" err="1">
                <a:solidFill>
                  <a:srgbClr val="000000"/>
                </a:solidFill>
                <a:ea typeface="Times New Roman" panose="02020603050405020304" pitchFamily="18" charset="0"/>
                <a:cs typeface="Times New Roman" panose="02020603050405020304" pitchFamily="18" charset="0"/>
              </a:rPr>
              <a:t>Soleimani</a:t>
            </a:r>
            <a:r>
              <a:rPr lang="en-US" sz="1050" dirty="0">
                <a:solidFill>
                  <a:srgbClr val="000000"/>
                </a:solidFill>
                <a:ea typeface="Times New Roman" panose="02020603050405020304" pitchFamily="18" charset="0"/>
                <a:cs typeface="Times New Roman" panose="02020603050405020304" pitchFamily="18" charset="0"/>
              </a:rPr>
              <a:t>, H. (2016). The impact of feedback provision by </a:t>
            </a:r>
            <a:r>
              <a:rPr lang="en-US" sz="1050" dirty="0" err="1">
                <a:solidFill>
                  <a:srgbClr val="000000"/>
                </a:solidFill>
                <a:ea typeface="Times New Roman" panose="02020603050405020304" pitchFamily="18" charset="0"/>
                <a:cs typeface="Times New Roman" panose="02020603050405020304" pitchFamily="18" charset="0"/>
              </a:rPr>
              <a:t>grammarly</a:t>
            </a:r>
            <a:r>
              <a:rPr lang="en-US" sz="1050" dirty="0">
                <a:solidFill>
                  <a:srgbClr val="000000"/>
                </a:solidFill>
                <a:ea typeface="Times New Roman" panose="02020603050405020304" pitchFamily="18" charset="0"/>
                <a:cs typeface="Times New Roman" panose="02020603050405020304" pitchFamily="18" charset="0"/>
              </a:rPr>
              <a:t> software and teachers on learning passive structures by Iranian </a:t>
            </a:r>
            <a:r>
              <a:rPr lang="en-US" sz="1050" dirty="0" err="1">
                <a:solidFill>
                  <a:srgbClr val="000000"/>
                </a:solidFill>
                <a:ea typeface="Times New Roman" panose="02020603050405020304" pitchFamily="18" charset="0"/>
                <a:cs typeface="Times New Roman" panose="02020603050405020304" pitchFamily="18" charset="0"/>
              </a:rPr>
              <a:t>EFL</a:t>
            </a:r>
            <a:r>
              <a:rPr lang="en-US" sz="1050" dirty="0">
                <a:ea typeface="Times New Roman" panose="02020603050405020304" pitchFamily="18" charset="0"/>
              </a:rPr>
              <a:t> </a:t>
            </a:r>
            <a:r>
              <a:rPr lang="en-US" sz="1050" dirty="0">
                <a:solidFill>
                  <a:srgbClr val="000000"/>
                </a:solidFill>
                <a:ea typeface="Times New Roman" panose="02020603050405020304" pitchFamily="18" charset="0"/>
                <a:cs typeface="Times New Roman" panose="02020603050405020304" pitchFamily="18" charset="0"/>
              </a:rPr>
              <a:t>learners.</a:t>
            </a:r>
            <a:r>
              <a:rPr lang="en-US" sz="1050" i="1" dirty="0">
                <a:solidFill>
                  <a:srgbClr val="000000"/>
                </a:solidFill>
                <a:ea typeface="Times New Roman" panose="02020603050405020304" pitchFamily="18" charset="0"/>
                <a:cs typeface="Times New Roman" panose="02020603050405020304" pitchFamily="18" charset="0"/>
              </a:rPr>
              <a:t> Theory and Practice in Language Studies, 6</a:t>
            </a:r>
            <a:r>
              <a:rPr lang="en-US" sz="1050" dirty="0">
                <a:solidFill>
                  <a:srgbClr val="000000"/>
                </a:solidFill>
                <a:ea typeface="Times New Roman" panose="02020603050405020304" pitchFamily="18" charset="0"/>
                <a:cs typeface="Times New Roman" panose="02020603050405020304" pitchFamily="18" charset="0"/>
              </a:rPr>
              <a:t>(9), 1884-1894. </a:t>
            </a:r>
            <a:r>
              <a:rPr lang="en-US" sz="1050" dirty="0" err="1">
                <a:solidFill>
                  <a:srgbClr val="000000"/>
                </a:solidFill>
                <a:ea typeface="Times New Roman" panose="02020603050405020304" pitchFamily="18" charset="0"/>
                <a:cs typeface="Times New Roman" panose="02020603050405020304" pitchFamily="18" charset="0"/>
              </a:rPr>
              <a:t>doi:http</a:t>
            </a:r>
            <a:r>
              <a:rPr lang="en-US" sz="1050" dirty="0">
                <a:solidFill>
                  <a:srgbClr val="000000"/>
                </a:solidFill>
                <a:ea typeface="Times New Roman" panose="02020603050405020304" pitchFamily="18" charset="0"/>
                <a:cs typeface="Times New Roman" panose="02020603050405020304" pitchFamily="18" charset="0"/>
              </a:rPr>
              <a:t>://dx.doi.org.ezproxy.auckland.ac.nz/10.17507/tpls.0609.23</a:t>
            </a:r>
            <a:endParaRPr lang="en-NZ" sz="1050" dirty="0">
              <a:ea typeface="Times New Roman" panose="02020603050405020304" pitchFamily="18" charset="0"/>
            </a:endParaRPr>
          </a:p>
          <a:p>
            <a:endParaRPr lang="en-US" sz="1000" dirty="0" smtClean="0"/>
          </a:p>
        </p:txBody>
      </p:sp>
    </p:spTree>
    <p:extLst>
      <p:ext uri="{BB962C8B-B14F-4D97-AF65-F5344CB8AC3E}">
        <p14:creationId xmlns:p14="http://schemas.microsoft.com/office/powerpoint/2010/main" val="30663573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17234" y="2222901"/>
            <a:ext cx="2286747" cy="417886"/>
          </a:xfrm>
        </p:spPr>
        <p:txBody>
          <a:bodyPr/>
          <a:lstStyle/>
          <a:p>
            <a:r>
              <a:rPr lang="en-US" dirty="0" smtClean="0"/>
              <a:t>Thank you</a:t>
            </a:r>
            <a:endParaRPr lang="en-US" dirty="0"/>
          </a:p>
        </p:txBody>
      </p:sp>
      <p:pic>
        <p:nvPicPr>
          <p:cNvPr id="2050" name="Picture 2" descr="Image result for writing writing everywhe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6035" y="1230200"/>
            <a:ext cx="4202235" cy="3451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90335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77866" y="1448410"/>
            <a:ext cx="7171344" cy="3101101"/>
          </a:xfrm>
        </p:spPr>
        <p:txBody>
          <a:bodyPr/>
          <a:lstStyle/>
          <a:p>
            <a:r>
              <a:rPr lang="en-NZ" b="1" dirty="0" err="1" smtClean="0"/>
              <a:t>UG</a:t>
            </a:r>
            <a:r>
              <a:rPr lang="en-NZ" b="1" dirty="0" smtClean="0"/>
              <a:t> Profile </a:t>
            </a:r>
            <a:r>
              <a:rPr lang="en-NZ" dirty="0" smtClean="0"/>
              <a:t>(students enrolled in first year papers)</a:t>
            </a:r>
          </a:p>
          <a:p>
            <a:r>
              <a:rPr lang="en-NZ" dirty="0" smtClean="0"/>
              <a:t>About a third are identified from the </a:t>
            </a:r>
            <a:r>
              <a:rPr lang="en-NZ" dirty="0" err="1" smtClean="0"/>
              <a:t>DELNA</a:t>
            </a:r>
            <a:r>
              <a:rPr lang="en-NZ" dirty="0" smtClean="0"/>
              <a:t> screening as </a:t>
            </a:r>
            <a:r>
              <a:rPr lang="en-NZ" i="1" dirty="0" smtClean="0">
                <a:solidFill>
                  <a:srgbClr val="FF0000"/>
                </a:solidFill>
              </a:rPr>
              <a:t>diagnosis required</a:t>
            </a:r>
          </a:p>
          <a:p>
            <a:r>
              <a:rPr lang="en-NZ" dirty="0" smtClean="0"/>
              <a:t>About </a:t>
            </a:r>
            <a:r>
              <a:rPr lang="en-NZ" i="1" dirty="0" smtClean="0">
                <a:solidFill>
                  <a:srgbClr val="FF0000"/>
                </a:solidFill>
              </a:rPr>
              <a:t>40% of the cohort are L2s (second language learners)</a:t>
            </a:r>
          </a:p>
          <a:p>
            <a:endParaRPr lang="en-NZ" i="1" dirty="0">
              <a:solidFill>
                <a:srgbClr val="FF0000"/>
              </a:solidFill>
            </a:endParaRPr>
          </a:p>
          <a:p>
            <a:r>
              <a:rPr lang="en-NZ" b="1" dirty="0" smtClean="0"/>
              <a:t>PG Profile </a:t>
            </a:r>
            <a:r>
              <a:rPr lang="en-NZ" sz="1400" dirty="0" smtClean="0"/>
              <a:t>(PG Dip, MBA, </a:t>
            </a:r>
            <a:r>
              <a:rPr lang="en-NZ" sz="1400" dirty="0" err="1" smtClean="0"/>
              <a:t>MCom</a:t>
            </a:r>
            <a:r>
              <a:rPr lang="en-NZ" sz="1400" dirty="0" smtClean="0"/>
              <a:t>, </a:t>
            </a:r>
            <a:r>
              <a:rPr lang="en-NZ" sz="1400" dirty="0" err="1" smtClean="0"/>
              <a:t>BCOM</a:t>
            </a:r>
            <a:r>
              <a:rPr lang="en-NZ" sz="1400" dirty="0" smtClean="0"/>
              <a:t>(Hon), MBA(Engineering),PhD)</a:t>
            </a:r>
          </a:p>
          <a:p>
            <a:r>
              <a:rPr lang="en-NZ" dirty="0" smtClean="0"/>
              <a:t>Diverse group of </a:t>
            </a:r>
            <a:r>
              <a:rPr lang="en-NZ" dirty="0" smtClean="0">
                <a:solidFill>
                  <a:srgbClr val="FF0000"/>
                </a:solidFill>
              </a:rPr>
              <a:t>L2s</a:t>
            </a:r>
            <a:r>
              <a:rPr lang="en-NZ" dirty="0" smtClean="0"/>
              <a:t>, those who are coming back to study after a long break and those who may not have an undergraduate degree</a:t>
            </a:r>
            <a:endParaRPr lang="en-NZ" dirty="0"/>
          </a:p>
        </p:txBody>
      </p:sp>
      <p:sp>
        <p:nvSpPr>
          <p:cNvPr id="3" name="Title 2"/>
          <p:cNvSpPr>
            <a:spLocks noGrp="1"/>
          </p:cNvSpPr>
          <p:nvPr>
            <p:ph type="title"/>
          </p:nvPr>
        </p:nvSpPr>
        <p:spPr>
          <a:xfrm>
            <a:off x="355997" y="251923"/>
            <a:ext cx="8027985" cy="597994"/>
          </a:xfrm>
        </p:spPr>
        <p:txBody>
          <a:bodyPr/>
          <a:lstStyle/>
          <a:p>
            <a:r>
              <a:rPr lang="en-NZ" dirty="0" smtClean="0"/>
              <a:t>Context</a:t>
            </a:r>
            <a:endParaRPr lang="en-NZ" dirty="0"/>
          </a:p>
        </p:txBody>
      </p:sp>
      <p:sp>
        <p:nvSpPr>
          <p:cNvPr id="4" name="Slide Number Placeholder 3"/>
          <p:cNvSpPr>
            <a:spLocks noGrp="1"/>
          </p:cNvSpPr>
          <p:nvPr>
            <p:ph type="sldNum" sz="quarter" idx="11"/>
          </p:nvPr>
        </p:nvSpPr>
        <p:spPr/>
        <p:txBody>
          <a:bodyPr/>
          <a:lstStyle/>
          <a:p>
            <a:fld id="{218B9C4F-B695-C54C-924B-61748EE6A7C5}" type="slidenum">
              <a:rPr lang="en-US" smtClean="0"/>
              <a:pPr/>
              <a:t>3</a:t>
            </a:fld>
            <a:endParaRPr lang="en-US" dirty="0"/>
          </a:p>
        </p:txBody>
      </p:sp>
    </p:spTree>
    <p:extLst>
      <p:ext uri="{BB962C8B-B14F-4D97-AF65-F5344CB8AC3E}">
        <p14:creationId xmlns:p14="http://schemas.microsoft.com/office/powerpoint/2010/main" val="14587626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77865" y="1711757"/>
            <a:ext cx="5408381" cy="2406700"/>
          </a:xfrm>
        </p:spPr>
        <p:txBody>
          <a:bodyPr/>
          <a:lstStyle/>
          <a:p>
            <a:pPr marL="285750" indent="-285750">
              <a:buFont typeface="Arial" panose="020B0604020202020204" pitchFamily="34" charset="0"/>
              <a:buChar char="•"/>
            </a:pPr>
            <a:r>
              <a:rPr lang="en-NZ" dirty="0" smtClean="0"/>
              <a:t>Poor organisation/poor paragraphing</a:t>
            </a:r>
          </a:p>
          <a:p>
            <a:pPr marL="285750" indent="-285750">
              <a:buFont typeface="Arial" panose="020B0604020202020204" pitchFamily="34" charset="0"/>
              <a:buChar char="•"/>
            </a:pPr>
            <a:r>
              <a:rPr lang="en-NZ" dirty="0" smtClean="0"/>
              <a:t>Lack of cohesion</a:t>
            </a:r>
          </a:p>
          <a:p>
            <a:pPr marL="285750" indent="-285750">
              <a:buFont typeface="Arial" panose="020B0604020202020204" pitchFamily="34" charset="0"/>
              <a:buChar char="•"/>
            </a:pPr>
            <a:r>
              <a:rPr lang="en-NZ" dirty="0" smtClean="0"/>
              <a:t>Use of connectives (inadequate)</a:t>
            </a:r>
          </a:p>
          <a:p>
            <a:pPr marL="285750" indent="-285750">
              <a:buFont typeface="Arial" panose="020B0604020202020204" pitchFamily="34" charset="0"/>
              <a:buChar char="•"/>
            </a:pPr>
            <a:r>
              <a:rPr lang="en-NZ" dirty="0" smtClean="0"/>
              <a:t>Lack of academic style</a:t>
            </a:r>
          </a:p>
          <a:p>
            <a:pPr marL="285750" indent="-285750">
              <a:buFont typeface="Arial" panose="020B0604020202020204" pitchFamily="34" charset="0"/>
              <a:buChar char="•"/>
            </a:pPr>
            <a:r>
              <a:rPr lang="en-NZ" dirty="0" smtClean="0"/>
              <a:t>Significant errors in expression</a:t>
            </a:r>
          </a:p>
          <a:p>
            <a:pPr marL="285750" indent="-285750">
              <a:buFont typeface="Arial" panose="020B0604020202020204" pitchFamily="34" charset="0"/>
              <a:buChar char="•"/>
            </a:pPr>
            <a:r>
              <a:rPr lang="en-NZ" dirty="0" smtClean="0"/>
              <a:t>Incomplete sentences</a:t>
            </a:r>
          </a:p>
          <a:p>
            <a:pPr marL="285750" indent="-285750">
              <a:buFont typeface="Arial" panose="020B0604020202020204" pitchFamily="34" charset="0"/>
              <a:buChar char="•"/>
            </a:pPr>
            <a:r>
              <a:rPr lang="en-NZ" dirty="0" smtClean="0"/>
              <a:t>Inadequate vocabulary</a:t>
            </a:r>
          </a:p>
          <a:p>
            <a:endParaRPr lang="en-NZ" dirty="0" smtClean="0"/>
          </a:p>
          <a:p>
            <a:endParaRPr lang="en-NZ" dirty="0"/>
          </a:p>
        </p:txBody>
      </p:sp>
      <p:sp>
        <p:nvSpPr>
          <p:cNvPr id="3" name="Title 2"/>
          <p:cNvSpPr>
            <a:spLocks noGrp="1"/>
          </p:cNvSpPr>
          <p:nvPr>
            <p:ph type="title"/>
          </p:nvPr>
        </p:nvSpPr>
        <p:spPr>
          <a:xfrm>
            <a:off x="480356" y="810213"/>
            <a:ext cx="8027985" cy="586990"/>
          </a:xfrm>
        </p:spPr>
        <p:txBody>
          <a:bodyPr/>
          <a:lstStyle/>
          <a:p>
            <a:r>
              <a:rPr lang="en-NZ" sz="2800" dirty="0" smtClean="0"/>
              <a:t>Some writing difficulties</a:t>
            </a:r>
            <a:endParaRPr lang="en-NZ" sz="2800" dirty="0"/>
          </a:p>
        </p:txBody>
      </p:sp>
      <p:sp>
        <p:nvSpPr>
          <p:cNvPr id="4" name="Slide Number Placeholder 3"/>
          <p:cNvSpPr>
            <a:spLocks noGrp="1"/>
          </p:cNvSpPr>
          <p:nvPr>
            <p:ph type="sldNum" sz="quarter" idx="11"/>
          </p:nvPr>
        </p:nvSpPr>
        <p:spPr/>
        <p:txBody>
          <a:bodyPr/>
          <a:lstStyle/>
          <a:p>
            <a:fld id="{218B9C4F-B695-C54C-924B-61748EE6A7C5}" type="slidenum">
              <a:rPr lang="en-US" smtClean="0"/>
              <a:pPr/>
              <a:t>4</a:t>
            </a:fld>
            <a:endParaRPr lang="en-US" dirty="0"/>
          </a:p>
        </p:txBody>
      </p:sp>
    </p:spTree>
    <p:extLst>
      <p:ext uri="{BB962C8B-B14F-4D97-AF65-F5344CB8AC3E}">
        <p14:creationId xmlns:p14="http://schemas.microsoft.com/office/powerpoint/2010/main" val="16621307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218B9C4F-B695-C54C-924B-61748EE6A7C5}" type="slidenum">
              <a:rPr lang="en-US" smtClean="0"/>
              <a:pPr/>
              <a:t>5</a:t>
            </a:fld>
            <a:endParaRPr lang="en-US" dirty="0"/>
          </a:p>
        </p:txBody>
      </p:sp>
      <p:sp>
        <p:nvSpPr>
          <p:cNvPr id="2" name="TextBox 1"/>
          <p:cNvSpPr txBox="1"/>
          <p:nvPr/>
        </p:nvSpPr>
        <p:spPr>
          <a:xfrm>
            <a:off x="6473952" y="2443277"/>
            <a:ext cx="1826141" cy="646331"/>
          </a:xfrm>
          <a:prstGeom prst="rect">
            <a:avLst/>
          </a:prstGeom>
        </p:spPr>
        <p:txBody>
          <a:bodyPr vert="horz" wrap="none" rtlCol="0">
            <a:spAutoFit/>
          </a:bodyPr>
          <a:lstStyle/>
          <a:p>
            <a:r>
              <a:rPr lang="en-NZ" sz="3600" dirty="0" err="1" smtClean="0"/>
              <a:t>UG</a:t>
            </a:r>
            <a:r>
              <a:rPr lang="en-NZ" sz="3600" dirty="0" smtClean="0"/>
              <a:t> &amp; PG</a:t>
            </a:r>
          </a:p>
        </p:txBody>
      </p:sp>
      <p:pic>
        <p:nvPicPr>
          <p:cNvPr id="6" name="Picture 5"/>
          <p:cNvPicPr>
            <a:picLocks noChangeAspect="1"/>
          </p:cNvPicPr>
          <p:nvPr/>
        </p:nvPicPr>
        <p:blipFill>
          <a:blip r:embed="rId3"/>
          <a:stretch>
            <a:fillRect/>
          </a:stretch>
        </p:blipFill>
        <p:spPr>
          <a:xfrm>
            <a:off x="203413" y="162472"/>
            <a:ext cx="5699954" cy="4827792"/>
          </a:xfrm>
          <a:prstGeom prst="rect">
            <a:avLst/>
          </a:prstGeom>
        </p:spPr>
      </p:pic>
    </p:spTree>
    <p:extLst>
      <p:ext uri="{BB962C8B-B14F-4D97-AF65-F5344CB8AC3E}">
        <p14:creationId xmlns:p14="http://schemas.microsoft.com/office/powerpoint/2010/main" val="12667933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62890" y="1304035"/>
            <a:ext cx="4635804" cy="1569894"/>
          </a:xfrm>
          <a:prstGeom prst="rect">
            <a:avLst/>
          </a:prstGeom>
        </p:spPr>
      </p:pic>
      <p:sp>
        <p:nvSpPr>
          <p:cNvPr id="3" name="Title 2"/>
          <p:cNvSpPr>
            <a:spLocks noGrp="1"/>
          </p:cNvSpPr>
          <p:nvPr>
            <p:ph type="title"/>
          </p:nvPr>
        </p:nvSpPr>
        <p:spPr>
          <a:xfrm>
            <a:off x="304791" y="456748"/>
            <a:ext cx="8027985" cy="597994"/>
          </a:xfrm>
        </p:spPr>
        <p:txBody>
          <a:bodyPr/>
          <a:lstStyle/>
          <a:p>
            <a:r>
              <a:rPr lang="en-NZ" dirty="0" smtClean="0"/>
              <a:t>Tools</a:t>
            </a:r>
            <a:endParaRPr lang="en-NZ" dirty="0"/>
          </a:p>
        </p:txBody>
      </p:sp>
      <p:sp>
        <p:nvSpPr>
          <p:cNvPr id="4" name="Slide Number Placeholder 3"/>
          <p:cNvSpPr>
            <a:spLocks noGrp="1"/>
          </p:cNvSpPr>
          <p:nvPr>
            <p:ph type="sldNum" sz="quarter" idx="11"/>
          </p:nvPr>
        </p:nvSpPr>
        <p:spPr/>
        <p:txBody>
          <a:bodyPr/>
          <a:lstStyle/>
          <a:p>
            <a:fld id="{218B9C4F-B695-C54C-924B-61748EE6A7C5}" type="slidenum">
              <a:rPr lang="en-US" smtClean="0"/>
              <a:pPr/>
              <a:t>6</a:t>
            </a:fld>
            <a:endParaRPr lang="en-US" dirty="0"/>
          </a:p>
        </p:txBody>
      </p:sp>
      <p:sp>
        <p:nvSpPr>
          <p:cNvPr id="2" name="TextBox 1"/>
          <p:cNvSpPr txBox="1"/>
          <p:nvPr/>
        </p:nvSpPr>
        <p:spPr>
          <a:xfrm>
            <a:off x="1097073" y="3123222"/>
            <a:ext cx="5859682" cy="523220"/>
          </a:xfrm>
          <a:prstGeom prst="rect">
            <a:avLst/>
          </a:prstGeom>
        </p:spPr>
        <p:txBody>
          <a:bodyPr vert="horz" wrap="square" rtlCol="0">
            <a:spAutoFit/>
          </a:bodyPr>
          <a:lstStyle/>
          <a:p>
            <a:r>
              <a:rPr lang="en-NZ" sz="2800" dirty="0" smtClean="0"/>
              <a:t>Identifies over 250 grammar errors</a:t>
            </a:r>
          </a:p>
        </p:txBody>
      </p:sp>
    </p:spTree>
    <p:extLst>
      <p:ext uri="{BB962C8B-B14F-4D97-AF65-F5344CB8AC3E}">
        <p14:creationId xmlns:p14="http://schemas.microsoft.com/office/powerpoint/2010/main" val="8282268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81766" y="1902556"/>
            <a:ext cx="7029450" cy="2105025"/>
          </a:xfrm>
          <a:prstGeom prst="rect">
            <a:avLst/>
          </a:prstGeom>
        </p:spPr>
      </p:pic>
      <p:sp>
        <p:nvSpPr>
          <p:cNvPr id="2" name="Text Placeholder 1"/>
          <p:cNvSpPr>
            <a:spLocks noGrp="1"/>
          </p:cNvSpPr>
          <p:nvPr>
            <p:ph type="body" sz="quarter" idx="10"/>
          </p:nvPr>
        </p:nvSpPr>
        <p:spPr>
          <a:xfrm>
            <a:off x="677865" y="1360627"/>
            <a:ext cx="7741929" cy="3188884"/>
          </a:xfrm>
        </p:spPr>
        <p:txBody>
          <a:bodyPr/>
          <a:lstStyle/>
          <a:p>
            <a:r>
              <a:rPr lang="en-NZ" dirty="0"/>
              <a:t>Flinders </a:t>
            </a:r>
            <a:r>
              <a:rPr lang="en-NZ" dirty="0" err="1" smtClean="0"/>
              <a:t>universit</a:t>
            </a:r>
            <a:r>
              <a:rPr lang="en-NZ" dirty="0" smtClean="0"/>
              <a:t>    Curtin </a:t>
            </a:r>
            <a:r>
              <a:rPr lang="en-NZ" dirty="0"/>
              <a:t>university</a:t>
            </a:r>
          </a:p>
          <a:p>
            <a:endParaRPr lang="en-NZ" dirty="0" smtClean="0"/>
          </a:p>
          <a:p>
            <a:endParaRPr lang="en-NZ" dirty="0"/>
          </a:p>
          <a:p>
            <a:endParaRPr lang="en-NZ" dirty="0" smtClean="0"/>
          </a:p>
          <a:p>
            <a:endParaRPr lang="en-NZ" dirty="0"/>
          </a:p>
          <a:p>
            <a:endParaRPr lang="en-NZ" dirty="0" smtClean="0"/>
          </a:p>
          <a:p>
            <a:endParaRPr lang="en-NZ" dirty="0"/>
          </a:p>
          <a:p>
            <a:endParaRPr lang="en-NZ" dirty="0" smtClean="0"/>
          </a:p>
          <a:p>
            <a:endParaRPr lang="en-NZ" dirty="0"/>
          </a:p>
          <a:p>
            <a:endParaRPr lang="en-NZ" dirty="0"/>
          </a:p>
        </p:txBody>
      </p:sp>
      <p:sp>
        <p:nvSpPr>
          <p:cNvPr id="3" name="Title 2"/>
          <p:cNvSpPr>
            <a:spLocks noGrp="1"/>
          </p:cNvSpPr>
          <p:nvPr>
            <p:ph type="title"/>
          </p:nvPr>
        </p:nvSpPr>
        <p:spPr>
          <a:xfrm>
            <a:off x="326737" y="734601"/>
            <a:ext cx="8027985" cy="597994"/>
          </a:xfrm>
        </p:spPr>
        <p:txBody>
          <a:bodyPr/>
          <a:lstStyle/>
          <a:p>
            <a:r>
              <a:rPr lang="en-NZ" sz="2800" dirty="0" smtClean="0"/>
              <a:t>Some universities that use </a:t>
            </a:r>
            <a:r>
              <a:rPr lang="en-NZ" sz="2800" dirty="0" err="1" smtClean="0"/>
              <a:t>Grammarly</a:t>
            </a:r>
            <a:endParaRPr lang="en-NZ" sz="2800" dirty="0"/>
          </a:p>
        </p:txBody>
      </p:sp>
      <p:sp>
        <p:nvSpPr>
          <p:cNvPr id="4" name="Slide Number Placeholder 3"/>
          <p:cNvSpPr>
            <a:spLocks noGrp="1"/>
          </p:cNvSpPr>
          <p:nvPr>
            <p:ph type="sldNum" sz="quarter" idx="11"/>
          </p:nvPr>
        </p:nvSpPr>
        <p:spPr/>
        <p:txBody>
          <a:bodyPr/>
          <a:lstStyle/>
          <a:p>
            <a:fld id="{218B9C4F-B695-C54C-924B-61748EE6A7C5}" type="slidenum">
              <a:rPr lang="en-US" smtClean="0"/>
              <a:pPr/>
              <a:t>7</a:t>
            </a:fld>
            <a:endParaRPr lang="en-US" dirty="0"/>
          </a:p>
        </p:txBody>
      </p:sp>
      <p:pic>
        <p:nvPicPr>
          <p:cNvPr id="6" name="Picture 5"/>
          <p:cNvPicPr>
            <a:picLocks noChangeAspect="1"/>
          </p:cNvPicPr>
          <p:nvPr/>
        </p:nvPicPr>
        <p:blipFill>
          <a:blip r:embed="rId4"/>
          <a:stretch>
            <a:fillRect/>
          </a:stretch>
        </p:blipFill>
        <p:spPr>
          <a:xfrm>
            <a:off x="200482" y="1360627"/>
            <a:ext cx="2447620" cy="1102297"/>
          </a:xfrm>
          <a:prstGeom prst="rect">
            <a:avLst/>
          </a:prstGeom>
        </p:spPr>
      </p:pic>
      <p:pic>
        <p:nvPicPr>
          <p:cNvPr id="7" name="Picture 6"/>
          <p:cNvPicPr>
            <a:picLocks noChangeAspect="1"/>
          </p:cNvPicPr>
          <p:nvPr/>
        </p:nvPicPr>
        <p:blipFill>
          <a:blip r:embed="rId5"/>
          <a:stretch>
            <a:fillRect/>
          </a:stretch>
        </p:blipFill>
        <p:spPr>
          <a:xfrm>
            <a:off x="2810446" y="1350649"/>
            <a:ext cx="2352675" cy="1047750"/>
          </a:xfrm>
          <a:prstGeom prst="rect">
            <a:avLst/>
          </a:prstGeom>
        </p:spPr>
      </p:pic>
      <p:pic>
        <p:nvPicPr>
          <p:cNvPr id="8" name="Picture 7"/>
          <p:cNvPicPr>
            <a:picLocks noChangeAspect="1"/>
          </p:cNvPicPr>
          <p:nvPr/>
        </p:nvPicPr>
        <p:blipFill>
          <a:blip r:embed="rId6"/>
          <a:stretch>
            <a:fillRect/>
          </a:stretch>
        </p:blipFill>
        <p:spPr>
          <a:xfrm>
            <a:off x="5524632" y="1499653"/>
            <a:ext cx="2533650" cy="638175"/>
          </a:xfrm>
          <a:prstGeom prst="rect">
            <a:avLst/>
          </a:prstGeom>
        </p:spPr>
      </p:pic>
      <p:pic>
        <p:nvPicPr>
          <p:cNvPr id="9" name="Picture 8"/>
          <p:cNvPicPr>
            <a:picLocks noChangeAspect="1"/>
          </p:cNvPicPr>
          <p:nvPr/>
        </p:nvPicPr>
        <p:blipFill>
          <a:blip r:embed="rId7"/>
          <a:stretch>
            <a:fillRect/>
          </a:stretch>
        </p:blipFill>
        <p:spPr>
          <a:xfrm>
            <a:off x="326737" y="3937961"/>
            <a:ext cx="3209925" cy="714375"/>
          </a:xfrm>
          <a:prstGeom prst="rect">
            <a:avLst/>
          </a:prstGeom>
        </p:spPr>
      </p:pic>
      <p:pic>
        <p:nvPicPr>
          <p:cNvPr id="10" name="Picture 9"/>
          <p:cNvPicPr>
            <a:picLocks noChangeAspect="1"/>
          </p:cNvPicPr>
          <p:nvPr/>
        </p:nvPicPr>
        <p:blipFill>
          <a:blip r:embed="rId8"/>
          <a:stretch>
            <a:fillRect/>
          </a:stretch>
        </p:blipFill>
        <p:spPr>
          <a:xfrm>
            <a:off x="4162557" y="3600859"/>
            <a:ext cx="3895725" cy="1619250"/>
          </a:xfrm>
          <a:prstGeom prst="rect">
            <a:avLst/>
          </a:prstGeom>
        </p:spPr>
      </p:pic>
      <p:pic>
        <p:nvPicPr>
          <p:cNvPr id="11" name="Picture 10"/>
          <p:cNvPicPr>
            <a:picLocks noChangeAspect="1"/>
          </p:cNvPicPr>
          <p:nvPr/>
        </p:nvPicPr>
        <p:blipFill>
          <a:blip r:embed="rId9"/>
          <a:stretch>
            <a:fillRect/>
          </a:stretch>
        </p:blipFill>
        <p:spPr>
          <a:xfrm>
            <a:off x="6176104" y="2275867"/>
            <a:ext cx="1882178" cy="1183310"/>
          </a:xfrm>
          <a:prstGeom prst="rect">
            <a:avLst/>
          </a:prstGeom>
        </p:spPr>
      </p:pic>
    </p:spTree>
    <p:extLst>
      <p:ext uri="{BB962C8B-B14F-4D97-AF65-F5344CB8AC3E}">
        <p14:creationId xmlns:p14="http://schemas.microsoft.com/office/powerpoint/2010/main" val="36141147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218B9C4F-B695-C54C-924B-61748EE6A7C5}" type="slidenum">
              <a:rPr lang="en-US" smtClean="0"/>
              <a:pPr/>
              <a:t>8</a:t>
            </a:fld>
            <a:endParaRPr lang="en-US" dirty="0"/>
          </a:p>
        </p:txBody>
      </p:sp>
      <p:pic>
        <p:nvPicPr>
          <p:cNvPr id="2" name="Picture 1"/>
          <p:cNvPicPr>
            <a:picLocks noChangeAspect="1"/>
          </p:cNvPicPr>
          <p:nvPr/>
        </p:nvPicPr>
        <p:blipFill>
          <a:blip r:embed="rId3"/>
          <a:stretch>
            <a:fillRect/>
          </a:stretch>
        </p:blipFill>
        <p:spPr>
          <a:xfrm>
            <a:off x="144741" y="960728"/>
            <a:ext cx="8655445" cy="2184808"/>
          </a:xfrm>
          <a:prstGeom prst="rect">
            <a:avLst/>
          </a:prstGeom>
        </p:spPr>
      </p:pic>
    </p:spTree>
    <p:extLst>
      <p:ext uri="{BB962C8B-B14F-4D97-AF65-F5344CB8AC3E}">
        <p14:creationId xmlns:p14="http://schemas.microsoft.com/office/powerpoint/2010/main" val="29329289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185862" y="1271587"/>
            <a:ext cx="7374825" cy="3454032"/>
          </a:xfrm>
          <a:prstGeom prst="rect">
            <a:avLst/>
          </a:prstGeom>
        </p:spPr>
      </p:pic>
      <p:sp>
        <p:nvSpPr>
          <p:cNvPr id="3" name="Title 2"/>
          <p:cNvSpPr>
            <a:spLocks noGrp="1"/>
          </p:cNvSpPr>
          <p:nvPr>
            <p:ph type="title"/>
          </p:nvPr>
        </p:nvSpPr>
        <p:spPr>
          <a:xfrm>
            <a:off x="63390" y="538196"/>
            <a:ext cx="8027985" cy="597994"/>
          </a:xfrm>
        </p:spPr>
        <p:txBody>
          <a:bodyPr/>
          <a:lstStyle/>
          <a:p>
            <a:r>
              <a:rPr lang="en-NZ" sz="3200" dirty="0" smtClean="0"/>
              <a:t>Corrected paragraph</a:t>
            </a:r>
            <a:endParaRPr lang="en-NZ" sz="3200" dirty="0"/>
          </a:p>
        </p:txBody>
      </p:sp>
      <p:sp>
        <p:nvSpPr>
          <p:cNvPr id="4" name="Slide Number Placeholder 3"/>
          <p:cNvSpPr>
            <a:spLocks noGrp="1"/>
          </p:cNvSpPr>
          <p:nvPr>
            <p:ph type="sldNum" sz="quarter" idx="11"/>
          </p:nvPr>
        </p:nvSpPr>
        <p:spPr/>
        <p:txBody>
          <a:bodyPr/>
          <a:lstStyle/>
          <a:p>
            <a:fld id="{218B9C4F-B695-C54C-924B-61748EE6A7C5}" type="slidenum">
              <a:rPr lang="en-US" smtClean="0"/>
              <a:pPr/>
              <a:t>9</a:t>
            </a:fld>
            <a:endParaRPr lang="en-US" dirty="0"/>
          </a:p>
        </p:txBody>
      </p:sp>
    </p:spTree>
    <p:extLst>
      <p:ext uri="{BB962C8B-B14F-4D97-AF65-F5344CB8AC3E}">
        <p14:creationId xmlns:p14="http://schemas.microsoft.com/office/powerpoint/2010/main" val="3748039723"/>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a:lstStyle>
        <a:defPPr>
          <a:defRPr sz="36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8856</TotalTime>
  <Words>1518</Words>
  <Application>Microsoft Office PowerPoint</Application>
  <PresentationFormat>On-screen Show (16:10)</PresentationFormat>
  <Paragraphs>249</Paragraphs>
  <Slides>27</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Arial Black</vt:lpstr>
      <vt:lpstr>Calibri</vt:lpstr>
      <vt:lpstr>Times New Roman</vt:lpstr>
      <vt:lpstr>Trebuchet MS</vt:lpstr>
      <vt:lpstr>Verdana</vt:lpstr>
      <vt:lpstr>Custom Design</vt:lpstr>
      <vt:lpstr>Clear Fellowship Project</vt:lpstr>
      <vt:lpstr>Aims</vt:lpstr>
      <vt:lpstr>Context</vt:lpstr>
      <vt:lpstr>Some writing difficulties</vt:lpstr>
      <vt:lpstr>PowerPoint Presentation</vt:lpstr>
      <vt:lpstr>Tools</vt:lpstr>
      <vt:lpstr>Some universities that use Grammarly</vt:lpstr>
      <vt:lpstr>PowerPoint Presentation</vt:lpstr>
      <vt:lpstr>Corrected paragraph</vt:lpstr>
      <vt:lpstr>example</vt:lpstr>
      <vt:lpstr>Missing article</vt:lpstr>
      <vt:lpstr>Grammarly reports</vt:lpstr>
      <vt:lpstr>Grammarly activity</vt:lpstr>
      <vt:lpstr>Academic Phrasebank</vt:lpstr>
      <vt:lpstr>Lextutor</vt:lpstr>
      <vt:lpstr>Turnitin</vt:lpstr>
      <vt:lpstr>Skills hub activity</vt:lpstr>
      <vt:lpstr>What do students say about the tools?</vt:lpstr>
      <vt:lpstr>Which tools do you use to support your writing?</vt:lpstr>
      <vt:lpstr>How useful have you found these tools?</vt:lpstr>
      <vt:lpstr>Why do you use these tools?</vt:lpstr>
      <vt:lpstr>How have these tools helped?</vt:lpstr>
      <vt:lpstr>What do students say about Grammarly? </vt:lpstr>
      <vt:lpstr>Turnitin</vt:lpstr>
      <vt:lpstr>Summary</vt:lpstr>
      <vt:lpstr>References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Sonia Tenreiro</dc:creator>
  <cp:lastModifiedBy>Victoria Wynne-Jones</cp:lastModifiedBy>
  <cp:revision>227</cp:revision>
  <cp:lastPrinted>2017-10-29T00:36:29Z</cp:lastPrinted>
  <dcterms:created xsi:type="dcterms:W3CDTF">2015-05-10T23:22:16Z</dcterms:created>
  <dcterms:modified xsi:type="dcterms:W3CDTF">2017-11-06T20:13:29Z</dcterms:modified>
</cp:coreProperties>
</file>