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3" r:id="rId4"/>
    <p:sldId id="258" r:id="rId5"/>
    <p:sldId id="275" r:id="rId6"/>
    <p:sldId id="276" r:id="rId7"/>
    <p:sldId id="278" r:id="rId8"/>
    <p:sldId id="259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72" r:id="rId17"/>
    <p:sldId id="265" r:id="rId18"/>
    <p:sldId id="287" r:id="rId19"/>
    <p:sldId id="269" r:id="rId20"/>
    <p:sldId id="264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A7684-CAE4-E544-9FDA-7D6816B6C5F1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D2A6-5EDE-B148-BF98-9977E866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6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D2A6-5EDE-B148-BF98-9977E86630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6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D2A6-5EDE-B148-BF98-9977E86630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8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similar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D2A6-5EDE-B148-BF98-9977E86630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2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D2A6-5EDE-B148-BF98-9977E86630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D2A6-5EDE-B148-BF98-9977E86630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6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D2A6-5EDE-B148-BF98-9977E86630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8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D2A6-5EDE-B148-BF98-9977E86630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86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D2A6-5EDE-B148-BF98-9977E86630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7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D2A6-5EDE-B148-BF98-9977E86630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3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D2A6-5EDE-B148-BF98-9977E86630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D2A6-5EDE-B148-BF98-9977E86630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7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01D-8790-1F45-BAFC-BCBF365090B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0909-770F-3F4E-BA5E-128FE74E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8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01D-8790-1F45-BAFC-BCBF365090B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0909-770F-3F4E-BA5E-128FE74E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3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01D-8790-1F45-BAFC-BCBF365090B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0909-770F-3F4E-BA5E-128FE74E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01D-8790-1F45-BAFC-BCBF365090B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0909-770F-3F4E-BA5E-128FE74E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01D-8790-1F45-BAFC-BCBF365090B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0909-770F-3F4E-BA5E-128FE74E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01D-8790-1F45-BAFC-BCBF365090B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0909-770F-3F4E-BA5E-128FE74E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01D-8790-1F45-BAFC-BCBF365090B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0909-770F-3F4E-BA5E-128FE74E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01D-8790-1F45-BAFC-BCBF365090B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0909-770F-3F4E-BA5E-128FE74E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0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01D-8790-1F45-BAFC-BCBF365090B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0909-770F-3F4E-BA5E-128FE74E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01D-8790-1F45-BAFC-BCBF365090B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0909-770F-3F4E-BA5E-128FE74E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01D-8790-1F45-BAFC-BCBF365090B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0909-770F-3F4E-BA5E-128FE74E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BC01D-8790-1F45-BAFC-BCBF365090B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E0909-770F-3F4E-BA5E-128FE74E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7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" y="0"/>
            <a:ext cx="109728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796" y="24904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1-2-3 Literature Review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796" y="4572000"/>
            <a:ext cx="9144000" cy="17840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Anuj Bhargava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CLeaR Fellow, 2017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Faculty of Medical and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54"/>
            <a:ext cx="12017829" cy="2908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-1" y="2797070"/>
            <a:ext cx="11805858" cy="2689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3" y="2797070"/>
            <a:ext cx="118364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8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0"/>
            <a:ext cx="7720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4" y="0"/>
            <a:ext cx="9247414" cy="68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0"/>
            <a:ext cx="1065348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7" y="-9229"/>
            <a:ext cx="8302172" cy="686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1" y="0"/>
            <a:ext cx="6431757" cy="6864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55" y="0"/>
            <a:ext cx="5864773" cy="68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54719"/>
          </a:xfrm>
        </p:spPr>
        <p:txBody>
          <a:bodyPr/>
          <a:lstStyle/>
          <a:p>
            <a:r>
              <a:rPr lang="en-US" dirty="0" smtClean="0"/>
              <a:t>Sample: current cohort of Medsci 311 students</a:t>
            </a:r>
          </a:p>
          <a:p>
            <a:r>
              <a:rPr lang="en-US" dirty="0" smtClean="0"/>
              <a:t>11 questions survey adapted from the </a:t>
            </a:r>
            <a:r>
              <a:rPr lang="en-US" dirty="0" err="1" smtClean="0"/>
              <a:t>UoA</a:t>
            </a:r>
            <a:r>
              <a:rPr lang="en-US" dirty="0" smtClean="0"/>
              <a:t> eLearning questionnaire</a:t>
            </a:r>
          </a:p>
          <a:p>
            <a:r>
              <a:rPr lang="en-US" dirty="0" smtClean="0"/>
              <a:t>Open text comments</a:t>
            </a:r>
          </a:p>
          <a:p>
            <a:r>
              <a:rPr lang="en-US" dirty="0" smtClean="0"/>
              <a:t>32 / </a:t>
            </a:r>
            <a:r>
              <a:rPr lang="en-US" dirty="0"/>
              <a:t>71 (45</a:t>
            </a:r>
            <a:r>
              <a:rPr lang="en-US" dirty="0" smtClean="0"/>
              <a:t>%) students participated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8860" y="911460"/>
            <a:ext cx="522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Calibri Light" charset="0"/>
                <a:ea typeface="Calibri Light" charset="0"/>
                <a:cs typeface="Calibri Light" charset="0"/>
              </a:rPr>
              <a:t>Evaluation: The Litmus Test</a:t>
            </a:r>
            <a:endParaRPr lang="en-US" sz="3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48097"/>
            <a:ext cx="10905066" cy="49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29885"/>
            <a:ext cx="10905066" cy="47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0257"/>
            <a:ext cx="12098087" cy="7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86"/>
            <a:ext cx="12853086" cy="615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2456"/>
            <a:ext cx="12032344" cy="5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476197"/>
            <a:ext cx="11996488" cy="1053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020"/>
            <a:ext cx="12032343" cy="10603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8248" y="315310"/>
            <a:ext cx="4729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Selected comments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104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Listening to student voices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9576"/>
            <a:ext cx="10820400" cy="4695598"/>
          </a:xfrm>
        </p:spPr>
        <p:txBody>
          <a:bodyPr>
            <a:normAutofit/>
          </a:bodyPr>
          <a:lstStyle/>
          <a:p>
            <a:r>
              <a:rPr lang="en-GB" dirty="0" err="1" smtClean="0"/>
              <a:t>Medsci</a:t>
            </a:r>
            <a:r>
              <a:rPr lang="en-GB" dirty="0" smtClean="0"/>
              <a:t> 311: Cardiovascular Biology (Semester 1; 72 students)</a:t>
            </a:r>
          </a:p>
          <a:p>
            <a:r>
              <a:rPr lang="en-GB" dirty="0" smtClean="0"/>
              <a:t>10% assignment</a:t>
            </a:r>
          </a:p>
          <a:p>
            <a:pPr lvl="1"/>
            <a:r>
              <a:rPr lang="en-GB" dirty="0" smtClean="0"/>
              <a:t>Write a literature review on a “</a:t>
            </a:r>
            <a:r>
              <a:rPr lang="en-GB" i="1" dirty="0" smtClean="0">
                <a:solidFill>
                  <a:srgbClr val="FF0000"/>
                </a:solidFill>
              </a:rPr>
              <a:t>current hot cardiovascular</a:t>
            </a:r>
            <a:r>
              <a:rPr lang="en-GB" dirty="0" smtClean="0"/>
              <a:t>” topic</a:t>
            </a:r>
          </a:p>
          <a:p>
            <a:r>
              <a:rPr lang="en-GB" dirty="0" smtClean="0"/>
              <a:t>Big step-up</a:t>
            </a:r>
          </a:p>
          <a:p>
            <a:pPr lvl="1"/>
            <a:r>
              <a:rPr lang="en-GB" dirty="0" smtClean="0"/>
              <a:t>Even for high-performing students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Despite strict guidelines, “</a:t>
            </a:r>
            <a:r>
              <a:rPr lang="en-GB" i="1" dirty="0" smtClean="0"/>
              <a:t>hand holding” </a:t>
            </a:r>
            <a:r>
              <a:rPr lang="en-GB" dirty="0" smtClean="0"/>
              <a:t>emails and face-to-face chats</a:t>
            </a:r>
            <a:r>
              <a:rPr lang="mr-IN" dirty="0" smtClean="0"/>
              <a:t>…</a:t>
            </a:r>
            <a:endParaRPr lang="en-AU" dirty="0" smtClean="0"/>
          </a:p>
          <a:p>
            <a:r>
              <a:rPr lang="en-AU" dirty="0" smtClean="0">
                <a:solidFill>
                  <a:schemeClr val="accent1"/>
                </a:solidFill>
              </a:rPr>
              <a:t>Suggestion of a website that “</a:t>
            </a:r>
            <a:r>
              <a:rPr lang="en-AU" i="1" dirty="0" smtClean="0">
                <a:solidFill>
                  <a:schemeClr val="accent1"/>
                </a:solidFill>
              </a:rPr>
              <a:t>shows us how”</a:t>
            </a:r>
            <a:endParaRPr lang="en-GB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Implementation in a Semester 2, </a:t>
            </a:r>
            <a:r>
              <a:rPr lang="en-GB" dirty="0"/>
              <a:t>S</a:t>
            </a:r>
            <a:r>
              <a:rPr lang="en-GB" dirty="0" smtClean="0"/>
              <a:t>tage </a:t>
            </a:r>
            <a:r>
              <a:rPr lang="en-GB" dirty="0"/>
              <a:t>III </a:t>
            </a:r>
            <a:r>
              <a:rPr lang="en-GB" dirty="0" smtClean="0"/>
              <a:t>course</a:t>
            </a:r>
          </a:p>
          <a:p>
            <a:pPr lvl="1"/>
            <a:r>
              <a:rPr lang="en-GB" dirty="0" smtClean="0"/>
              <a:t>Semester 1, 2018: incoming Honours and returning post graduate students</a:t>
            </a:r>
          </a:p>
          <a:p>
            <a:pPr lvl="1"/>
            <a:r>
              <a:rPr lang="en-GB" dirty="0"/>
              <a:t>Promotion </a:t>
            </a:r>
            <a:r>
              <a:rPr lang="en-GB" dirty="0" smtClean="0"/>
              <a:t>&amp; implementation in </a:t>
            </a:r>
            <a:r>
              <a:rPr lang="en-GB" dirty="0"/>
              <a:t>other FMHS courses with similar assessments</a:t>
            </a:r>
          </a:p>
          <a:p>
            <a:pPr lvl="1"/>
            <a:endParaRPr lang="en-GB" dirty="0" smtClean="0"/>
          </a:p>
          <a:p>
            <a:r>
              <a:rPr lang="en-GB" dirty="0"/>
              <a:t>Collaborative design &amp; promotion (Library Learning Services Staff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IUPS attendance: poster presentation</a:t>
            </a:r>
            <a:endParaRPr lang="en-GB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879676"/>
            <a:ext cx="474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+mj-lt"/>
              </a:rPr>
              <a:t>Journey Continues</a:t>
            </a:r>
            <a:endParaRPr lang="en-US" sz="3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5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079" y="626745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Self Reflection- </a:t>
            </a:r>
            <a:br>
              <a:rPr lang="en-US" dirty="0" smtClean="0"/>
            </a:br>
            <a:r>
              <a:rPr lang="en-US" dirty="0" smtClean="0"/>
              <a:t>MY CLeaR Fellowship journey- Creation, Collaboration and Contribution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Students reflection- </a:t>
            </a:r>
            <a:br>
              <a:rPr lang="en-US" dirty="0" smtClean="0"/>
            </a:br>
            <a:r>
              <a:rPr lang="en-US" dirty="0" smtClean="0"/>
              <a:t>Rose </a:t>
            </a:r>
            <a:r>
              <a:rPr lang="en-US" dirty="0" err="1" smtClean="0"/>
              <a:t>Gannaway</a:t>
            </a:r>
            <a:r>
              <a:rPr lang="en-US" dirty="0" smtClean="0"/>
              <a:t>, </a:t>
            </a:r>
            <a:r>
              <a:rPr lang="en-US" dirty="0" err="1" smtClean="0"/>
              <a:t>Callum</a:t>
            </a:r>
            <a:r>
              <a:rPr lang="en-US" dirty="0" smtClean="0"/>
              <a:t> </a:t>
            </a:r>
            <a:r>
              <a:rPr lang="en-US" dirty="0" err="1" smtClean="0"/>
              <a:t>Tatton</a:t>
            </a:r>
            <a:r>
              <a:rPr lang="en-US" dirty="0" smtClean="0"/>
              <a:t> and Peter Wills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The journey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576"/>
            <a:ext cx="10683240" cy="4364736"/>
          </a:xfrm>
        </p:spPr>
        <p:txBody>
          <a:bodyPr>
            <a:normAutofit/>
          </a:bodyPr>
          <a:lstStyle/>
          <a:p>
            <a:r>
              <a:rPr lang="en-GB" dirty="0" smtClean="0"/>
              <a:t>Paper </a:t>
            </a:r>
            <a:r>
              <a:rPr lang="en-GB" dirty="0"/>
              <a:t>prototype and draft web </a:t>
            </a:r>
            <a:r>
              <a:rPr lang="en-GB" dirty="0" smtClean="0"/>
              <a:t>tool</a:t>
            </a:r>
            <a:endParaRPr lang="en-GB" dirty="0"/>
          </a:p>
          <a:p>
            <a:r>
              <a:rPr lang="en-GB" dirty="0" smtClean="0"/>
              <a:t>Initial evaluation</a:t>
            </a:r>
          </a:p>
          <a:p>
            <a:pPr lvl="1"/>
            <a:r>
              <a:rPr lang="en-GB" dirty="0" smtClean="0"/>
              <a:t>Teacher peers </a:t>
            </a:r>
          </a:p>
          <a:p>
            <a:pPr lvl="1"/>
            <a:r>
              <a:rPr lang="en-GB" dirty="0" smtClean="0"/>
              <a:t>Postgraduate students</a:t>
            </a:r>
            <a:endParaRPr lang="en-GB" dirty="0"/>
          </a:p>
          <a:p>
            <a:r>
              <a:rPr lang="en-GB" dirty="0" smtClean="0"/>
              <a:t>Reflection </a:t>
            </a:r>
            <a:r>
              <a:rPr lang="en-GB" dirty="0" smtClean="0">
                <a:sym typeface="Wingdings" panose="05000000000000000000" pitchFamily="2" charset="2"/>
              </a:rPr>
              <a:t> 2</a:t>
            </a:r>
            <a:r>
              <a:rPr lang="en-GB" baseline="30000" dirty="0" smtClean="0">
                <a:sym typeface="Wingdings" panose="05000000000000000000" pitchFamily="2" charset="2"/>
              </a:rPr>
              <a:t>nd</a:t>
            </a:r>
            <a:r>
              <a:rPr lang="en-GB" dirty="0" smtClean="0">
                <a:sym typeface="Wingdings" panose="05000000000000000000" pitchFamily="2" charset="2"/>
              </a:rPr>
              <a:t> iteration</a:t>
            </a:r>
          </a:p>
          <a:p>
            <a:pPr lvl="1"/>
            <a:r>
              <a:rPr lang="en-GB" dirty="0" smtClean="0"/>
              <a:t>Animations and activities were added</a:t>
            </a:r>
          </a:p>
          <a:p>
            <a:r>
              <a:rPr lang="en-GB" dirty="0" smtClean="0"/>
              <a:t>Beta testing</a:t>
            </a:r>
          </a:p>
          <a:p>
            <a:pPr lvl="1"/>
            <a:r>
              <a:rPr lang="en-GB" dirty="0" smtClean="0"/>
              <a:t>Former Stage </a:t>
            </a:r>
            <a:r>
              <a:rPr lang="en-GB" dirty="0"/>
              <a:t>II and III </a:t>
            </a:r>
            <a:r>
              <a:rPr lang="en-GB" dirty="0" smtClean="0"/>
              <a:t>students</a:t>
            </a:r>
            <a:endParaRPr lang="en-GB" dirty="0"/>
          </a:p>
          <a:p>
            <a:r>
              <a:rPr lang="en-GB" dirty="0" smtClean="0"/>
              <a:t>Implementation in a </a:t>
            </a:r>
            <a:r>
              <a:rPr lang="en-GB" dirty="0"/>
              <a:t>S</a:t>
            </a:r>
            <a:r>
              <a:rPr lang="en-GB" dirty="0" smtClean="0"/>
              <a:t>emester 1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4" y="290104"/>
            <a:ext cx="6923315" cy="63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4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88" y="643467"/>
            <a:ext cx="610922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8" y="653143"/>
            <a:ext cx="5904965" cy="538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940347"/>
            <a:ext cx="5291667" cy="297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683986"/>
            <a:ext cx="5837319" cy="53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63" y="173009"/>
            <a:ext cx="7330751" cy="66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37" y="643467"/>
            <a:ext cx="57731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201</Words>
  <Application>Microsoft Office PowerPoint</Application>
  <PresentationFormat>Widescreen</PresentationFormat>
  <Paragraphs>54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Mangal</vt:lpstr>
      <vt:lpstr>Wingdings</vt:lpstr>
      <vt:lpstr>Office Theme</vt:lpstr>
      <vt:lpstr>1-2-3 Literature Review  </vt:lpstr>
      <vt:lpstr>Listening to student voices</vt:lpstr>
      <vt:lpstr>The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Unravelling Lit Review</dc:title>
  <dc:creator>Anuj Bhargava</dc:creator>
  <cp:lastModifiedBy>Alexandra Thomas</cp:lastModifiedBy>
  <cp:revision>73</cp:revision>
  <dcterms:created xsi:type="dcterms:W3CDTF">2017-07-17T03:49:37Z</dcterms:created>
  <dcterms:modified xsi:type="dcterms:W3CDTF">2017-10-27T01:46:23Z</dcterms:modified>
</cp:coreProperties>
</file>