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xml" ContentType="application/vnd.openxmlformats-officedocument.drawingml.chart+xml"/>
  <Override PartName="/ppt/notesSlides/notesSlide54.xml" ContentType="application/vnd.openxmlformats-officedocument.presentationml.notesSlide+xml"/>
  <Override PartName="/ppt/charts/chart2.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xml" ContentType="application/vnd.openxmlformats-officedocument.drawingml.chart+xml"/>
  <Override PartName="/ppt/notesSlides/notesSlide60.xml" ContentType="application/vnd.openxmlformats-officedocument.presentationml.notesSlide+xml"/>
  <Override PartName="/ppt/charts/chart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0"/>
  </p:notesMasterIdLst>
  <p:handoutMasterIdLst>
    <p:handoutMasterId r:id="rId81"/>
  </p:handoutMasterIdLst>
  <p:sldIdLst>
    <p:sldId id="593" r:id="rId2"/>
    <p:sldId id="595" r:id="rId3"/>
    <p:sldId id="415" r:id="rId4"/>
    <p:sldId id="559" r:id="rId5"/>
    <p:sldId id="532" r:id="rId6"/>
    <p:sldId id="475" r:id="rId7"/>
    <p:sldId id="520" r:id="rId8"/>
    <p:sldId id="521" r:id="rId9"/>
    <p:sldId id="476" r:id="rId10"/>
    <p:sldId id="587" r:id="rId11"/>
    <p:sldId id="477" r:id="rId12"/>
    <p:sldId id="522" r:id="rId13"/>
    <p:sldId id="523" r:id="rId14"/>
    <p:sldId id="524" r:id="rId15"/>
    <p:sldId id="525" r:id="rId16"/>
    <p:sldId id="508" r:id="rId17"/>
    <p:sldId id="585" r:id="rId18"/>
    <p:sldId id="471" r:id="rId19"/>
    <p:sldId id="526" r:id="rId20"/>
    <p:sldId id="509" r:id="rId21"/>
    <p:sldId id="485" r:id="rId22"/>
    <p:sldId id="596" r:id="rId23"/>
    <p:sldId id="480" r:id="rId24"/>
    <p:sldId id="481" r:id="rId25"/>
    <p:sldId id="482" r:id="rId26"/>
    <p:sldId id="483" r:id="rId27"/>
    <p:sldId id="594" r:id="rId28"/>
    <p:sldId id="484" r:id="rId29"/>
    <p:sldId id="527" r:id="rId30"/>
    <p:sldId id="510" r:id="rId31"/>
    <p:sldId id="597" r:id="rId32"/>
    <p:sldId id="546" r:id="rId33"/>
    <p:sldId id="547" r:id="rId34"/>
    <p:sldId id="458" r:id="rId35"/>
    <p:sldId id="459" r:id="rId36"/>
    <p:sldId id="513" r:id="rId37"/>
    <p:sldId id="548" r:id="rId38"/>
    <p:sldId id="514" r:id="rId39"/>
    <p:sldId id="534" r:id="rId40"/>
    <p:sldId id="515" r:id="rId41"/>
    <p:sldId id="549" r:id="rId42"/>
    <p:sldId id="556" r:id="rId43"/>
    <p:sldId id="554" r:id="rId44"/>
    <p:sldId id="588" r:id="rId45"/>
    <p:sldId id="589" r:id="rId46"/>
    <p:sldId id="590" r:id="rId47"/>
    <p:sldId id="591" r:id="rId48"/>
    <p:sldId id="537" r:id="rId49"/>
    <p:sldId id="560" r:id="rId50"/>
    <p:sldId id="538" r:id="rId51"/>
    <p:sldId id="584" r:id="rId52"/>
    <p:sldId id="592" r:id="rId53"/>
    <p:sldId id="562" r:id="rId54"/>
    <p:sldId id="540" r:id="rId55"/>
    <p:sldId id="541" r:id="rId56"/>
    <p:sldId id="542" r:id="rId57"/>
    <p:sldId id="491" r:id="rId58"/>
    <p:sldId id="563" r:id="rId59"/>
    <p:sldId id="580" r:id="rId60"/>
    <p:sldId id="493" r:id="rId61"/>
    <p:sldId id="494" r:id="rId62"/>
    <p:sldId id="577" r:id="rId63"/>
    <p:sldId id="553" r:id="rId64"/>
    <p:sldId id="583" r:id="rId65"/>
    <p:sldId id="581" r:id="rId66"/>
    <p:sldId id="578" r:id="rId67"/>
    <p:sldId id="582" r:id="rId68"/>
    <p:sldId id="574" r:id="rId69"/>
    <p:sldId id="575" r:id="rId70"/>
    <p:sldId id="576" r:id="rId71"/>
    <p:sldId id="569" r:id="rId72"/>
    <p:sldId id="564" r:id="rId73"/>
    <p:sldId id="586" r:id="rId74"/>
    <p:sldId id="565" r:id="rId75"/>
    <p:sldId id="466" r:id="rId76"/>
    <p:sldId id="529" r:id="rId77"/>
    <p:sldId id="467" r:id="rId78"/>
    <p:sldId id="544" r:id="rId7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an Zh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66"/>
    <a:srgbClr val="FF5050"/>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32" autoAdjust="0"/>
    <p:restoredTop sz="68457" autoAdjust="0"/>
  </p:normalViewPr>
  <p:slideViewPr>
    <p:cSldViewPr>
      <p:cViewPr varScale="1">
        <p:scale>
          <a:sx n="79" d="100"/>
          <a:sy n="79" d="100"/>
        </p:scale>
        <p:origin x="21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1464"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omstaff\qzho920$\2015teaching\z-FC15\ForecastingInClass-FC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mstaff\qzho920$\2015teaching\z-FC15\ForecastingInClass-FC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mstaff\qzho920$\2015teaching\z-FC15\ForecastingInClass-FC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mstaff\qzho920$\2015teaching\z-FC15\ForecastingInClass-FC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mstaff\qzho920$\2015teaching\z-FC15\ForecastingInClass-FC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qzho920\Desktop\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Sales </a:t>
            </a:r>
          </a:p>
        </c:rich>
      </c:tx>
      <c:overlay val="0"/>
    </c:title>
    <c:autoTitleDeleted val="0"/>
    <c:plotArea>
      <c:layout/>
      <c:scatterChart>
        <c:scatterStyle val="lineMarker"/>
        <c:varyColors val="0"/>
        <c:ser>
          <c:idx val="0"/>
          <c:order val="0"/>
          <c:tx>
            <c:strRef>
              <c:f>'p54-59'!$C$2</c:f>
              <c:strCache>
                <c:ptCount val="1"/>
                <c:pt idx="0">
                  <c:v>Sales (y)</c:v>
                </c:pt>
              </c:strCache>
            </c:strRef>
          </c:tx>
          <c:spPr>
            <a:ln w="19050">
              <a:noFill/>
            </a:ln>
          </c:spPr>
          <c:marker>
            <c:symbol val="circle"/>
            <c:size val="9"/>
            <c:spPr>
              <a:solidFill>
                <a:schemeClr val="tx1"/>
              </a:solidFill>
              <a:ln>
                <a:noFill/>
              </a:ln>
            </c:spPr>
          </c:marker>
          <c:xVal>
            <c:numRef>
              <c:f>'p54-59'!$B$3:$B$14</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'p54-59'!$C$3:$C$14</c:f>
              <c:numCache>
                <c:formatCode>???0</c:formatCode>
                <c:ptCount val="12"/>
                <c:pt idx="0">
                  <c:v>600</c:v>
                </c:pt>
                <c:pt idx="1">
                  <c:v>1550</c:v>
                </c:pt>
                <c:pt idx="2">
                  <c:v>1500</c:v>
                </c:pt>
                <c:pt idx="3">
                  <c:v>1500</c:v>
                </c:pt>
                <c:pt idx="4">
                  <c:v>2400</c:v>
                </c:pt>
                <c:pt idx="5">
                  <c:v>3100</c:v>
                </c:pt>
                <c:pt idx="6">
                  <c:v>2600</c:v>
                </c:pt>
                <c:pt idx="7">
                  <c:v>2900</c:v>
                </c:pt>
                <c:pt idx="8">
                  <c:v>3800</c:v>
                </c:pt>
                <c:pt idx="9">
                  <c:v>4500</c:v>
                </c:pt>
                <c:pt idx="10">
                  <c:v>4000</c:v>
                </c:pt>
                <c:pt idx="11">
                  <c:v>4900</c:v>
                </c:pt>
              </c:numCache>
            </c:numRef>
          </c:yVal>
          <c:smooth val="0"/>
          <c:extLst xmlns:c16r2="http://schemas.microsoft.com/office/drawing/2015/06/chart">
            <c:ext xmlns:c16="http://schemas.microsoft.com/office/drawing/2014/chart" uri="{C3380CC4-5D6E-409C-BE32-E72D297353CC}">
              <c16:uniqueId val="{00000000-26CC-4969-B611-26859A12C0D0}"/>
            </c:ext>
          </c:extLst>
        </c:ser>
        <c:dLbls>
          <c:showLegendKey val="0"/>
          <c:showVal val="0"/>
          <c:showCatName val="0"/>
          <c:showSerName val="0"/>
          <c:showPercent val="0"/>
          <c:showBubbleSize val="0"/>
        </c:dLbls>
        <c:axId val="622783192"/>
        <c:axId val="622783584"/>
      </c:scatterChart>
      <c:valAx>
        <c:axId val="622783192"/>
        <c:scaling>
          <c:orientation val="minMax"/>
        </c:scaling>
        <c:delete val="0"/>
        <c:axPos val="b"/>
        <c:numFmt formatCode="?0" sourceLinked="1"/>
        <c:majorTickMark val="out"/>
        <c:minorTickMark val="none"/>
        <c:tickLblPos val="nextTo"/>
        <c:txPr>
          <a:bodyPr/>
          <a:lstStyle/>
          <a:p>
            <a:pPr>
              <a:defRPr b="1"/>
            </a:pPr>
            <a:endParaRPr lang="en-US"/>
          </a:p>
        </c:txPr>
        <c:crossAx val="622783584"/>
        <c:crosses val="autoZero"/>
        <c:crossBetween val="midCat"/>
        <c:majorUnit val="1"/>
      </c:valAx>
      <c:valAx>
        <c:axId val="622783584"/>
        <c:scaling>
          <c:orientation val="minMax"/>
        </c:scaling>
        <c:delete val="0"/>
        <c:axPos val="l"/>
        <c:majorGridlines/>
        <c:numFmt formatCode="???0" sourceLinked="1"/>
        <c:majorTickMark val="out"/>
        <c:minorTickMark val="none"/>
        <c:tickLblPos val="nextTo"/>
        <c:txPr>
          <a:bodyPr/>
          <a:lstStyle/>
          <a:p>
            <a:pPr>
              <a:defRPr b="1"/>
            </a:pPr>
            <a:endParaRPr lang="en-US"/>
          </a:p>
        </c:txPr>
        <c:crossAx val="622783192"/>
        <c:crosses val="autoZero"/>
        <c:crossBetween val="midCat"/>
        <c:majorUnit val="5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42794125216099E-2"/>
          <c:y val="4.5554144172753254E-2"/>
          <c:w val="0.91363678108023283"/>
          <c:h val="0.89855555708966728"/>
        </c:manualLayout>
      </c:layout>
      <c:scatterChart>
        <c:scatterStyle val="lineMarker"/>
        <c:varyColors val="0"/>
        <c:ser>
          <c:idx val="0"/>
          <c:order val="0"/>
          <c:tx>
            <c:strRef>
              <c:f>'p54-59'!$C$2</c:f>
              <c:strCache>
                <c:ptCount val="1"/>
                <c:pt idx="0">
                  <c:v>Sales (y)</c:v>
                </c:pt>
              </c:strCache>
            </c:strRef>
          </c:tx>
          <c:spPr>
            <a:ln w="19050">
              <a:noFill/>
            </a:ln>
          </c:spPr>
          <c:marker>
            <c:symbol val="circle"/>
            <c:size val="9"/>
            <c:spPr>
              <a:solidFill>
                <a:schemeClr val="tx1"/>
              </a:solidFill>
              <a:ln>
                <a:noFill/>
              </a:ln>
            </c:spPr>
          </c:marker>
          <c:trendline>
            <c:spPr>
              <a:ln w="25400">
                <a:solidFill>
                  <a:srgbClr val="0000FF"/>
                </a:solidFill>
              </a:ln>
            </c:spPr>
            <c:trendlineType val="linear"/>
            <c:backward val="1"/>
            <c:dispRSqr val="0"/>
            <c:dispEq val="0"/>
          </c:trendline>
          <c:xVal>
            <c:numRef>
              <c:f>'p54-59'!$B$3:$B$14</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'p54-59'!$C$3:$C$14</c:f>
              <c:numCache>
                <c:formatCode>???0</c:formatCode>
                <c:ptCount val="12"/>
                <c:pt idx="0">
                  <c:v>600</c:v>
                </c:pt>
                <c:pt idx="1">
                  <c:v>1550</c:v>
                </c:pt>
                <c:pt idx="2">
                  <c:v>1500</c:v>
                </c:pt>
                <c:pt idx="3">
                  <c:v>1500</c:v>
                </c:pt>
                <c:pt idx="4">
                  <c:v>2400</c:v>
                </c:pt>
                <c:pt idx="5">
                  <c:v>3100</c:v>
                </c:pt>
                <c:pt idx="6">
                  <c:v>2600</c:v>
                </c:pt>
                <c:pt idx="7">
                  <c:v>2900</c:v>
                </c:pt>
                <c:pt idx="8">
                  <c:v>3800</c:v>
                </c:pt>
                <c:pt idx="9">
                  <c:v>4500</c:v>
                </c:pt>
                <c:pt idx="10">
                  <c:v>4000</c:v>
                </c:pt>
                <c:pt idx="11">
                  <c:v>4900</c:v>
                </c:pt>
              </c:numCache>
            </c:numRef>
          </c:yVal>
          <c:smooth val="0"/>
          <c:extLst xmlns:c16r2="http://schemas.microsoft.com/office/drawing/2015/06/chart">
            <c:ext xmlns:c16="http://schemas.microsoft.com/office/drawing/2014/chart" uri="{C3380CC4-5D6E-409C-BE32-E72D297353CC}">
              <c16:uniqueId val="{00000000-7068-4BBB-A2D3-C289213BF495}"/>
            </c:ext>
          </c:extLst>
        </c:ser>
        <c:dLbls>
          <c:showLegendKey val="0"/>
          <c:showVal val="0"/>
          <c:showCatName val="0"/>
          <c:showSerName val="0"/>
          <c:showPercent val="0"/>
          <c:showBubbleSize val="0"/>
        </c:dLbls>
        <c:axId val="622784368"/>
        <c:axId val="622784760"/>
      </c:scatterChart>
      <c:valAx>
        <c:axId val="622784368"/>
        <c:scaling>
          <c:orientation val="minMax"/>
        </c:scaling>
        <c:delete val="0"/>
        <c:axPos val="b"/>
        <c:numFmt formatCode="?0" sourceLinked="1"/>
        <c:majorTickMark val="out"/>
        <c:minorTickMark val="none"/>
        <c:tickLblPos val="nextTo"/>
        <c:txPr>
          <a:bodyPr/>
          <a:lstStyle/>
          <a:p>
            <a:pPr>
              <a:defRPr b="1"/>
            </a:pPr>
            <a:endParaRPr lang="en-US"/>
          </a:p>
        </c:txPr>
        <c:crossAx val="622784760"/>
        <c:crosses val="autoZero"/>
        <c:crossBetween val="midCat"/>
        <c:majorUnit val="1"/>
      </c:valAx>
      <c:valAx>
        <c:axId val="622784760"/>
        <c:scaling>
          <c:orientation val="minMax"/>
        </c:scaling>
        <c:delete val="0"/>
        <c:axPos val="l"/>
        <c:majorGridlines/>
        <c:numFmt formatCode="???0" sourceLinked="1"/>
        <c:majorTickMark val="out"/>
        <c:minorTickMark val="none"/>
        <c:tickLblPos val="nextTo"/>
        <c:txPr>
          <a:bodyPr/>
          <a:lstStyle/>
          <a:p>
            <a:pPr>
              <a:defRPr b="1"/>
            </a:pPr>
            <a:endParaRPr lang="en-US"/>
          </a:p>
        </c:txPr>
        <c:crossAx val="622784368"/>
        <c:crosses val="autoZero"/>
        <c:crossBetween val="midCat"/>
        <c:majorUnit val="5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42794125216099E-2"/>
          <c:y val="4.5554144172753254E-2"/>
          <c:w val="0.91363678108023283"/>
          <c:h val="0.89855555708966728"/>
        </c:manualLayout>
      </c:layout>
      <c:scatterChart>
        <c:scatterStyle val="lineMarker"/>
        <c:varyColors val="0"/>
        <c:ser>
          <c:idx val="0"/>
          <c:order val="0"/>
          <c:tx>
            <c:strRef>
              <c:f>'p54-59'!$C$2</c:f>
              <c:strCache>
                <c:ptCount val="1"/>
                <c:pt idx="0">
                  <c:v>Sales (y)</c:v>
                </c:pt>
              </c:strCache>
            </c:strRef>
          </c:tx>
          <c:spPr>
            <a:ln w="19050">
              <a:noFill/>
            </a:ln>
          </c:spPr>
          <c:marker>
            <c:symbol val="circle"/>
            <c:size val="9"/>
            <c:spPr>
              <a:solidFill>
                <a:schemeClr val="tx1"/>
              </a:solidFill>
              <a:ln>
                <a:noFill/>
              </a:ln>
            </c:spPr>
          </c:marker>
          <c:trendline>
            <c:spPr>
              <a:ln w="25400">
                <a:solidFill>
                  <a:srgbClr val="0000FF"/>
                </a:solidFill>
              </a:ln>
            </c:spPr>
            <c:trendlineType val="linear"/>
            <c:backward val="1"/>
            <c:dispRSqr val="0"/>
            <c:dispEq val="0"/>
          </c:trendline>
          <c:xVal>
            <c:numRef>
              <c:f>'p54-59'!$B$3:$B$14</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'p54-59'!$C$3:$C$14</c:f>
              <c:numCache>
                <c:formatCode>???0</c:formatCode>
                <c:ptCount val="12"/>
                <c:pt idx="0">
                  <c:v>600</c:v>
                </c:pt>
                <c:pt idx="1">
                  <c:v>1550</c:v>
                </c:pt>
                <c:pt idx="2">
                  <c:v>1500</c:v>
                </c:pt>
                <c:pt idx="3">
                  <c:v>1500</c:v>
                </c:pt>
                <c:pt idx="4">
                  <c:v>2400</c:v>
                </c:pt>
                <c:pt idx="5">
                  <c:v>3100</c:v>
                </c:pt>
                <c:pt idx="6">
                  <c:v>2600</c:v>
                </c:pt>
                <c:pt idx="7">
                  <c:v>2900</c:v>
                </c:pt>
                <c:pt idx="8">
                  <c:v>3800</c:v>
                </c:pt>
                <c:pt idx="9">
                  <c:v>4500</c:v>
                </c:pt>
                <c:pt idx="10">
                  <c:v>4000</c:v>
                </c:pt>
                <c:pt idx="11">
                  <c:v>4900</c:v>
                </c:pt>
              </c:numCache>
            </c:numRef>
          </c:yVal>
          <c:smooth val="0"/>
          <c:extLst xmlns:c16r2="http://schemas.microsoft.com/office/drawing/2015/06/chart">
            <c:ext xmlns:c16="http://schemas.microsoft.com/office/drawing/2014/chart" uri="{C3380CC4-5D6E-409C-BE32-E72D297353CC}">
              <c16:uniqueId val="{00000000-1850-4622-B136-DE746FC74A3E}"/>
            </c:ext>
          </c:extLst>
        </c:ser>
        <c:dLbls>
          <c:showLegendKey val="0"/>
          <c:showVal val="0"/>
          <c:showCatName val="0"/>
          <c:showSerName val="0"/>
          <c:showPercent val="0"/>
          <c:showBubbleSize val="0"/>
        </c:dLbls>
        <c:axId val="667016736"/>
        <c:axId val="667017128"/>
      </c:scatterChart>
      <c:valAx>
        <c:axId val="667016736"/>
        <c:scaling>
          <c:orientation val="minMax"/>
        </c:scaling>
        <c:delete val="0"/>
        <c:axPos val="b"/>
        <c:numFmt formatCode="?0" sourceLinked="1"/>
        <c:majorTickMark val="out"/>
        <c:minorTickMark val="none"/>
        <c:tickLblPos val="nextTo"/>
        <c:txPr>
          <a:bodyPr/>
          <a:lstStyle/>
          <a:p>
            <a:pPr>
              <a:defRPr b="1"/>
            </a:pPr>
            <a:endParaRPr lang="en-US"/>
          </a:p>
        </c:txPr>
        <c:crossAx val="667017128"/>
        <c:crosses val="autoZero"/>
        <c:crossBetween val="midCat"/>
        <c:majorUnit val="1"/>
      </c:valAx>
      <c:valAx>
        <c:axId val="667017128"/>
        <c:scaling>
          <c:orientation val="minMax"/>
        </c:scaling>
        <c:delete val="0"/>
        <c:axPos val="l"/>
        <c:majorGridlines/>
        <c:numFmt formatCode="???0" sourceLinked="1"/>
        <c:majorTickMark val="out"/>
        <c:minorTickMark val="none"/>
        <c:tickLblPos val="nextTo"/>
        <c:txPr>
          <a:bodyPr/>
          <a:lstStyle/>
          <a:p>
            <a:pPr>
              <a:defRPr b="1"/>
            </a:pPr>
            <a:endParaRPr lang="en-US"/>
          </a:p>
        </c:txPr>
        <c:crossAx val="667016736"/>
        <c:crosses val="autoZero"/>
        <c:crossBetween val="midCat"/>
        <c:majorUnit val="50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Sales </a:t>
            </a:r>
          </a:p>
        </c:rich>
      </c:tx>
      <c:overlay val="0"/>
    </c:title>
    <c:autoTitleDeleted val="0"/>
    <c:plotArea>
      <c:layout/>
      <c:scatterChart>
        <c:scatterStyle val="lineMarker"/>
        <c:varyColors val="0"/>
        <c:ser>
          <c:idx val="0"/>
          <c:order val="0"/>
          <c:tx>
            <c:strRef>
              <c:f>'p54-59'!$C$2</c:f>
              <c:strCache>
                <c:ptCount val="1"/>
                <c:pt idx="0">
                  <c:v>Sales (y)</c:v>
                </c:pt>
              </c:strCache>
            </c:strRef>
          </c:tx>
          <c:spPr>
            <a:ln w="19050">
              <a:noFill/>
            </a:ln>
          </c:spPr>
          <c:marker>
            <c:symbol val="circle"/>
            <c:size val="9"/>
            <c:spPr>
              <a:solidFill>
                <a:schemeClr val="tx1"/>
              </a:solidFill>
              <a:ln>
                <a:noFill/>
              </a:ln>
            </c:spPr>
          </c:marker>
          <c:trendline>
            <c:spPr>
              <a:ln w="25400">
                <a:solidFill>
                  <a:srgbClr val="0000FF"/>
                </a:solidFill>
              </a:ln>
            </c:spPr>
            <c:trendlineType val="linear"/>
            <c:forward val="4"/>
            <c:backward val="1"/>
            <c:dispRSqr val="0"/>
            <c:dispEq val="1"/>
            <c:trendlineLbl>
              <c:layout>
                <c:manualLayout>
                  <c:x val="7.3325425010682579E-2"/>
                  <c:y val="-0.15671066499141664"/>
                </c:manualLayout>
              </c:layout>
              <c:numFmt formatCode="General" sourceLinked="0"/>
              <c:txPr>
                <a:bodyPr/>
                <a:lstStyle/>
                <a:p>
                  <a:pPr>
                    <a:defRPr sz="2000" b="1"/>
                  </a:pPr>
                  <a:endParaRPr lang="en-US"/>
                </a:p>
              </c:txPr>
            </c:trendlineLbl>
          </c:trendline>
          <c:xVal>
            <c:numRef>
              <c:f>'p54-59'!$B$3:$B$14</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'p54-59'!$C$3:$C$14</c:f>
              <c:numCache>
                <c:formatCode>???0</c:formatCode>
                <c:ptCount val="12"/>
                <c:pt idx="0">
                  <c:v>600</c:v>
                </c:pt>
                <c:pt idx="1">
                  <c:v>1550</c:v>
                </c:pt>
                <c:pt idx="2">
                  <c:v>1500</c:v>
                </c:pt>
                <c:pt idx="3">
                  <c:v>1500</c:v>
                </c:pt>
                <c:pt idx="4">
                  <c:v>2400</c:v>
                </c:pt>
                <c:pt idx="5">
                  <c:v>3100</c:v>
                </c:pt>
                <c:pt idx="6">
                  <c:v>2600</c:v>
                </c:pt>
                <c:pt idx="7">
                  <c:v>2900</c:v>
                </c:pt>
                <c:pt idx="8">
                  <c:v>3800</c:v>
                </c:pt>
                <c:pt idx="9">
                  <c:v>4500</c:v>
                </c:pt>
                <c:pt idx="10">
                  <c:v>4000</c:v>
                </c:pt>
                <c:pt idx="11">
                  <c:v>4900</c:v>
                </c:pt>
              </c:numCache>
            </c:numRef>
          </c:yVal>
          <c:smooth val="0"/>
          <c:extLst xmlns:c16r2="http://schemas.microsoft.com/office/drawing/2015/06/chart">
            <c:ext xmlns:c16="http://schemas.microsoft.com/office/drawing/2014/chart" uri="{C3380CC4-5D6E-409C-BE32-E72D297353CC}">
              <c16:uniqueId val="{00000000-2CED-45E6-9E31-28D5939886FF}"/>
            </c:ext>
          </c:extLst>
        </c:ser>
        <c:dLbls>
          <c:showLegendKey val="0"/>
          <c:showVal val="0"/>
          <c:showCatName val="0"/>
          <c:showSerName val="0"/>
          <c:showPercent val="0"/>
          <c:showBubbleSize val="0"/>
        </c:dLbls>
        <c:axId val="667017912"/>
        <c:axId val="667018304"/>
      </c:scatterChart>
      <c:valAx>
        <c:axId val="667017912"/>
        <c:scaling>
          <c:orientation val="minMax"/>
        </c:scaling>
        <c:delete val="0"/>
        <c:axPos val="b"/>
        <c:numFmt formatCode="?0" sourceLinked="1"/>
        <c:majorTickMark val="out"/>
        <c:minorTickMark val="none"/>
        <c:tickLblPos val="nextTo"/>
        <c:txPr>
          <a:bodyPr/>
          <a:lstStyle/>
          <a:p>
            <a:pPr>
              <a:defRPr b="1"/>
            </a:pPr>
            <a:endParaRPr lang="en-US"/>
          </a:p>
        </c:txPr>
        <c:crossAx val="667018304"/>
        <c:crosses val="autoZero"/>
        <c:crossBetween val="midCat"/>
        <c:majorUnit val="1"/>
      </c:valAx>
      <c:valAx>
        <c:axId val="667018304"/>
        <c:scaling>
          <c:orientation val="minMax"/>
        </c:scaling>
        <c:delete val="0"/>
        <c:axPos val="l"/>
        <c:majorGridlines/>
        <c:numFmt formatCode="???0" sourceLinked="1"/>
        <c:majorTickMark val="out"/>
        <c:minorTickMark val="none"/>
        <c:tickLblPos val="nextTo"/>
        <c:txPr>
          <a:bodyPr/>
          <a:lstStyle/>
          <a:p>
            <a:pPr>
              <a:defRPr b="1"/>
            </a:pPr>
            <a:endParaRPr lang="en-US"/>
          </a:p>
        </c:txPr>
        <c:crossAx val="667017912"/>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Sales </a:t>
            </a:r>
          </a:p>
        </c:rich>
      </c:tx>
      <c:overlay val="0"/>
    </c:title>
    <c:autoTitleDeleted val="0"/>
    <c:plotArea>
      <c:layout/>
      <c:lineChart>
        <c:grouping val="standard"/>
        <c:varyColors val="0"/>
        <c:ser>
          <c:idx val="0"/>
          <c:order val="0"/>
          <c:tx>
            <c:strRef>
              <c:f>'p54-59'!$C$2</c:f>
              <c:strCache>
                <c:ptCount val="1"/>
                <c:pt idx="0">
                  <c:v>Sales (y)</c:v>
                </c:pt>
              </c:strCache>
            </c:strRef>
          </c:tx>
          <c:spPr>
            <a:ln>
              <a:solidFill>
                <a:schemeClr val="tx1">
                  <a:lumMod val="85000"/>
                  <a:lumOff val="15000"/>
                </a:schemeClr>
              </a:solidFill>
            </a:ln>
          </c:spPr>
          <c:marker>
            <c:symbol val="circle"/>
            <c:size val="9"/>
            <c:spPr>
              <a:solidFill>
                <a:schemeClr val="tx1"/>
              </a:solidFill>
              <a:ln>
                <a:noFill/>
              </a:ln>
            </c:spPr>
          </c:marker>
          <c:trendline>
            <c:spPr>
              <a:ln w="25400">
                <a:solidFill>
                  <a:srgbClr val="0000FF"/>
                </a:solidFill>
              </a:ln>
            </c:spPr>
            <c:trendlineType val="linear"/>
            <c:dispRSqr val="0"/>
            <c:dispEq val="0"/>
          </c:trendline>
          <c:cat>
            <c:numRef>
              <c:f>'p54-59'!$B$3:$B$14</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'p54-59'!$C$3:$C$14</c:f>
              <c:numCache>
                <c:formatCode>???0</c:formatCode>
                <c:ptCount val="12"/>
                <c:pt idx="0">
                  <c:v>600</c:v>
                </c:pt>
                <c:pt idx="1">
                  <c:v>1550</c:v>
                </c:pt>
                <c:pt idx="2">
                  <c:v>1500</c:v>
                </c:pt>
                <c:pt idx="3">
                  <c:v>1500</c:v>
                </c:pt>
                <c:pt idx="4">
                  <c:v>2400</c:v>
                </c:pt>
                <c:pt idx="5">
                  <c:v>3100</c:v>
                </c:pt>
                <c:pt idx="6">
                  <c:v>2600</c:v>
                </c:pt>
                <c:pt idx="7">
                  <c:v>2900</c:v>
                </c:pt>
                <c:pt idx="8">
                  <c:v>3800</c:v>
                </c:pt>
                <c:pt idx="9">
                  <c:v>4500</c:v>
                </c:pt>
                <c:pt idx="10">
                  <c:v>4000</c:v>
                </c:pt>
                <c:pt idx="11">
                  <c:v>4900</c:v>
                </c:pt>
              </c:numCache>
            </c:numRef>
          </c:val>
          <c:smooth val="0"/>
          <c:extLst xmlns:c16r2="http://schemas.microsoft.com/office/drawing/2015/06/chart">
            <c:ext xmlns:c16="http://schemas.microsoft.com/office/drawing/2014/chart" uri="{C3380CC4-5D6E-409C-BE32-E72D297353CC}">
              <c16:uniqueId val="{00000000-9E3D-4FCB-B84F-43D5D280DE76}"/>
            </c:ext>
          </c:extLst>
        </c:ser>
        <c:dLbls>
          <c:showLegendKey val="0"/>
          <c:showVal val="0"/>
          <c:showCatName val="0"/>
          <c:showSerName val="0"/>
          <c:showPercent val="0"/>
          <c:showBubbleSize val="0"/>
        </c:dLbls>
        <c:marker val="1"/>
        <c:smooth val="0"/>
        <c:axId val="667019088"/>
        <c:axId val="668361584"/>
      </c:lineChart>
      <c:catAx>
        <c:axId val="667019088"/>
        <c:scaling>
          <c:orientation val="minMax"/>
        </c:scaling>
        <c:delete val="0"/>
        <c:axPos val="b"/>
        <c:numFmt formatCode="?0" sourceLinked="1"/>
        <c:majorTickMark val="out"/>
        <c:minorTickMark val="none"/>
        <c:tickLblPos val="nextTo"/>
        <c:txPr>
          <a:bodyPr/>
          <a:lstStyle/>
          <a:p>
            <a:pPr>
              <a:defRPr b="1"/>
            </a:pPr>
            <a:endParaRPr lang="en-US"/>
          </a:p>
        </c:txPr>
        <c:crossAx val="668361584"/>
        <c:crosses val="autoZero"/>
        <c:auto val="1"/>
        <c:lblAlgn val="ctr"/>
        <c:lblOffset val="100"/>
        <c:tickLblSkip val="1"/>
        <c:noMultiLvlLbl val="0"/>
      </c:catAx>
      <c:valAx>
        <c:axId val="668361584"/>
        <c:scaling>
          <c:orientation val="minMax"/>
        </c:scaling>
        <c:delete val="0"/>
        <c:axPos val="l"/>
        <c:majorGridlines/>
        <c:numFmt formatCode="???0" sourceLinked="1"/>
        <c:majorTickMark val="out"/>
        <c:minorTickMark val="none"/>
        <c:tickLblPos val="nextTo"/>
        <c:txPr>
          <a:bodyPr/>
          <a:lstStyle/>
          <a:p>
            <a:pPr>
              <a:defRPr b="1"/>
            </a:pPr>
            <a:endParaRPr lang="en-US"/>
          </a:p>
        </c:txPr>
        <c:crossAx val="66701908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FF"/>
              </a:solidFill>
              <a:round/>
            </a:ln>
            <a:effectLst/>
          </c:spPr>
          <c:marker>
            <c:symbol val="diamond"/>
            <c:size val="9"/>
            <c:spPr>
              <a:solidFill>
                <a:srgbClr val="FF00FF"/>
              </a:solidFill>
              <a:ln w="9525">
                <a:solidFill>
                  <a:srgbClr val="FF00FF">
                    <a:alpha val="98000"/>
                  </a:srgbClr>
                </a:solidFill>
              </a:ln>
              <a:effectLst/>
            </c:spPr>
          </c:marker>
          <c:val>
            <c:numRef>
              <c:f>'p66 (done)'!$D$4:$D$15</c:f>
              <c:numCache>
                <c:formatCode>???0</c:formatCode>
                <c:ptCount val="12"/>
                <c:pt idx="0">
                  <c:v>600</c:v>
                </c:pt>
                <c:pt idx="1">
                  <c:v>1550</c:v>
                </c:pt>
                <c:pt idx="2">
                  <c:v>1500</c:v>
                </c:pt>
                <c:pt idx="3">
                  <c:v>1500</c:v>
                </c:pt>
                <c:pt idx="4">
                  <c:v>2400</c:v>
                </c:pt>
                <c:pt idx="5">
                  <c:v>3100</c:v>
                </c:pt>
                <c:pt idx="6">
                  <c:v>2600</c:v>
                </c:pt>
                <c:pt idx="7">
                  <c:v>2900</c:v>
                </c:pt>
                <c:pt idx="8">
                  <c:v>3800</c:v>
                </c:pt>
                <c:pt idx="9">
                  <c:v>4500</c:v>
                </c:pt>
                <c:pt idx="10">
                  <c:v>4000</c:v>
                </c:pt>
                <c:pt idx="11">
                  <c:v>4900</c:v>
                </c:pt>
              </c:numCache>
            </c:numRef>
          </c:val>
          <c:smooth val="0"/>
          <c:extLst xmlns:c16r2="http://schemas.microsoft.com/office/drawing/2015/06/chart">
            <c:ext xmlns:c16="http://schemas.microsoft.com/office/drawing/2014/chart" uri="{C3380CC4-5D6E-409C-BE32-E72D297353CC}">
              <c16:uniqueId val="{00000000-00B4-48D6-B2A8-994F0318A80A}"/>
            </c:ext>
          </c:extLst>
        </c:ser>
        <c:ser>
          <c:idx val="1"/>
          <c:order val="1"/>
          <c:spPr>
            <a:ln w="28575" cap="rnd">
              <a:solidFill>
                <a:schemeClr val="tx1"/>
              </a:solidFill>
              <a:round/>
            </a:ln>
            <a:effectLst/>
          </c:spPr>
          <c:marker>
            <c:symbol val="square"/>
            <c:size val="8"/>
            <c:spPr>
              <a:solidFill>
                <a:schemeClr val="tx1"/>
              </a:solidFill>
              <a:ln w="9525">
                <a:solidFill>
                  <a:schemeClr val="tx1"/>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tx1"/>
                </a:solidFill>
                <a:prstDash val="sysDot"/>
              </a:ln>
              <a:effectLst/>
            </c:spPr>
            <c:trendlineType val="linear"/>
            <c:dispRSqr val="0"/>
            <c:dispEq val="0"/>
          </c:trendline>
          <c:val>
            <c:numRef>
              <c:f>'p66 (done)'!$I$4:$I$15</c:f>
              <c:numCache>
                <c:formatCode>???0.0</c:formatCode>
                <c:ptCount val="12"/>
                <c:pt idx="0">
                  <c:v>587.00489048617032</c:v>
                </c:pt>
                <c:pt idx="1">
                  <c:v>1366.8396015867461</c:v>
                </c:pt>
                <c:pt idx="2">
                  <c:v>1680.3814487223831</c:v>
                </c:pt>
                <c:pt idx="3">
                  <c:v>1576.9476367338141</c:v>
                </c:pt>
                <c:pt idx="4">
                  <c:v>2348.0195619446813</c:v>
                </c:pt>
                <c:pt idx="5">
                  <c:v>2733.6792031734922</c:v>
                </c:pt>
                <c:pt idx="6">
                  <c:v>2912.6611777854641</c:v>
                </c:pt>
                <c:pt idx="7">
                  <c:v>3048.7654310187072</c:v>
                </c:pt>
                <c:pt idx="8">
                  <c:v>3717.6976397457452</c:v>
                </c:pt>
                <c:pt idx="9">
                  <c:v>3968.2440046066822</c:v>
                </c:pt>
                <c:pt idx="10">
                  <c:v>4481.0171965930213</c:v>
                </c:pt>
                <c:pt idx="11">
                  <c:v>5151.3622799971263</c:v>
                </c:pt>
              </c:numCache>
            </c:numRef>
          </c:val>
          <c:smooth val="0"/>
          <c:extLst xmlns:c16r2="http://schemas.microsoft.com/office/drawing/2015/06/chart">
            <c:ext xmlns:c16="http://schemas.microsoft.com/office/drawing/2014/chart" uri="{C3380CC4-5D6E-409C-BE32-E72D297353CC}">
              <c16:uniqueId val="{00000001-00B4-48D6-B2A8-994F0318A80A}"/>
            </c:ext>
          </c:extLst>
        </c:ser>
        <c:dLbls>
          <c:showLegendKey val="0"/>
          <c:showVal val="0"/>
          <c:showCatName val="0"/>
          <c:showSerName val="0"/>
          <c:showPercent val="0"/>
          <c:showBubbleSize val="0"/>
        </c:dLbls>
        <c:marker val="1"/>
        <c:smooth val="0"/>
        <c:axId val="668362760"/>
        <c:axId val="668363152"/>
      </c:lineChart>
      <c:catAx>
        <c:axId val="668362760"/>
        <c:scaling>
          <c:orientation val="minMax"/>
        </c:scaling>
        <c:delete val="0"/>
        <c:axPos val="b"/>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68363152"/>
        <c:crosses val="autoZero"/>
        <c:auto val="1"/>
        <c:lblAlgn val="ctr"/>
        <c:lblOffset val="100"/>
        <c:noMultiLvlLbl val="0"/>
      </c:catAx>
      <c:valAx>
        <c:axId val="668363152"/>
        <c:scaling>
          <c:orientation val="minMax"/>
          <c:max val="5000"/>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683627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CACA4-172C-4C89-A21F-1E486B6ABBFD}" type="doc">
      <dgm:prSet loTypeId="urn:microsoft.com/office/officeart/2005/8/layout/target3" loCatId="relationship" qsTypeId="urn:microsoft.com/office/officeart/2005/8/quickstyle/simple1" qsCatId="simple" csTypeId="urn:microsoft.com/office/officeart/2005/8/colors/accent5_4" csCatId="accent5" phldr="1"/>
      <dgm:spPr/>
      <dgm:t>
        <a:bodyPr/>
        <a:lstStyle/>
        <a:p>
          <a:endParaRPr lang="en-NZ"/>
        </a:p>
      </dgm:t>
    </dgm:pt>
    <dgm:pt modelId="{5A21B804-EC1E-45A6-9FA4-BBE4857F7213}">
      <dgm:prSet custT="1"/>
      <dgm:spPr/>
      <dgm:t>
        <a:bodyPr/>
        <a:lstStyle/>
        <a:p>
          <a:pPr rtl="0"/>
          <a:r>
            <a:rPr lang="en-AU" sz="2400" b="0" dirty="0" smtClean="0"/>
            <a:t>Forecasts are</a:t>
          </a:r>
          <a:r>
            <a:rPr lang="en-AU" sz="2400" b="1" dirty="0" smtClean="0"/>
            <a:t> more accurate for nearer time periods</a:t>
          </a:r>
          <a:endParaRPr lang="en-AU" sz="2400" b="0" dirty="0"/>
        </a:p>
      </dgm:t>
    </dgm:pt>
    <dgm:pt modelId="{A29528B0-5E84-43A8-812C-30B9B9838B6C}" type="parTrans" cxnId="{8C4A3930-81CC-464C-A9CA-289FC4208DC6}">
      <dgm:prSet/>
      <dgm:spPr/>
      <dgm:t>
        <a:bodyPr/>
        <a:lstStyle/>
        <a:p>
          <a:endParaRPr lang="en-NZ"/>
        </a:p>
      </dgm:t>
    </dgm:pt>
    <dgm:pt modelId="{2957C383-86F5-483B-8A7E-B697599DAB83}" type="sibTrans" cxnId="{8C4A3930-81CC-464C-A9CA-289FC4208DC6}">
      <dgm:prSet/>
      <dgm:spPr/>
      <dgm:t>
        <a:bodyPr/>
        <a:lstStyle/>
        <a:p>
          <a:endParaRPr lang="en-NZ"/>
        </a:p>
      </dgm:t>
    </dgm:pt>
    <dgm:pt modelId="{E0870B1C-3073-4FD2-91B2-2F74D8D28FF5}">
      <dgm:prSet custT="1"/>
      <dgm:spPr/>
      <dgm:t>
        <a:bodyPr/>
        <a:lstStyle/>
        <a:p>
          <a:pPr rtl="0"/>
          <a:r>
            <a:rPr lang="en-AU" sz="2400" b="0" dirty="0" smtClean="0"/>
            <a:t>Forecasts are</a:t>
          </a:r>
          <a:r>
            <a:rPr lang="en-AU" sz="2400" b="1" dirty="0" smtClean="0"/>
            <a:t> </a:t>
          </a:r>
          <a:r>
            <a:rPr lang="en-AU" sz="2400" b="0" dirty="0" smtClean="0"/>
            <a:t>not </a:t>
          </a:r>
          <a:r>
            <a:rPr lang="en-AU" sz="2400" b="1" dirty="0" smtClean="0"/>
            <a:t>goals</a:t>
          </a:r>
          <a:endParaRPr lang="en-AU" sz="2400" b="0" dirty="0"/>
        </a:p>
      </dgm:t>
    </dgm:pt>
    <dgm:pt modelId="{A9BFCEEA-39BB-4E2F-8115-407AB82B5EBA}" type="parTrans" cxnId="{4FCF221D-E312-421F-BF7F-8F37AA690DB7}">
      <dgm:prSet/>
      <dgm:spPr/>
      <dgm:t>
        <a:bodyPr/>
        <a:lstStyle/>
        <a:p>
          <a:endParaRPr lang="en-NZ"/>
        </a:p>
      </dgm:t>
    </dgm:pt>
    <dgm:pt modelId="{8C6683DF-607B-4290-9E22-3DD04F9E9AF2}" type="sibTrans" cxnId="{4FCF221D-E312-421F-BF7F-8F37AA690DB7}">
      <dgm:prSet/>
      <dgm:spPr/>
      <dgm:t>
        <a:bodyPr/>
        <a:lstStyle/>
        <a:p>
          <a:endParaRPr lang="en-NZ"/>
        </a:p>
      </dgm:t>
    </dgm:pt>
    <dgm:pt modelId="{79599E5A-F630-41CE-9263-29DA29AB28B8}">
      <dgm:prSet custT="1"/>
      <dgm:spPr/>
      <dgm:t>
        <a:bodyPr/>
        <a:lstStyle/>
        <a:p>
          <a:pPr rtl="0"/>
          <a:r>
            <a:rPr lang="en-AU" sz="2400" b="0" dirty="0" smtClean="0"/>
            <a:t>Forecasts are</a:t>
          </a:r>
          <a:r>
            <a:rPr lang="en-AU" sz="2400" b="1" dirty="0" smtClean="0"/>
            <a:t> more accurate for families or groups</a:t>
          </a:r>
          <a:endParaRPr lang="en-NZ" sz="2400" dirty="0"/>
        </a:p>
      </dgm:t>
    </dgm:pt>
    <dgm:pt modelId="{F858E95B-B68C-435A-9911-C704DA4CCEA8}" type="sibTrans" cxnId="{C7AE08F6-6554-4862-9D42-BF18BE69496D}">
      <dgm:prSet/>
      <dgm:spPr/>
      <dgm:t>
        <a:bodyPr/>
        <a:lstStyle/>
        <a:p>
          <a:endParaRPr lang="en-NZ"/>
        </a:p>
      </dgm:t>
    </dgm:pt>
    <dgm:pt modelId="{D9A26CFC-7627-4729-925A-70B08D3A2E5E}" type="parTrans" cxnId="{C7AE08F6-6554-4862-9D42-BF18BE69496D}">
      <dgm:prSet/>
      <dgm:spPr/>
      <dgm:t>
        <a:bodyPr/>
        <a:lstStyle/>
        <a:p>
          <a:endParaRPr lang="en-NZ"/>
        </a:p>
      </dgm:t>
    </dgm:pt>
    <dgm:pt modelId="{AEC0F8FE-C9DC-429E-A3D2-53D6548D92F8}">
      <dgm:prSet custT="1"/>
      <dgm:spPr/>
      <dgm:t>
        <a:bodyPr/>
        <a:lstStyle/>
        <a:p>
          <a:pPr rtl="0"/>
          <a:r>
            <a:rPr lang="en-AU" sz="2400" b="0" dirty="0" smtClean="0"/>
            <a:t>Forecasts are</a:t>
          </a:r>
          <a:r>
            <a:rPr lang="en-AU" sz="2400" b="1" dirty="0" smtClean="0"/>
            <a:t> usually wrong</a:t>
          </a:r>
          <a:endParaRPr lang="en-NZ" sz="2400" dirty="0"/>
        </a:p>
      </dgm:t>
    </dgm:pt>
    <dgm:pt modelId="{18F66BAA-7F9E-4447-BA35-3C6842D7E92B}" type="sibTrans" cxnId="{76ADF53E-1FDC-4D53-BDEA-2F40654F545F}">
      <dgm:prSet/>
      <dgm:spPr/>
      <dgm:t>
        <a:bodyPr/>
        <a:lstStyle/>
        <a:p>
          <a:endParaRPr lang="en-NZ"/>
        </a:p>
      </dgm:t>
    </dgm:pt>
    <dgm:pt modelId="{E1172DCE-9233-4EF9-8EB8-F614E3BADED3}" type="parTrans" cxnId="{76ADF53E-1FDC-4D53-BDEA-2F40654F545F}">
      <dgm:prSet/>
      <dgm:spPr/>
      <dgm:t>
        <a:bodyPr/>
        <a:lstStyle/>
        <a:p>
          <a:endParaRPr lang="en-NZ"/>
        </a:p>
      </dgm:t>
    </dgm:pt>
    <dgm:pt modelId="{FCC58A29-23E5-4C6D-853E-F48309E73BB0}">
      <dgm:prSet custT="1"/>
      <dgm:spPr/>
      <dgm:t>
        <a:bodyPr/>
        <a:lstStyle/>
        <a:p>
          <a:pPr rtl="0"/>
          <a:r>
            <a:rPr lang="en-AU" sz="2400" b="0" dirty="0" smtClean="0"/>
            <a:t>Every forecast should include</a:t>
          </a:r>
          <a:r>
            <a:rPr lang="en-AU" sz="2400" b="1" dirty="0" smtClean="0"/>
            <a:t> an estimate of deviation</a:t>
          </a:r>
          <a:endParaRPr lang="en-NZ" sz="2400" dirty="0"/>
        </a:p>
      </dgm:t>
    </dgm:pt>
    <dgm:pt modelId="{626380BB-EF1F-4CB1-A62C-4139A63AFDC8}" type="sibTrans" cxnId="{03AE5AC6-C61C-4C68-8658-AA4BCFE23979}">
      <dgm:prSet/>
      <dgm:spPr/>
      <dgm:t>
        <a:bodyPr/>
        <a:lstStyle/>
        <a:p>
          <a:endParaRPr lang="en-NZ"/>
        </a:p>
      </dgm:t>
    </dgm:pt>
    <dgm:pt modelId="{3F3FBFCE-CC85-43A9-881E-609802E3099F}" type="parTrans" cxnId="{03AE5AC6-C61C-4C68-8658-AA4BCFE23979}">
      <dgm:prSet/>
      <dgm:spPr/>
      <dgm:t>
        <a:bodyPr/>
        <a:lstStyle/>
        <a:p>
          <a:endParaRPr lang="en-NZ"/>
        </a:p>
      </dgm:t>
    </dgm:pt>
    <dgm:pt modelId="{2F31CC19-2B9B-4401-857B-50FE67E9F694}" type="pres">
      <dgm:prSet presAssocID="{9BCCACA4-172C-4C89-A21F-1E486B6ABBFD}" presName="Name0" presStyleCnt="0">
        <dgm:presLayoutVars>
          <dgm:chMax val="7"/>
          <dgm:dir/>
          <dgm:animLvl val="lvl"/>
          <dgm:resizeHandles val="exact"/>
        </dgm:presLayoutVars>
      </dgm:prSet>
      <dgm:spPr/>
      <dgm:t>
        <a:bodyPr/>
        <a:lstStyle/>
        <a:p>
          <a:endParaRPr lang="en-NZ"/>
        </a:p>
      </dgm:t>
    </dgm:pt>
    <dgm:pt modelId="{0C6AE4CB-7981-4027-8786-6E5C9C4FAC6B}" type="pres">
      <dgm:prSet presAssocID="{AEC0F8FE-C9DC-429E-A3D2-53D6548D92F8}" presName="circle1" presStyleLbl="node1" presStyleIdx="0" presStyleCnt="5"/>
      <dgm:spPr/>
    </dgm:pt>
    <dgm:pt modelId="{8D49E976-B064-4503-99B7-E358026B0963}" type="pres">
      <dgm:prSet presAssocID="{AEC0F8FE-C9DC-429E-A3D2-53D6548D92F8}" presName="space" presStyleCnt="0"/>
      <dgm:spPr/>
    </dgm:pt>
    <dgm:pt modelId="{8EA66A43-7277-4DC3-94AD-34AFCA360E65}" type="pres">
      <dgm:prSet presAssocID="{AEC0F8FE-C9DC-429E-A3D2-53D6548D92F8}" presName="rect1" presStyleLbl="alignAcc1" presStyleIdx="0" presStyleCnt="5"/>
      <dgm:spPr/>
      <dgm:t>
        <a:bodyPr/>
        <a:lstStyle/>
        <a:p>
          <a:endParaRPr lang="en-NZ"/>
        </a:p>
      </dgm:t>
    </dgm:pt>
    <dgm:pt modelId="{3FCB9912-D907-411B-9936-A85D3688E79E}" type="pres">
      <dgm:prSet presAssocID="{FCC58A29-23E5-4C6D-853E-F48309E73BB0}" presName="vertSpace2" presStyleLbl="node1" presStyleIdx="0" presStyleCnt="5"/>
      <dgm:spPr/>
    </dgm:pt>
    <dgm:pt modelId="{1496C70B-CB12-40CF-8913-64E7CC77C9D5}" type="pres">
      <dgm:prSet presAssocID="{FCC58A29-23E5-4C6D-853E-F48309E73BB0}" presName="circle2" presStyleLbl="node1" presStyleIdx="1" presStyleCnt="5"/>
      <dgm:spPr/>
    </dgm:pt>
    <dgm:pt modelId="{08DF49A8-5845-4EB2-A09D-ED5F2CFDA696}" type="pres">
      <dgm:prSet presAssocID="{FCC58A29-23E5-4C6D-853E-F48309E73BB0}" presName="rect2" presStyleLbl="alignAcc1" presStyleIdx="1" presStyleCnt="5" custLinFactNeighborX="582" custLinFactNeighborY="6317"/>
      <dgm:spPr/>
      <dgm:t>
        <a:bodyPr/>
        <a:lstStyle/>
        <a:p>
          <a:endParaRPr lang="en-NZ"/>
        </a:p>
      </dgm:t>
    </dgm:pt>
    <dgm:pt modelId="{895510CF-5AA8-46C2-A9DA-5AB1254BBE62}" type="pres">
      <dgm:prSet presAssocID="{79599E5A-F630-41CE-9263-29DA29AB28B8}" presName="vertSpace3" presStyleLbl="node1" presStyleIdx="1" presStyleCnt="5"/>
      <dgm:spPr/>
    </dgm:pt>
    <dgm:pt modelId="{6E2E5BAB-1504-410B-8850-D1AB75F84EB9}" type="pres">
      <dgm:prSet presAssocID="{79599E5A-F630-41CE-9263-29DA29AB28B8}" presName="circle3" presStyleLbl="node1" presStyleIdx="2" presStyleCnt="5"/>
      <dgm:spPr/>
    </dgm:pt>
    <dgm:pt modelId="{05C95553-59A0-4434-BBB6-0C04D5304326}" type="pres">
      <dgm:prSet presAssocID="{79599E5A-F630-41CE-9263-29DA29AB28B8}" presName="rect3" presStyleLbl="alignAcc1" presStyleIdx="2" presStyleCnt="5" custLinFactNeighborX="582" custLinFactNeighborY="18180"/>
      <dgm:spPr/>
      <dgm:t>
        <a:bodyPr/>
        <a:lstStyle/>
        <a:p>
          <a:endParaRPr lang="en-NZ"/>
        </a:p>
      </dgm:t>
    </dgm:pt>
    <dgm:pt modelId="{BD9C0AB6-03A5-434F-A431-D3518DC6E613}" type="pres">
      <dgm:prSet presAssocID="{5A21B804-EC1E-45A6-9FA4-BBE4857F7213}" presName="vertSpace4" presStyleLbl="node1" presStyleIdx="2" presStyleCnt="5"/>
      <dgm:spPr/>
    </dgm:pt>
    <dgm:pt modelId="{2751F352-4B21-4A1C-ADFF-A7009EEE8EF2}" type="pres">
      <dgm:prSet presAssocID="{5A21B804-EC1E-45A6-9FA4-BBE4857F7213}" presName="circle4" presStyleLbl="node1" presStyleIdx="3" presStyleCnt="5"/>
      <dgm:spPr/>
    </dgm:pt>
    <dgm:pt modelId="{45BC6798-3760-4441-951F-FFEC1682FBBE}" type="pres">
      <dgm:prSet presAssocID="{5A21B804-EC1E-45A6-9FA4-BBE4857F7213}" presName="rect4" presStyleLbl="alignAcc1" presStyleIdx="3" presStyleCnt="5" custLinFactNeighborX="582" custLinFactNeighborY="40579"/>
      <dgm:spPr/>
      <dgm:t>
        <a:bodyPr/>
        <a:lstStyle/>
        <a:p>
          <a:endParaRPr lang="en-NZ"/>
        </a:p>
      </dgm:t>
    </dgm:pt>
    <dgm:pt modelId="{B87713A9-EB8E-4908-B06F-4560B021B5CA}" type="pres">
      <dgm:prSet presAssocID="{E0870B1C-3073-4FD2-91B2-2F74D8D28FF5}" presName="vertSpace5" presStyleLbl="node1" presStyleIdx="3" presStyleCnt="5"/>
      <dgm:spPr/>
    </dgm:pt>
    <dgm:pt modelId="{46207801-9E98-4F19-8148-1D7E61C9E826}" type="pres">
      <dgm:prSet presAssocID="{E0870B1C-3073-4FD2-91B2-2F74D8D28FF5}" presName="circle5" presStyleLbl="node1" presStyleIdx="4" presStyleCnt="5"/>
      <dgm:spPr/>
    </dgm:pt>
    <dgm:pt modelId="{2981D868-FD00-44FC-B327-742F7A084A4B}" type="pres">
      <dgm:prSet presAssocID="{E0870B1C-3073-4FD2-91B2-2F74D8D28FF5}" presName="rect5" presStyleLbl="alignAcc1" presStyleIdx="4" presStyleCnt="5" custLinFactY="25089" custLinFactNeighborX="582" custLinFactNeighborY="100000"/>
      <dgm:spPr/>
      <dgm:t>
        <a:bodyPr/>
        <a:lstStyle/>
        <a:p>
          <a:endParaRPr lang="en-NZ"/>
        </a:p>
      </dgm:t>
    </dgm:pt>
    <dgm:pt modelId="{D6E69D78-4478-4D87-AB3A-E82485533A3A}" type="pres">
      <dgm:prSet presAssocID="{AEC0F8FE-C9DC-429E-A3D2-53D6548D92F8}" presName="rect1ParTxNoCh" presStyleLbl="alignAcc1" presStyleIdx="4" presStyleCnt="5">
        <dgm:presLayoutVars>
          <dgm:chMax val="1"/>
          <dgm:bulletEnabled val="1"/>
        </dgm:presLayoutVars>
      </dgm:prSet>
      <dgm:spPr/>
      <dgm:t>
        <a:bodyPr/>
        <a:lstStyle/>
        <a:p>
          <a:endParaRPr lang="en-NZ"/>
        </a:p>
      </dgm:t>
    </dgm:pt>
    <dgm:pt modelId="{30AD9470-5655-419A-953B-1C7B3D664781}" type="pres">
      <dgm:prSet presAssocID="{FCC58A29-23E5-4C6D-853E-F48309E73BB0}" presName="rect2ParTxNoCh" presStyleLbl="alignAcc1" presStyleIdx="4" presStyleCnt="5">
        <dgm:presLayoutVars>
          <dgm:chMax val="1"/>
          <dgm:bulletEnabled val="1"/>
        </dgm:presLayoutVars>
      </dgm:prSet>
      <dgm:spPr/>
      <dgm:t>
        <a:bodyPr/>
        <a:lstStyle/>
        <a:p>
          <a:endParaRPr lang="en-NZ"/>
        </a:p>
      </dgm:t>
    </dgm:pt>
    <dgm:pt modelId="{547D2BBE-755D-4EBF-9500-626350FFF524}" type="pres">
      <dgm:prSet presAssocID="{79599E5A-F630-41CE-9263-29DA29AB28B8}" presName="rect3ParTxNoCh" presStyleLbl="alignAcc1" presStyleIdx="4" presStyleCnt="5">
        <dgm:presLayoutVars>
          <dgm:chMax val="1"/>
          <dgm:bulletEnabled val="1"/>
        </dgm:presLayoutVars>
      </dgm:prSet>
      <dgm:spPr/>
      <dgm:t>
        <a:bodyPr/>
        <a:lstStyle/>
        <a:p>
          <a:endParaRPr lang="en-NZ"/>
        </a:p>
      </dgm:t>
    </dgm:pt>
    <dgm:pt modelId="{43482683-C124-4132-9CB0-BD2675FBF55A}" type="pres">
      <dgm:prSet presAssocID="{5A21B804-EC1E-45A6-9FA4-BBE4857F7213}" presName="rect4ParTxNoCh" presStyleLbl="alignAcc1" presStyleIdx="4" presStyleCnt="5">
        <dgm:presLayoutVars>
          <dgm:chMax val="1"/>
          <dgm:bulletEnabled val="1"/>
        </dgm:presLayoutVars>
      </dgm:prSet>
      <dgm:spPr/>
      <dgm:t>
        <a:bodyPr/>
        <a:lstStyle/>
        <a:p>
          <a:endParaRPr lang="en-NZ"/>
        </a:p>
      </dgm:t>
    </dgm:pt>
    <dgm:pt modelId="{D26BB3E6-59F5-4848-8E1F-247DEAF83FA7}" type="pres">
      <dgm:prSet presAssocID="{E0870B1C-3073-4FD2-91B2-2F74D8D28FF5}" presName="rect5ParTxNoCh" presStyleLbl="alignAcc1" presStyleIdx="4" presStyleCnt="5">
        <dgm:presLayoutVars>
          <dgm:chMax val="1"/>
          <dgm:bulletEnabled val="1"/>
        </dgm:presLayoutVars>
      </dgm:prSet>
      <dgm:spPr/>
      <dgm:t>
        <a:bodyPr/>
        <a:lstStyle/>
        <a:p>
          <a:endParaRPr lang="en-NZ"/>
        </a:p>
      </dgm:t>
    </dgm:pt>
  </dgm:ptLst>
  <dgm:cxnLst>
    <dgm:cxn modelId="{F32D4306-D290-46A3-AF8C-3F126E2FC493}" type="presOf" srcId="{9BCCACA4-172C-4C89-A21F-1E486B6ABBFD}" destId="{2F31CC19-2B9B-4401-857B-50FE67E9F694}" srcOrd="0" destOrd="0" presId="urn:microsoft.com/office/officeart/2005/8/layout/target3"/>
    <dgm:cxn modelId="{03AE5AC6-C61C-4C68-8658-AA4BCFE23979}" srcId="{9BCCACA4-172C-4C89-A21F-1E486B6ABBFD}" destId="{FCC58A29-23E5-4C6D-853E-F48309E73BB0}" srcOrd="1" destOrd="0" parTransId="{3F3FBFCE-CC85-43A9-881E-609802E3099F}" sibTransId="{626380BB-EF1F-4CB1-A62C-4139A63AFDC8}"/>
    <dgm:cxn modelId="{411D449B-AAB9-469C-9B9C-8E10730BC44A}" type="presOf" srcId="{AEC0F8FE-C9DC-429E-A3D2-53D6548D92F8}" destId="{8EA66A43-7277-4DC3-94AD-34AFCA360E65}" srcOrd="0" destOrd="0" presId="urn:microsoft.com/office/officeart/2005/8/layout/target3"/>
    <dgm:cxn modelId="{D248B325-724B-4209-9CCF-58CAABA3EE04}" type="presOf" srcId="{FCC58A29-23E5-4C6D-853E-F48309E73BB0}" destId="{08DF49A8-5845-4EB2-A09D-ED5F2CFDA696}" srcOrd="0" destOrd="0" presId="urn:microsoft.com/office/officeart/2005/8/layout/target3"/>
    <dgm:cxn modelId="{76ADF53E-1FDC-4D53-BDEA-2F40654F545F}" srcId="{9BCCACA4-172C-4C89-A21F-1E486B6ABBFD}" destId="{AEC0F8FE-C9DC-429E-A3D2-53D6548D92F8}" srcOrd="0" destOrd="0" parTransId="{E1172DCE-9233-4EF9-8EB8-F614E3BADED3}" sibTransId="{18F66BAA-7F9E-4447-BA35-3C6842D7E92B}"/>
    <dgm:cxn modelId="{8A6DAEA5-ED24-4BAD-9D90-A19AC36D6453}" type="presOf" srcId="{5A21B804-EC1E-45A6-9FA4-BBE4857F7213}" destId="{43482683-C124-4132-9CB0-BD2675FBF55A}" srcOrd="1" destOrd="0" presId="urn:microsoft.com/office/officeart/2005/8/layout/target3"/>
    <dgm:cxn modelId="{459DD38D-DEB1-4CAB-8700-B306A16D6563}" type="presOf" srcId="{5A21B804-EC1E-45A6-9FA4-BBE4857F7213}" destId="{45BC6798-3760-4441-951F-FFEC1682FBBE}" srcOrd="0" destOrd="0" presId="urn:microsoft.com/office/officeart/2005/8/layout/target3"/>
    <dgm:cxn modelId="{19A249B5-D402-46C1-B5BD-CFA97C28ADDF}" type="presOf" srcId="{FCC58A29-23E5-4C6D-853E-F48309E73BB0}" destId="{30AD9470-5655-419A-953B-1C7B3D664781}" srcOrd="1" destOrd="0" presId="urn:microsoft.com/office/officeart/2005/8/layout/target3"/>
    <dgm:cxn modelId="{8C4A3930-81CC-464C-A9CA-289FC4208DC6}" srcId="{9BCCACA4-172C-4C89-A21F-1E486B6ABBFD}" destId="{5A21B804-EC1E-45A6-9FA4-BBE4857F7213}" srcOrd="3" destOrd="0" parTransId="{A29528B0-5E84-43A8-812C-30B9B9838B6C}" sibTransId="{2957C383-86F5-483B-8A7E-B697599DAB83}"/>
    <dgm:cxn modelId="{C947FB25-A9ED-465B-86D2-71A904843915}" type="presOf" srcId="{E0870B1C-3073-4FD2-91B2-2F74D8D28FF5}" destId="{2981D868-FD00-44FC-B327-742F7A084A4B}" srcOrd="0" destOrd="0" presId="urn:microsoft.com/office/officeart/2005/8/layout/target3"/>
    <dgm:cxn modelId="{C7AE08F6-6554-4862-9D42-BF18BE69496D}" srcId="{9BCCACA4-172C-4C89-A21F-1E486B6ABBFD}" destId="{79599E5A-F630-41CE-9263-29DA29AB28B8}" srcOrd="2" destOrd="0" parTransId="{D9A26CFC-7627-4729-925A-70B08D3A2E5E}" sibTransId="{F858E95B-B68C-435A-9911-C704DA4CCEA8}"/>
    <dgm:cxn modelId="{A17258D6-2551-4902-8CC6-C71F901139A9}" type="presOf" srcId="{E0870B1C-3073-4FD2-91B2-2F74D8D28FF5}" destId="{D26BB3E6-59F5-4848-8E1F-247DEAF83FA7}" srcOrd="1" destOrd="0" presId="urn:microsoft.com/office/officeart/2005/8/layout/target3"/>
    <dgm:cxn modelId="{EC0FC2DD-07A6-473B-A03E-477D1B743169}" type="presOf" srcId="{79599E5A-F630-41CE-9263-29DA29AB28B8}" destId="{547D2BBE-755D-4EBF-9500-626350FFF524}" srcOrd="1" destOrd="0" presId="urn:microsoft.com/office/officeart/2005/8/layout/target3"/>
    <dgm:cxn modelId="{4FCF221D-E312-421F-BF7F-8F37AA690DB7}" srcId="{9BCCACA4-172C-4C89-A21F-1E486B6ABBFD}" destId="{E0870B1C-3073-4FD2-91B2-2F74D8D28FF5}" srcOrd="4" destOrd="0" parTransId="{A9BFCEEA-39BB-4E2F-8115-407AB82B5EBA}" sibTransId="{8C6683DF-607B-4290-9E22-3DD04F9E9AF2}"/>
    <dgm:cxn modelId="{1AE92345-8208-4073-A767-4BA9516D01FB}" type="presOf" srcId="{AEC0F8FE-C9DC-429E-A3D2-53D6548D92F8}" destId="{D6E69D78-4478-4D87-AB3A-E82485533A3A}" srcOrd="1" destOrd="0" presId="urn:microsoft.com/office/officeart/2005/8/layout/target3"/>
    <dgm:cxn modelId="{24B2BF51-D164-4C6A-A9AF-199AE2DBC7F0}" type="presOf" srcId="{79599E5A-F630-41CE-9263-29DA29AB28B8}" destId="{05C95553-59A0-4434-BBB6-0C04D5304326}" srcOrd="0" destOrd="0" presId="urn:microsoft.com/office/officeart/2005/8/layout/target3"/>
    <dgm:cxn modelId="{635C89BD-B611-4F7C-8DCF-6329BB1F0C06}" type="presParOf" srcId="{2F31CC19-2B9B-4401-857B-50FE67E9F694}" destId="{0C6AE4CB-7981-4027-8786-6E5C9C4FAC6B}" srcOrd="0" destOrd="0" presId="urn:microsoft.com/office/officeart/2005/8/layout/target3"/>
    <dgm:cxn modelId="{B6C7A47A-843C-4B90-AA4A-DE27A478153C}" type="presParOf" srcId="{2F31CC19-2B9B-4401-857B-50FE67E9F694}" destId="{8D49E976-B064-4503-99B7-E358026B0963}" srcOrd="1" destOrd="0" presId="urn:microsoft.com/office/officeart/2005/8/layout/target3"/>
    <dgm:cxn modelId="{EDD59E8E-C4CC-436C-963B-5C0A65401BB5}" type="presParOf" srcId="{2F31CC19-2B9B-4401-857B-50FE67E9F694}" destId="{8EA66A43-7277-4DC3-94AD-34AFCA360E65}" srcOrd="2" destOrd="0" presId="urn:microsoft.com/office/officeart/2005/8/layout/target3"/>
    <dgm:cxn modelId="{4EED7F0A-BC5D-4F48-BDAF-4A16D0DAED85}" type="presParOf" srcId="{2F31CC19-2B9B-4401-857B-50FE67E9F694}" destId="{3FCB9912-D907-411B-9936-A85D3688E79E}" srcOrd="3" destOrd="0" presId="urn:microsoft.com/office/officeart/2005/8/layout/target3"/>
    <dgm:cxn modelId="{6BAF68CD-DEC7-4408-8202-F3661B037BA5}" type="presParOf" srcId="{2F31CC19-2B9B-4401-857B-50FE67E9F694}" destId="{1496C70B-CB12-40CF-8913-64E7CC77C9D5}" srcOrd="4" destOrd="0" presId="urn:microsoft.com/office/officeart/2005/8/layout/target3"/>
    <dgm:cxn modelId="{4B1EAE32-C8FF-4EFE-990E-2A531761ECE6}" type="presParOf" srcId="{2F31CC19-2B9B-4401-857B-50FE67E9F694}" destId="{08DF49A8-5845-4EB2-A09D-ED5F2CFDA696}" srcOrd="5" destOrd="0" presId="urn:microsoft.com/office/officeart/2005/8/layout/target3"/>
    <dgm:cxn modelId="{D12BD867-0B7C-4014-A825-F4D09344A0ED}" type="presParOf" srcId="{2F31CC19-2B9B-4401-857B-50FE67E9F694}" destId="{895510CF-5AA8-46C2-A9DA-5AB1254BBE62}" srcOrd="6" destOrd="0" presId="urn:microsoft.com/office/officeart/2005/8/layout/target3"/>
    <dgm:cxn modelId="{6D3D2463-780E-4B8E-A5B7-AB6603D28BAA}" type="presParOf" srcId="{2F31CC19-2B9B-4401-857B-50FE67E9F694}" destId="{6E2E5BAB-1504-410B-8850-D1AB75F84EB9}" srcOrd="7" destOrd="0" presId="urn:microsoft.com/office/officeart/2005/8/layout/target3"/>
    <dgm:cxn modelId="{F82B1F50-44C9-4DC3-80A6-EB1583025305}" type="presParOf" srcId="{2F31CC19-2B9B-4401-857B-50FE67E9F694}" destId="{05C95553-59A0-4434-BBB6-0C04D5304326}" srcOrd="8" destOrd="0" presId="urn:microsoft.com/office/officeart/2005/8/layout/target3"/>
    <dgm:cxn modelId="{AC42D718-4260-4B7A-B176-6A5D7151BA87}" type="presParOf" srcId="{2F31CC19-2B9B-4401-857B-50FE67E9F694}" destId="{BD9C0AB6-03A5-434F-A431-D3518DC6E613}" srcOrd="9" destOrd="0" presId="urn:microsoft.com/office/officeart/2005/8/layout/target3"/>
    <dgm:cxn modelId="{55C53A8C-C648-41C7-BB3C-E8F8A0BF3B7A}" type="presParOf" srcId="{2F31CC19-2B9B-4401-857B-50FE67E9F694}" destId="{2751F352-4B21-4A1C-ADFF-A7009EEE8EF2}" srcOrd="10" destOrd="0" presId="urn:microsoft.com/office/officeart/2005/8/layout/target3"/>
    <dgm:cxn modelId="{A36F6912-4BE2-4FFA-A749-46E0678377E0}" type="presParOf" srcId="{2F31CC19-2B9B-4401-857B-50FE67E9F694}" destId="{45BC6798-3760-4441-951F-FFEC1682FBBE}" srcOrd="11" destOrd="0" presId="urn:microsoft.com/office/officeart/2005/8/layout/target3"/>
    <dgm:cxn modelId="{95C0F681-A3C7-467A-A89B-32432438E622}" type="presParOf" srcId="{2F31CC19-2B9B-4401-857B-50FE67E9F694}" destId="{B87713A9-EB8E-4908-B06F-4560B021B5CA}" srcOrd="12" destOrd="0" presId="urn:microsoft.com/office/officeart/2005/8/layout/target3"/>
    <dgm:cxn modelId="{EDE2001E-FD27-40F4-8493-3C55265FC881}" type="presParOf" srcId="{2F31CC19-2B9B-4401-857B-50FE67E9F694}" destId="{46207801-9E98-4F19-8148-1D7E61C9E826}" srcOrd="13" destOrd="0" presId="urn:microsoft.com/office/officeart/2005/8/layout/target3"/>
    <dgm:cxn modelId="{B9093887-A515-4CA8-92FC-4970A61FF3FD}" type="presParOf" srcId="{2F31CC19-2B9B-4401-857B-50FE67E9F694}" destId="{2981D868-FD00-44FC-B327-742F7A084A4B}" srcOrd="14" destOrd="0" presId="urn:microsoft.com/office/officeart/2005/8/layout/target3"/>
    <dgm:cxn modelId="{4ADAD7B2-CFB9-4E78-AADD-E7CDD3A401E7}" type="presParOf" srcId="{2F31CC19-2B9B-4401-857B-50FE67E9F694}" destId="{D6E69D78-4478-4D87-AB3A-E82485533A3A}" srcOrd="15" destOrd="0" presId="urn:microsoft.com/office/officeart/2005/8/layout/target3"/>
    <dgm:cxn modelId="{D10C8F9E-44A8-4569-A86B-F730EB48FAD6}" type="presParOf" srcId="{2F31CC19-2B9B-4401-857B-50FE67E9F694}" destId="{30AD9470-5655-419A-953B-1C7B3D664781}" srcOrd="16" destOrd="0" presId="urn:microsoft.com/office/officeart/2005/8/layout/target3"/>
    <dgm:cxn modelId="{6DE82418-DDF4-4B7A-B739-66B8FDD915FE}" type="presParOf" srcId="{2F31CC19-2B9B-4401-857B-50FE67E9F694}" destId="{547D2BBE-755D-4EBF-9500-626350FFF524}" srcOrd="17" destOrd="0" presId="urn:microsoft.com/office/officeart/2005/8/layout/target3"/>
    <dgm:cxn modelId="{2540C8BC-1B7C-4D2C-8237-E2214BD0A91D}" type="presParOf" srcId="{2F31CC19-2B9B-4401-857B-50FE67E9F694}" destId="{43482683-C124-4132-9CB0-BD2675FBF55A}" srcOrd="18" destOrd="0" presId="urn:microsoft.com/office/officeart/2005/8/layout/target3"/>
    <dgm:cxn modelId="{62682DE2-0B06-4035-9ABE-A9D4226E52C1}" type="presParOf" srcId="{2F31CC19-2B9B-4401-857B-50FE67E9F694}" destId="{D26BB3E6-59F5-4848-8E1F-247DEAF83FA7}"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drawing1.xml><?xml version="1.0" encoding="utf-8"?>
<c:userShapes xmlns:c="http://schemas.openxmlformats.org/drawingml/2006/chart">
  <cdr:relSizeAnchor xmlns:cdr="http://schemas.openxmlformats.org/drawingml/2006/chartDrawing">
    <cdr:from>
      <cdr:x>0.71234</cdr:x>
      <cdr:y>0.29262</cdr:y>
    </cdr:from>
    <cdr:to>
      <cdr:x>0.93422</cdr:x>
      <cdr:y>0.41398</cdr:y>
    </cdr:to>
    <cdr:sp macro="" textlink="">
      <cdr:nvSpPr>
        <cdr:cNvPr id="2" name="TextBox 1"/>
        <cdr:cNvSpPr txBox="1"/>
      </cdr:nvSpPr>
      <cdr:spPr>
        <a:xfrm xmlns:a="http://schemas.openxmlformats.org/drawingml/2006/main">
          <a:off x="6132198" y="1440160"/>
          <a:ext cx="1910052" cy="597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1400" b="1" dirty="0" err="1" smtClean="0"/>
            <a:t>Deseasonalised</a:t>
          </a:r>
          <a:r>
            <a:rPr lang="en-NZ" sz="1400" b="1" dirty="0" smtClean="0"/>
            <a:t> </a:t>
          </a:r>
          <a:r>
            <a:rPr lang="en-NZ" sz="1400" b="1" dirty="0"/>
            <a:t>Demand</a:t>
          </a:r>
        </a:p>
      </cdr:txBody>
    </cdr:sp>
  </cdr:relSizeAnchor>
  <cdr:relSizeAnchor xmlns:cdr="http://schemas.openxmlformats.org/drawingml/2006/chartDrawing">
    <cdr:from>
      <cdr:x>0.38935</cdr:x>
      <cdr:y>0.3138</cdr:y>
    </cdr:from>
    <cdr:to>
      <cdr:x>0.61988</cdr:x>
      <cdr:y>0.38893</cdr:y>
    </cdr:to>
    <cdr:sp macro="" textlink="">
      <cdr:nvSpPr>
        <cdr:cNvPr id="3" name="TextBox 1"/>
        <cdr:cNvSpPr txBox="1"/>
      </cdr:nvSpPr>
      <cdr:spPr>
        <a:xfrm xmlns:a="http://schemas.openxmlformats.org/drawingml/2006/main">
          <a:off x="3621485" y="1906190"/>
          <a:ext cx="2144315" cy="456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NZ" sz="1400" b="1">
              <a:solidFill>
                <a:srgbClr val="FF00FF"/>
              </a:solidFill>
            </a:rPr>
            <a:t>Actual Demand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9032" tIns="49516" rIns="99032" bIns="49516" rtlCol="0"/>
          <a:lstStyle>
            <a:lvl1pPr algn="l">
              <a:defRPr sz="1300"/>
            </a:lvl1pPr>
          </a:lstStyle>
          <a:p>
            <a:r>
              <a:rPr lang="en-AU" dirty="0" smtClean="0">
                <a:solidFill>
                  <a:srgbClr val="000000"/>
                </a:solidFill>
              </a:rPr>
              <a:t>Demand Management &amp; Forecasting</a:t>
            </a:r>
            <a:endParaRPr lang="en-US" dirty="0">
              <a:solidFill>
                <a:srgbClr val="000000"/>
              </a:solidFill>
            </a:endParaRPr>
          </a:p>
        </p:txBody>
      </p:sp>
      <p:sp>
        <p:nvSpPr>
          <p:cNvPr id="4" name="Footer Placeholder 3"/>
          <p:cNvSpPr>
            <a:spLocks noGrp="1"/>
          </p:cNvSpPr>
          <p:nvPr>
            <p:ph type="ftr" sz="quarter" idx="2"/>
          </p:nvPr>
        </p:nvSpPr>
        <p:spPr>
          <a:xfrm>
            <a:off x="2" y="9119476"/>
            <a:ext cx="3169920" cy="480060"/>
          </a:xfrm>
          <a:prstGeom prst="rect">
            <a:avLst/>
          </a:prstGeom>
        </p:spPr>
        <p:txBody>
          <a:bodyPr vert="horz" lIns="99032" tIns="49516" rIns="99032" bIns="49516" rtlCol="0" anchor="b"/>
          <a:lstStyle>
            <a:lvl1pPr algn="l">
              <a:defRPr sz="1300"/>
            </a:lvl1pPr>
          </a:lstStyle>
          <a:p>
            <a:endParaRPr lang="en-NZ"/>
          </a:p>
        </p:txBody>
      </p:sp>
    </p:spTree>
    <p:extLst>
      <p:ext uri="{BB962C8B-B14F-4D97-AF65-F5344CB8AC3E}">
        <p14:creationId xmlns:p14="http://schemas.microsoft.com/office/powerpoint/2010/main" val="345156288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60"/>
          </a:xfrm>
          <a:prstGeom prst="rect">
            <a:avLst/>
          </a:prstGeom>
        </p:spPr>
        <p:txBody>
          <a:bodyPr vert="horz" lIns="99032" tIns="49516" rIns="99032" bIns="49516" rtlCol="0"/>
          <a:lstStyle>
            <a:lvl1pPr algn="l">
              <a:defRPr sz="1300"/>
            </a:lvl1pPr>
          </a:lstStyle>
          <a:p>
            <a:endParaRPr lang="en-NZ"/>
          </a:p>
        </p:txBody>
      </p:sp>
      <p:sp>
        <p:nvSpPr>
          <p:cNvPr id="3" name="Date Placeholder 2"/>
          <p:cNvSpPr>
            <a:spLocks noGrp="1"/>
          </p:cNvSpPr>
          <p:nvPr>
            <p:ph type="dt" idx="1"/>
          </p:nvPr>
        </p:nvSpPr>
        <p:spPr>
          <a:xfrm>
            <a:off x="4143590" y="3"/>
            <a:ext cx="3169920" cy="480060"/>
          </a:xfrm>
          <a:prstGeom prst="rect">
            <a:avLst/>
          </a:prstGeom>
        </p:spPr>
        <p:txBody>
          <a:bodyPr vert="horz" lIns="99032" tIns="49516" rIns="99032" bIns="49516" rtlCol="0"/>
          <a:lstStyle>
            <a:lvl1pPr algn="r">
              <a:defRPr sz="1300"/>
            </a:lvl1pPr>
          </a:lstStyle>
          <a:p>
            <a:fld id="{85C6602A-5684-428B-B260-77D8EA92837E}" type="datetimeFigureOut">
              <a:rPr lang="en-NZ" smtClean="0"/>
              <a:pPr/>
              <a:t>3/08/2017</a:t>
            </a:fld>
            <a:endParaRPr lang="en-NZ"/>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32" tIns="49516" rIns="99032" bIns="49516" rtlCol="0" anchor="ctr"/>
          <a:lstStyle/>
          <a:p>
            <a:endParaRPr lang="en-NZ"/>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9032" tIns="49516" rIns="99032" bIns="49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2" y="9119476"/>
            <a:ext cx="3169920" cy="480060"/>
          </a:xfrm>
          <a:prstGeom prst="rect">
            <a:avLst/>
          </a:prstGeom>
        </p:spPr>
        <p:txBody>
          <a:bodyPr vert="horz" lIns="99032" tIns="49516" rIns="99032" bIns="49516" rtlCol="0" anchor="b"/>
          <a:lstStyle>
            <a:lvl1pPr algn="l">
              <a:defRPr sz="1300"/>
            </a:lvl1pPr>
          </a:lstStyle>
          <a:p>
            <a:endParaRPr lang="en-NZ"/>
          </a:p>
        </p:txBody>
      </p:sp>
      <p:sp>
        <p:nvSpPr>
          <p:cNvPr id="7" name="Slide Number Placeholder 6"/>
          <p:cNvSpPr>
            <a:spLocks noGrp="1"/>
          </p:cNvSpPr>
          <p:nvPr>
            <p:ph type="sldNum" sz="quarter" idx="5"/>
          </p:nvPr>
        </p:nvSpPr>
        <p:spPr>
          <a:xfrm>
            <a:off x="4143590" y="9119476"/>
            <a:ext cx="3169920" cy="480060"/>
          </a:xfrm>
          <a:prstGeom prst="rect">
            <a:avLst/>
          </a:prstGeom>
        </p:spPr>
        <p:txBody>
          <a:bodyPr vert="horz" lIns="99032" tIns="49516" rIns="99032" bIns="49516" rtlCol="0" anchor="b"/>
          <a:lstStyle>
            <a:lvl1pPr algn="r">
              <a:defRPr sz="1300"/>
            </a:lvl1pPr>
          </a:lstStyle>
          <a:p>
            <a:fld id="{61BF4F67-E915-4F83-B93F-C8FFF735EEE1}" type="slidenum">
              <a:rPr lang="en-NZ" smtClean="0"/>
              <a:pPr/>
              <a:t>‹#›</a:t>
            </a:fld>
            <a:endParaRPr lang="en-NZ"/>
          </a:p>
        </p:txBody>
      </p:sp>
    </p:spTree>
    <p:extLst>
      <p:ext uri="{BB962C8B-B14F-4D97-AF65-F5344CB8AC3E}">
        <p14:creationId xmlns:p14="http://schemas.microsoft.com/office/powerpoint/2010/main" val="314832357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76010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54172F6-A9E8-4B9B-9549-906681EC2DF3}" type="slidenum">
              <a:rPr lang="en-AU"/>
              <a:pPr/>
              <a:t>13</a:t>
            </a:fld>
            <a:endParaRPr lang="en-AU"/>
          </a:p>
        </p:txBody>
      </p:sp>
      <p:sp>
        <p:nvSpPr>
          <p:cNvPr id="1244162" name="Rectangle 2"/>
          <p:cNvSpPr>
            <a:spLocks noGrp="1" noRot="1" noChangeAspect="1" noChangeArrowheads="1" noTextEdit="1"/>
          </p:cNvSpPr>
          <p:nvPr>
            <p:ph type="sldImg"/>
          </p:nvPr>
        </p:nvSpPr>
        <p:spPr>
          <a:xfrm>
            <a:off x="1484313" y="777875"/>
            <a:ext cx="4349750" cy="3262313"/>
          </a:xfrm>
        </p:spPr>
      </p:sp>
      <p:sp>
        <p:nvSpPr>
          <p:cNvPr id="1244163" name="Rectangle 3"/>
          <p:cNvSpPr>
            <a:spLocks noGrp="1" noChangeArrowheads="1"/>
          </p:cNvSpPr>
          <p:nvPr>
            <p:ph type="body" idx="1"/>
          </p:nvPr>
        </p:nvSpPr>
        <p:spPr bwMode="auto">
          <a:xfrm>
            <a:off x="731521" y="4560304"/>
            <a:ext cx="5852160" cy="4320770"/>
          </a:xfrm>
          <a:prstGeom prst="rect">
            <a:avLst/>
          </a:prstGeom>
          <a:noFill/>
          <a:ln>
            <a:miter lim="800000"/>
            <a:headEnd/>
            <a:tailEnd/>
          </a:ln>
        </p:spPr>
        <p:txBody>
          <a:bodyPr lIns="94414" tIns="47207" rIns="94414" bIns="47207"/>
          <a:lstStyle/>
          <a:p>
            <a:endParaRPr lang="en-NZ"/>
          </a:p>
        </p:txBody>
      </p:sp>
    </p:spTree>
    <p:extLst>
      <p:ext uri="{BB962C8B-B14F-4D97-AF65-F5344CB8AC3E}">
        <p14:creationId xmlns:p14="http://schemas.microsoft.com/office/powerpoint/2010/main" val="308765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C0F7493-5F87-40CF-BC28-945CB2DB8425}" type="slidenum">
              <a:rPr lang="en-AU"/>
              <a:pPr/>
              <a:t>14</a:t>
            </a:fld>
            <a:endParaRPr lang="en-AU"/>
          </a:p>
        </p:txBody>
      </p:sp>
      <p:sp>
        <p:nvSpPr>
          <p:cNvPr id="1245186" name="Rectangle 2"/>
          <p:cNvSpPr>
            <a:spLocks noGrp="1" noRot="1" noChangeAspect="1" noChangeArrowheads="1" noTextEdit="1"/>
          </p:cNvSpPr>
          <p:nvPr>
            <p:ph type="sldImg"/>
          </p:nvPr>
        </p:nvSpPr>
        <p:spPr>
          <a:xfrm>
            <a:off x="1484313" y="777875"/>
            <a:ext cx="4349750" cy="3262313"/>
          </a:xfrm>
        </p:spPr>
      </p:sp>
      <p:sp>
        <p:nvSpPr>
          <p:cNvPr id="1245187" name="Rectangle 3"/>
          <p:cNvSpPr>
            <a:spLocks noGrp="1" noChangeArrowheads="1"/>
          </p:cNvSpPr>
          <p:nvPr>
            <p:ph type="body" idx="1"/>
          </p:nvPr>
        </p:nvSpPr>
        <p:spPr bwMode="auto">
          <a:xfrm>
            <a:off x="731521" y="4560304"/>
            <a:ext cx="5852160" cy="4320770"/>
          </a:xfrm>
          <a:prstGeom prst="rect">
            <a:avLst/>
          </a:prstGeom>
          <a:noFill/>
          <a:ln>
            <a:miter lim="800000"/>
            <a:headEnd/>
            <a:tailEnd/>
          </a:ln>
        </p:spPr>
        <p:txBody>
          <a:bodyPr lIns="94414" tIns="47207" rIns="94414" bIns="47207"/>
          <a:lstStyle/>
          <a:p>
            <a:r>
              <a:rPr lang="en-NZ" dirty="0" smtClean="0"/>
              <a:t>Turning point: trend</a:t>
            </a:r>
            <a:r>
              <a:rPr lang="en-NZ" baseline="0" dirty="0" smtClean="0"/>
              <a:t> can’t go far </a:t>
            </a:r>
            <a:endParaRPr lang="en-NZ" dirty="0"/>
          </a:p>
        </p:txBody>
      </p:sp>
    </p:spTree>
    <p:extLst>
      <p:ext uri="{BB962C8B-B14F-4D97-AF65-F5344CB8AC3E}">
        <p14:creationId xmlns:p14="http://schemas.microsoft.com/office/powerpoint/2010/main" val="249982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DC5B39A-C9BB-43F2-8D7A-FA80E70A4A8A}" type="slidenum">
              <a:rPr lang="en-AU"/>
              <a:pPr/>
              <a:t>15</a:t>
            </a:fld>
            <a:endParaRPr lang="en-AU"/>
          </a:p>
        </p:txBody>
      </p:sp>
      <p:sp>
        <p:nvSpPr>
          <p:cNvPr id="537602" name="Rectangle 2050"/>
          <p:cNvSpPr>
            <a:spLocks noGrp="1" noRot="1" noChangeAspect="1" noChangeArrowheads="1" noTextEdit="1"/>
          </p:cNvSpPr>
          <p:nvPr>
            <p:ph type="sldImg"/>
          </p:nvPr>
        </p:nvSpPr>
        <p:spPr>
          <a:xfrm>
            <a:off x="1485900" y="781050"/>
            <a:ext cx="4346575" cy="3259138"/>
          </a:xfrm>
          <a:ln w="12700" cap="flat">
            <a:solidFill>
              <a:schemeClr val="tx1"/>
            </a:solidFill>
          </a:ln>
        </p:spPr>
      </p:sp>
      <p:sp>
        <p:nvSpPr>
          <p:cNvPr id="537603" name="Rectangle 2051"/>
          <p:cNvSpPr>
            <a:spLocks noGrp="1" noChangeArrowheads="1"/>
          </p:cNvSpPr>
          <p:nvPr>
            <p:ph type="body" idx="1"/>
          </p:nvPr>
        </p:nvSpPr>
        <p:spPr bwMode="auto">
          <a:xfrm>
            <a:off x="975363" y="4569516"/>
            <a:ext cx="5364480" cy="4348409"/>
          </a:xfrm>
          <a:prstGeom prst="rect">
            <a:avLst/>
          </a:prstGeom>
          <a:noFill/>
          <a:ln>
            <a:miter lim="800000"/>
            <a:headEnd/>
            <a:tailEnd/>
          </a:ln>
        </p:spPr>
        <p:txBody>
          <a:bodyPr lIns="98349" tIns="49174" rIns="98349" bIns="49174"/>
          <a:lstStyle/>
          <a:p>
            <a:pPr defTabSz="972013">
              <a:spcBef>
                <a:spcPct val="0"/>
              </a:spcBef>
            </a:pPr>
            <a:endParaRPr lang="en-US" sz="2500" dirty="0">
              <a:latin typeface="Times New Roman" pitchFamily="18" charset="0"/>
            </a:endParaRPr>
          </a:p>
        </p:txBody>
      </p:sp>
    </p:spTree>
    <p:extLst>
      <p:ext uri="{BB962C8B-B14F-4D97-AF65-F5344CB8AC3E}">
        <p14:creationId xmlns:p14="http://schemas.microsoft.com/office/powerpoint/2010/main" val="82793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92500"/>
          </a:bodyPr>
          <a:lstStyle/>
          <a:p>
            <a:r>
              <a:rPr lang="en-US" dirty="0" smtClean="0"/>
              <a:t>Demand Management</a:t>
            </a:r>
            <a:r>
              <a:rPr lang="en-US" baseline="0" dirty="0" smtClean="0"/>
              <a:t> for Tricycles</a:t>
            </a:r>
          </a:p>
          <a:p>
            <a:endParaRPr lang="en-US" baseline="0" dirty="0" smtClean="0"/>
          </a:p>
          <a:p>
            <a:r>
              <a:rPr lang="en-US" baseline="0" dirty="0" smtClean="0"/>
              <a:t>Demand that comes from the customers: INDEPENDENT DEMAND</a:t>
            </a:r>
          </a:p>
          <a:p>
            <a:r>
              <a:rPr lang="en-US" baseline="0" dirty="0" smtClean="0"/>
              <a:t>Demand that is derived from the independent demand: DEPENDENT DEMAND</a:t>
            </a:r>
          </a:p>
          <a:p>
            <a:endParaRPr lang="en-US" baseline="0" dirty="0" smtClean="0"/>
          </a:p>
          <a:p>
            <a:r>
              <a:rPr lang="en-US" baseline="0" dirty="0" smtClean="0"/>
              <a:t>If we have an independent demand of 1000 tricycles we will have a dependent demand of:</a:t>
            </a:r>
          </a:p>
          <a:p>
            <a:r>
              <a:rPr lang="en-US" baseline="0" dirty="0" smtClean="0"/>
              <a:t>Front Wheels: 1000</a:t>
            </a:r>
          </a:p>
          <a:p>
            <a:r>
              <a:rPr lang="en-US" baseline="0" dirty="0" smtClean="0"/>
              <a:t>Rear Wheels: 2000</a:t>
            </a:r>
          </a:p>
          <a:p>
            <a:endParaRPr lang="en-US" baseline="0" dirty="0" smtClean="0"/>
          </a:p>
          <a:p>
            <a:r>
              <a:rPr lang="en-US" baseline="0" dirty="0" smtClean="0"/>
              <a:t>Forecasting predicts </a:t>
            </a:r>
            <a:r>
              <a:rPr lang="en-US" b="1" baseline="0" dirty="0" smtClean="0"/>
              <a:t>independent</a:t>
            </a:r>
            <a:r>
              <a:rPr lang="en-US" baseline="0" dirty="0" smtClean="0"/>
              <a:t> demand, which can be derived into </a:t>
            </a:r>
            <a:r>
              <a:rPr lang="en-US" b="1" baseline="0" dirty="0" smtClean="0"/>
              <a:t>dependent</a:t>
            </a:r>
            <a:r>
              <a:rPr lang="en-US" baseline="0" dirty="0" smtClean="0"/>
              <a:t> demand</a:t>
            </a:r>
          </a:p>
          <a:p>
            <a:r>
              <a:rPr lang="en-US" baseline="0" dirty="0" smtClean="0"/>
              <a:t>Important: Dependent demand should be calculated and not forecasted</a:t>
            </a:r>
          </a:p>
          <a:p>
            <a:endParaRPr lang="en-US" baseline="0" dirty="0" smtClean="0"/>
          </a:p>
          <a:p>
            <a:pPr>
              <a:buFont typeface="Wingdings" pitchFamily="2" charset="2"/>
              <a:buChar char="à"/>
            </a:pPr>
            <a:r>
              <a:rPr lang="en-US" baseline="0" dirty="0" smtClean="0">
                <a:sym typeface="Wingdings" pitchFamily="2" charset="2"/>
              </a:rPr>
              <a:t>We will look at this again in material requirements planning (MRP)</a:t>
            </a:r>
          </a:p>
          <a:p>
            <a:pPr>
              <a:buFont typeface="Wingdings" pitchFamily="2" charset="2"/>
              <a:buChar char="à"/>
            </a:pPr>
            <a:endParaRPr lang="en-US" baseline="0" dirty="0" smtClean="0">
              <a:sym typeface="Wingdings" pitchFamily="2" charset="2"/>
            </a:endParaRPr>
          </a:p>
          <a:p>
            <a:pPr>
              <a:buFont typeface="Wingdings" pitchFamily="2" charset="2"/>
              <a:buNone/>
            </a:pPr>
            <a:r>
              <a:rPr lang="en-US" baseline="0" dirty="0" smtClean="0">
                <a:sym typeface="Wingdings" pitchFamily="2" charset="2"/>
              </a:rPr>
              <a:t>We can also manage the demand either proactive or reactive – overall we want to match supply with demand!</a:t>
            </a:r>
          </a:p>
          <a:p>
            <a:pPr>
              <a:buFont typeface="Wingdings" pitchFamily="2" charset="2"/>
              <a:buNone/>
            </a:pPr>
            <a:endParaRPr lang="en-US" baseline="0" dirty="0" smtClean="0">
              <a:sym typeface="Wingdings" pitchFamily="2" charset="2"/>
            </a:endParaRPr>
          </a:p>
          <a:p>
            <a:pPr>
              <a:buFont typeface="Wingdings" pitchFamily="2" charset="2"/>
              <a:buNone/>
            </a:pPr>
            <a:r>
              <a:rPr lang="en-US" dirty="0" smtClean="0"/>
              <a:t>Proactive:</a:t>
            </a:r>
          </a:p>
          <a:p>
            <a:pPr>
              <a:buFont typeface="Wingdings" pitchFamily="2" charset="2"/>
              <a:buNone/>
            </a:pPr>
            <a:r>
              <a:rPr lang="en-US" dirty="0" smtClean="0"/>
              <a:t>Increase or decrease price</a:t>
            </a:r>
            <a:r>
              <a:rPr lang="en-US" baseline="0" dirty="0" smtClean="0"/>
              <a:t> to change demand pattern</a:t>
            </a:r>
          </a:p>
          <a:p>
            <a:pPr>
              <a:buFont typeface="Wingdings" pitchFamily="2" charset="2"/>
              <a:buNone/>
            </a:pPr>
            <a:r>
              <a:rPr lang="en-US" baseline="0" dirty="0" smtClean="0"/>
              <a:t>Offer special deals, e.g. buy 2 for 1</a:t>
            </a:r>
          </a:p>
          <a:p>
            <a:pPr>
              <a:buFont typeface="Wingdings" pitchFamily="2" charset="2"/>
              <a:buNone/>
            </a:pPr>
            <a:r>
              <a:rPr lang="en-US" baseline="0" dirty="0" smtClean="0"/>
              <a:t>Restaurant: Reservation systems</a:t>
            </a:r>
          </a:p>
          <a:p>
            <a:pPr>
              <a:buFont typeface="Wingdings" pitchFamily="2" charset="2"/>
              <a:buNone/>
            </a:pPr>
            <a:r>
              <a:rPr lang="en-US" baseline="0" dirty="0" smtClean="0"/>
              <a:t>Offering credit: Buy now pay later (electronic stores)</a:t>
            </a:r>
          </a:p>
          <a:p>
            <a:pPr>
              <a:buFont typeface="Wingdings" pitchFamily="2" charset="2"/>
              <a:buNone/>
            </a:pPr>
            <a:endParaRPr lang="en-US" baseline="0" dirty="0" smtClean="0"/>
          </a:p>
          <a:p>
            <a:pPr>
              <a:buFont typeface="Wingdings" pitchFamily="2" charset="2"/>
              <a:buNone/>
            </a:pPr>
            <a:r>
              <a:rPr lang="en-US" baseline="0" dirty="0" smtClean="0"/>
              <a:t>Reactive:</a:t>
            </a:r>
          </a:p>
          <a:p>
            <a:pPr>
              <a:buFont typeface="Wingdings" pitchFamily="2" charset="2"/>
              <a:buNone/>
            </a:pPr>
            <a:r>
              <a:rPr lang="en-US" baseline="0" dirty="0" smtClean="0"/>
              <a:t>Mainly about changing our capacity, i.e. we just react to the demand that we observe/forecast</a:t>
            </a:r>
          </a:p>
          <a:p>
            <a:pPr>
              <a:buFont typeface="Wingdings" pitchFamily="2" charset="2"/>
              <a:buNone/>
            </a:pP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76294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92500"/>
          </a:bodyPr>
          <a:lstStyle/>
          <a:p>
            <a:r>
              <a:rPr lang="en-US" dirty="0" smtClean="0"/>
              <a:t>Demand Management</a:t>
            </a:r>
            <a:r>
              <a:rPr lang="en-US" baseline="0" dirty="0" smtClean="0"/>
              <a:t> for Tricycles</a:t>
            </a:r>
          </a:p>
          <a:p>
            <a:endParaRPr lang="en-US" baseline="0" dirty="0" smtClean="0"/>
          </a:p>
          <a:p>
            <a:r>
              <a:rPr lang="en-US" baseline="0" dirty="0" smtClean="0"/>
              <a:t>Demand that comes from the customers: INDEPENDENT DEMAND</a:t>
            </a:r>
          </a:p>
          <a:p>
            <a:r>
              <a:rPr lang="en-US" baseline="0" dirty="0" smtClean="0"/>
              <a:t>Demand that is derived from the independent demand: DEPENDENT DEMAND</a:t>
            </a:r>
          </a:p>
          <a:p>
            <a:endParaRPr lang="en-US" baseline="0" dirty="0" smtClean="0"/>
          </a:p>
          <a:p>
            <a:r>
              <a:rPr lang="en-US" baseline="0" dirty="0" smtClean="0"/>
              <a:t>If we have an independent demand of 1000 tricycles we will have a dependent demand of:</a:t>
            </a:r>
          </a:p>
          <a:p>
            <a:r>
              <a:rPr lang="en-US" baseline="0" dirty="0" smtClean="0"/>
              <a:t>Front Wheels: 1000</a:t>
            </a:r>
          </a:p>
          <a:p>
            <a:r>
              <a:rPr lang="en-US" baseline="0" dirty="0" smtClean="0"/>
              <a:t>Rear Wheels: 2000</a:t>
            </a:r>
          </a:p>
          <a:p>
            <a:endParaRPr lang="en-US" baseline="0" dirty="0" smtClean="0"/>
          </a:p>
          <a:p>
            <a:r>
              <a:rPr lang="en-US" baseline="0" dirty="0" smtClean="0"/>
              <a:t>Forecasting predicts </a:t>
            </a:r>
            <a:r>
              <a:rPr lang="en-US" b="1" baseline="0" dirty="0" smtClean="0"/>
              <a:t>independent</a:t>
            </a:r>
            <a:r>
              <a:rPr lang="en-US" baseline="0" dirty="0" smtClean="0"/>
              <a:t> demand, which can be derived into </a:t>
            </a:r>
            <a:r>
              <a:rPr lang="en-US" b="1" baseline="0" dirty="0" smtClean="0"/>
              <a:t>dependent</a:t>
            </a:r>
            <a:r>
              <a:rPr lang="en-US" baseline="0" dirty="0" smtClean="0"/>
              <a:t> demand</a:t>
            </a:r>
          </a:p>
          <a:p>
            <a:r>
              <a:rPr lang="en-US" baseline="0" dirty="0" smtClean="0"/>
              <a:t>Important: Dependent demand should be calculated and not forecasted</a:t>
            </a:r>
          </a:p>
          <a:p>
            <a:endParaRPr lang="en-US" baseline="0" dirty="0" smtClean="0"/>
          </a:p>
          <a:p>
            <a:pPr>
              <a:buFont typeface="Wingdings" pitchFamily="2" charset="2"/>
              <a:buChar char="à"/>
            </a:pPr>
            <a:r>
              <a:rPr lang="en-US" baseline="0" dirty="0" smtClean="0">
                <a:sym typeface="Wingdings" pitchFamily="2" charset="2"/>
              </a:rPr>
              <a:t>We will look at this again in material requirements planning (MRP)</a:t>
            </a:r>
          </a:p>
          <a:p>
            <a:pPr>
              <a:buFont typeface="Wingdings" pitchFamily="2" charset="2"/>
              <a:buChar char="à"/>
            </a:pPr>
            <a:endParaRPr lang="en-US" baseline="0" dirty="0" smtClean="0">
              <a:sym typeface="Wingdings" pitchFamily="2" charset="2"/>
            </a:endParaRPr>
          </a:p>
          <a:p>
            <a:pPr>
              <a:buFont typeface="Wingdings" pitchFamily="2" charset="2"/>
              <a:buNone/>
            </a:pPr>
            <a:r>
              <a:rPr lang="en-US" baseline="0" dirty="0" smtClean="0">
                <a:sym typeface="Wingdings" pitchFamily="2" charset="2"/>
              </a:rPr>
              <a:t>We can also manage the demand either proactive or reactive – overall we want to match supply with demand!</a:t>
            </a:r>
          </a:p>
          <a:p>
            <a:pPr>
              <a:buFont typeface="Wingdings" pitchFamily="2" charset="2"/>
              <a:buNone/>
            </a:pPr>
            <a:endParaRPr lang="en-US" baseline="0" dirty="0" smtClean="0">
              <a:sym typeface="Wingdings" pitchFamily="2" charset="2"/>
            </a:endParaRPr>
          </a:p>
          <a:p>
            <a:pPr>
              <a:buFont typeface="Wingdings" pitchFamily="2" charset="2"/>
              <a:buNone/>
            </a:pPr>
            <a:r>
              <a:rPr lang="en-US" dirty="0" smtClean="0"/>
              <a:t>Proactive:</a:t>
            </a:r>
          </a:p>
          <a:p>
            <a:pPr>
              <a:buFont typeface="Wingdings" pitchFamily="2" charset="2"/>
              <a:buNone/>
            </a:pPr>
            <a:r>
              <a:rPr lang="en-US" dirty="0" smtClean="0"/>
              <a:t>Increase or decrease price</a:t>
            </a:r>
            <a:r>
              <a:rPr lang="en-US" baseline="0" dirty="0" smtClean="0"/>
              <a:t> to change demand pattern</a:t>
            </a:r>
          </a:p>
          <a:p>
            <a:pPr>
              <a:buFont typeface="Wingdings" pitchFamily="2" charset="2"/>
              <a:buNone/>
            </a:pPr>
            <a:r>
              <a:rPr lang="en-US" baseline="0" dirty="0" smtClean="0"/>
              <a:t>Offer special deals, e.g. buy 2 for 1</a:t>
            </a:r>
          </a:p>
          <a:p>
            <a:pPr>
              <a:buFont typeface="Wingdings" pitchFamily="2" charset="2"/>
              <a:buNone/>
            </a:pPr>
            <a:r>
              <a:rPr lang="en-US" baseline="0" dirty="0" smtClean="0"/>
              <a:t>Restaurant: Reservation systems</a:t>
            </a:r>
          </a:p>
          <a:p>
            <a:pPr>
              <a:buFont typeface="Wingdings" pitchFamily="2" charset="2"/>
              <a:buNone/>
            </a:pPr>
            <a:r>
              <a:rPr lang="en-US" baseline="0" dirty="0" smtClean="0"/>
              <a:t>Offering credit: Buy now pay later (electronic stores)</a:t>
            </a:r>
          </a:p>
          <a:p>
            <a:pPr>
              <a:buFont typeface="Wingdings" pitchFamily="2" charset="2"/>
              <a:buNone/>
            </a:pPr>
            <a:endParaRPr lang="en-US" baseline="0" dirty="0" smtClean="0"/>
          </a:p>
          <a:p>
            <a:pPr>
              <a:buFont typeface="Wingdings" pitchFamily="2" charset="2"/>
              <a:buNone/>
            </a:pPr>
            <a:r>
              <a:rPr lang="en-US" baseline="0" dirty="0" smtClean="0"/>
              <a:t>Reactive:</a:t>
            </a:r>
          </a:p>
          <a:p>
            <a:pPr>
              <a:buFont typeface="Wingdings" pitchFamily="2" charset="2"/>
              <a:buNone/>
            </a:pPr>
            <a:r>
              <a:rPr lang="en-US" baseline="0" dirty="0" smtClean="0"/>
              <a:t>Mainly about changing our capacity, i.e. we just react to the demand that we observe/forecast</a:t>
            </a:r>
          </a:p>
          <a:p>
            <a:pPr>
              <a:buFont typeface="Wingdings" pitchFamily="2" charset="2"/>
              <a:buNone/>
            </a:pP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17043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31746"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endParaRPr lang="en-US" dirty="0" smtClean="0"/>
          </a:p>
          <a:p>
            <a:endParaRPr lang="en-US" dirty="0" smtClean="0"/>
          </a:p>
          <a:p>
            <a:r>
              <a:rPr lang="en-US" altLang="en-US" dirty="0"/>
              <a:t>Cyclical: Data reveal gradual increases and decreases over extended periods.</a:t>
            </a:r>
          </a:p>
          <a:p>
            <a:r>
              <a:rPr lang="en-US" dirty="0"/>
              <a:t>             Recent observations are better predictors of the future.</a:t>
            </a:r>
            <a:endParaRPr lang="en-US" b="0"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70751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9DF625F-7595-4B87-9DE0-99E552BE704C}" type="slidenum">
              <a:rPr lang="en-AU"/>
              <a:pPr/>
              <a:t>19</a:t>
            </a:fld>
            <a:endParaRPr lang="en-AU"/>
          </a:p>
        </p:txBody>
      </p:sp>
      <p:sp>
        <p:nvSpPr>
          <p:cNvPr id="1148930" name="Rectangle 2"/>
          <p:cNvSpPr>
            <a:spLocks noGrp="1" noRot="1" noChangeAspect="1" noChangeArrowheads="1"/>
          </p:cNvSpPr>
          <p:nvPr>
            <p:ph type="sldImg"/>
          </p:nvPr>
        </p:nvSpPr>
        <p:spPr bwMode="auto">
          <a:xfrm>
            <a:off x="1484313" y="777875"/>
            <a:ext cx="4349750" cy="3262313"/>
          </a:xfrm>
          <a:prstGeom prst="rect">
            <a:avLst/>
          </a:prstGeom>
          <a:noFill/>
          <a:ln w="12700" cap="flat">
            <a:solidFill>
              <a:schemeClr val="tx1"/>
            </a:solidFill>
            <a:miter lim="800000"/>
            <a:headEnd/>
            <a:tailEnd/>
          </a:ln>
        </p:spPr>
      </p:sp>
      <p:sp>
        <p:nvSpPr>
          <p:cNvPr id="1148931" name="Rectangle 3"/>
          <p:cNvSpPr>
            <a:spLocks noChangeArrowheads="1"/>
          </p:cNvSpPr>
          <p:nvPr/>
        </p:nvSpPr>
        <p:spPr bwMode="auto">
          <a:xfrm>
            <a:off x="1244603" y="4290061"/>
            <a:ext cx="4661353" cy="484463"/>
          </a:xfrm>
          <a:prstGeom prst="rect">
            <a:avLst/>
          </a:prstGeom>
          <a:noFill/>
          <a:ln w="9525">
            <a:noFill/>
            <a:miter lim="800000"/>
            <a:headEnd/>
            <a:tailEnd/>
          </a:ln>
          <a:effectLst/>
        </p:spPr>
        <p:txBody>
          <a:bodyPr wrap="none" lIns="47536" tIns="19671" rIns="47536" bIns="19671">
            <a:spAutoFit/>
          </a:bodyPr>
          <a:lstStyle/>
          <a:p>
            <a:pPr defTabSz="740892">
              <a:lnSpc>
                <a:spcPct val="85000"/>
              </a:lnSpc>
            </a:pPr>
            <a:r>
              <a:rPr lang="en-AU" sz="1200">
                <a:latin typeface="Arial" charset="0"/>
              </a:rPr>
              <a:t>Components of demand : in to 6 components</a:t>
            </a:r>
          </a:p>
          <a:p>
            <a:pPr defTabSz="740892">
              <a:lnSpc>
                <a:spcPct val="85000"/>
              </a:lnSpc>
            </a:pPr>
            <a:r>
              <a:rPr lang="en-AU" sz="1200">
                <a:latin typeface="Arial" charset="0"/>
              </a:rPr>
              <a:t> Chance component is what is left when all the others are taken out</a:t>
            </a:r>
            <a:endParaRPr lang="en-AU" sz="1000">
              <a:latin typeface="Arial" charset="0"/>
            </a:endParaRPr>
          </a:p>
          <a:p>
            <a:pPr defTabSz="740892">
              <a:lnSpc>
                <a:spcPct val="85000"/>
              </a:lnSpc>
            </a:pPr>
            <a:endParaRPr lang="en-AU" sz="1000">
              <a:latin typeface="Arial" charset="0"/>
            </a:endParaRPr>
          </a:p>
        </p:txBody>
      </p:sp>
    </p:spTree>
    <p:extLst>
      <p:ext uri="{BB962C8B-B14F-4D97-AF65-F5344CB8AC3E}">
        <p14:creationId xmlns:p14="http://schemas.microsoft.com/office/powerpoint/2010/main" val="91597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31746"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1061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70000" lnSpcReduction="20000"/>
          </a:bodyPr>
          <a:lstStyle/>
          <a:p>
            <a:r>
              <a:rPr lang="en-US" dirty="0"/>
              <a:t>TIME HORIZON: Do I need to forecast for the short / medium / or long term? </a:t>
            </a:r>
          </a:p>
          <a:p>
            <a:r>
              <a:rPr lang="en-US" dirty="0"/>
              <a:t>	What kind of product am I dealing with and how quickly does customer taste change. </a:t>
            </a:r>
          </a:p>
          <a:p>
            <a:endParaRPr lang="en-US" dirty="0"/>
          </a:p>
          <a:p>
            <a:r>
              <a:rPr lang="en-US" dirty="0"/>
              <a:t>DATA AVAILABILITY: Is it possible to get past sales data or any relevant data that might help us in the forecasting process (historical analogy). </a:t>
            </a:r>
          </a:p>
          <a:p>
            <a:r>
              <a:rPr lang="en-US" dirty="0"/>
              <a:t>	If there is sales data, we might go for a quantitative technique.</a:t>
            </a:r>
          </a:p>
          <a:p>
            <a:endParaRPr lang="en-US" dirty="0"/>
          </a:p>
          <a:p>
            <a:r>
              <a:rPr lang="en-US" dirty="0"/>
              <a:t>ACCURACY: 	How accurate do my forecast need to be. </a:t>
            </a:r>
          </a:p>
          <a:p>
            <a:r>
              <a:rPr lang="en-US" dirty="0"/>
              <a:t>	Am I dealing with high price items or low price items. </a:t>
            </a:r>
          </a:p>
          <a:p>
            <a:r>
              <a:rPr lang="en-US" dirty="0"/>
              <a:t>	How much profit do I generate with those products? </a:t>
            </a:r>
            <a:r>
              <a:rPr lang="en-US" dirty="0">
                <a:sym typeface="Wingdings" pitchFamily="2" charset="2"/>
              </a:rPr>
              <a:t> the more important the product the more important the accuracy of the forecast.</a:t>
            </a:r>
          </a:p>
          <a:p>
            <a:r>
              <a:rPr lang="en-US" dirty="0">
                <a:sym typeface="Wingdings" pitchFamily="2" charset="2"/>
              </a:rPr>
              <a:t>	EX: Imagine a company that sells 10 different products and generates 80% of its profits with only 2 of those products.</a:t>
            </a:r>
          </a:p>
          <a:p>
            <a:r>
              <a:rPr lang="en-US" dirty="0">
                <a:sym typeface="Wingdings" pitchFamily="2" charset="2"/>
              </a:rPr>
              <a:t>	How accurate for which time horizon, i.e. for short, medium, or long term.</a:t>
            </a:r>
          </a:p>
          <a:p>
            <a:r>
              <a:rPr lang="en-US" dirty="0">
                <a:sym typeface="Wingdings" pitchFamily="2" charset="2"/>
              </a:rPr>
              <a:t>	EX: An error of 10% might be ok for long term but if you are short on 10% or products next week you will lose out on sales and profits</a:t>
            </a:r>
            <a:endParaRPr lang="en-US" dirty="0"/>
          </a:p>
          <a:p>
            <a:endParaRPr lang="en-US" dirty="0"/>
          </a:p>
          <a:p>
            <a:r>
              <a:rPr lang="en-US" dirty="0"/>
              <a:t>BUDGET:  	A large forecasting budget does not necessarily results in better forecasts.</a:t>
            </a:r>
          </a:p>
          <a:p>
            <a:r>
              <a:rPr lang="en-US" dirty="0"/>
              <a:t>	Having a sophisticated, expensive software does not necessarily outperform traditional simpler methods or human experience</a:t>
            </a:r>
          </a:p>
          <a:p>
            <a:r>
              <a:rPr lang="en-US" dirty="0"/>
              <a:t>	However: 	With a larger budget I can consider more options, e.g. do more market research, conduct a Delphi study, do Grass Roots, etc.</a:t>
            </a:r>
          </a:p>
          <a:p>
            <a:r>
              <a:rPr lang="en-US" dirty="0"/>
              <a:t>		I can throw more manpower and techniques at the problem and get better results. </a:t>
            </a:r>
          </a:p>
          <a:p>
            <a:endParaRPr lang="en-US" dirty="0"/>
          </a:p>
          <a:p>
            <a:r>
              <a:rPr lang="en-US" dirty="0"/>
              <a:t>QUALIFIED PERSONNEL:  Do I have the right people with the right set of skills? </a:t>
            </a:r>
          </a:p>
          <a:p>
            <a:r>
              <a:rPr lang="en-US" b="1" dirty="0"/>
              <a:t>EX</a:t>
            </a:r>
            <a:r>
              <a:rPr lang="en-US" dirty="0"/>
              <a:t>: What if my forecasts are based on human experience (long term sales manager) and that person leaves the company.</a:t>
            </a:r>
          </a:p>
          <a:p>
            <a:endParaRPr lang="en-US" dirty="0"/>
          </a:p>
          <a:p>
            <a:r>
              <a:rPr lang="en-US" dirty="0"/>
              <a:t>THE COMPUTER SAYS: If the computer says something we should evaluate those findings with care. </a:t>
            </a:r>
          </a:p>
          <a:p>
            <a:r>
              <a:rPr lang="en-US" dirty="0"/>
              <a:t>	Often the computer will be correct – mainly if market conditions don’t change much.</a:t>
            </a:r>
          </a:p>
          <a:p>
            <a:r>
              <a:rPr lang="en-US" dirty="0"/>
              <a:t>However </a:t>
            </a:r>
            <a:r>
              <a:rPr lang="en-US" dirty="0">
                <a:sym typeface="Wingdings" pitchFamily="2" charset="2"/>
              </a:rPr>
              <a:t> what about exceptions?</a:t>
            </a:r>
            <a:endParaRPr lang="en-US" dirty="0"/>
          </a:p>
          <a:p>
            <a:r>
              <a:rPr lang="en-US" b="1" dirty="0"/>
              <a:t>EX</a:t>
            </a:r>
            <a:r>
              <a:rPr lang="en-US" dirty="0"/>
              <a:t>: Consider the impact of the rugby world cup on the expected sales of beer during those weeks. If I keep using the same software and do not adjust the settings it will project sales as if conditions were normal. However, we can certainly expect a large spike in sales.</a:t>
            </a:r>
          </a:p>
          <a:p>
            <a:r>
              <a:rPr lang="en-US" b="1" dirty="0"/>
              <a:t>EX</a:t>
            </a:r>
            <a:r>
              <a:rPr lang="en-US" dirty="0"/>
              <a:t>: Consider the impact of a large competitor entering the market and the impact on your sales. E.g. IKEA entering the NZ market (furniture) or ALDI (supermarket)</a:t>
            </a:r>
          </a:p>
          <a:p>
            <a:r>
              <a:rPr lang="en-US" dirty="0">
                <a:sym typeface="Wingdings" pitchFamily="2" charset="2"/>
              </a:rPr>
              <a:t> Even if a computer model is well designed, it can only be as accurate as the input data. You put garbage in, you get garbage out. It does not take into account exceptions and changes of conditions if nobody tells it to.</a:t>
            </a:r>
            <a:endParaRPr lang="en-US" dirty="0"/>
          </a:p>
          <a:p>
            <a:endParaRPr lang="en-US" dirty="0"/>
          </a:p>
          <a:p>
            <a:r>
              <a:rPr lang="en-US" dirty="0"/>
              <a:t> </a:t>
            </a:r>
          </a:p>
          <a:p>
            <a:endParaRPr lang="en-US" baseline="0" dirty="0" smtClean="0"/>
          </a:p>
          <a:p>
            <a:endParaRPr lang="en-US" baseline="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22797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92500" lnSpcReduction="20000"/>
          </a:bodyPr>
          <a:lstStyle/>
          <a:p>
            <a:r>
              <a:rPr lang="en-US" dirty="0" smtClean="0"/>
              <a:t>Forecasting can be classified into two main parts – qualitative</a:t>
            </a:r>
            <a:r>
              <a:rPr lang="en-US" baseline="0" dirty="0" smtClean="0"/>
              <a:t> and quantitative techniques</a:t>
            </a:r>
            <a:endParaRPr lang="en-US" dirty="0" smtClean="0"/>
          </a:p>
          <a:p>
            <a:r>
              <a:rPr lang="en-US" dirty="0" smtClean="0"/>
              <a:t>Here</a:t>
            </a:r>
            <a:r>
              <a:rPr lang="en-US" baseline="0" dirty="0" smtClean="0"/>
              <a:t> we are going to start on some qualitative techniques on forecasting.</a:t>
            </a:r>
          </a:p>
          <a:p>
            <a:endParaRPr lang="en-US" baseline="0" dirty="0" smtClean="0"/>
          </a:p>
          <a:p>
            <a:r>
              <a:rPr lang="en-US" baseline="0" dirty="0" smtClean="0"/>
              <a:t>GRASS ROOTS:</a:t>
            </a:r>
          </a:p>
          <a:p>
            <a:endParaRPr lang="en-US" baseline="0" dirty="0" smtClean="0"/>
          </a:p>
          <a:p>
            <a:pPr>
              <a:buFont typeface="Arial" pitchFamily="34" charset="0"/>
              <a:buChar char="•"/>
            </a:pPr>
            <a:r>
              <a:rPr lang="en-NZ" dirty="0" smtClean="0"/>
              <a:t>Works on the assumption that the person closest to the customer or the person most involved with the end use of the product is able to predict the business trends of a product or service. </a:t>
            </a:r>
          </a:p>
          <a:p>
            <a:pPr>
              <a:buFont typeface="Arial" pitchFamily="34" charset="0"/>
              <a:buChar char="•"/>
            </a:pPr>
            <a:endParaRPr lang="en-NZ" dirty="0" smtClean="0"/>
          </a:p>
          <a:p>
            <a:pPr>
              <a:buFont typeface="Arial" pitchFamily="34" charset="0"/>
              <a:buChar char="•"/>
            </a:pPr>
            <a:r>
              <a:rPr lang="en-NZ" dirty="0" smtClean="0"/>
              <a:t>Grass Roots forecasting uses a bottom up approach in its preparation. </a:t>
            </a:r>
          </a:p>
          <a:p>
            <a:pPr>
              <a:buFont typeface="Arial" pitchFamily="34" charset="0"/>
              <a:buChar char="•"/>
            </a:pPr>
            <a:endParaRPr lang="en-NZ" dirty="0" smtClean="0"/>
          </a:p>
          <a:p>
            <a:pPr>
              <a:buFont typeface="Arial" pitchFamily="34" charset="0"/>
              <a:buChar char="•"/>
            </a:pPr>
            <a:r>
              <a:rPr lang="en-NZ" dirty="0" smtClean="0"/>
              <a:t>The people closest to the customer compile their forecasts and submit their information to the next highest level. </a:t>
            </a:r>
          </a:p>
          <a:p>
            <a:pPr>
              <a:buFont typeface="Arial" pitchFamily="34" charset="0"/>
              <a:buChar char="•"/>
            </a:pPr>
            <a:endParaRPr lang="en-NZ" dirty="0" smtClean="0"/>
          </a:p>
          <a:p>
            <a:pPr>
              <a:buFont typeface="Arial" pitchFamily="34" charset="0"/>
              <a:buChar char="•"/>
            </a:pPr>
            <a:r>
              <a:rPr lang="en-NZ" dirty="0" smtClean="0"/>
              <a:t>The information is revised and passed up to higher levels until finally it is used as part of the decision making process in a firm's business operations.</a:t>
            </a:r>
          </a:p>
          <a:p>
            <a:pPr>
              <a:buFont typeface="Arial" pitchFamily="34" charset="0"/>
              <a:buChar char="•"/>
            </a:pPr>
            <a:endParaRPr lang="en-NZ" dirty="0" smtClean="0"/>
          </a:p>
          <a:p>
            <a:pPr>
              <a:buFont typeface="Arial" pitchFamily="34" charset="0"/>
              <a:buChar char="•"/>
            </a:pPr>
            <a:r>
              <a:rPr lang="en-US" dirty="0"/>
              <a:t>Requires an experienced stable work force that knows the customer base.  </a:t>
            </a:r>
          </a:p>
          <a:p>
            <a:pPr>
              <a:buFont typeface="Arial" pitchFamily="34" charset="0"/>
              <a:buChar char="•"/>
            </a:pPr>
            <a:endParaRPr lang="en-US" dirty="0"/>
          </a:p>
          <a:p>
            <a:pPr>
              <a:buFont typeface="Arial" pitchFamily="34" charset="0"/>
              <a:buChar char="•"/>
            </a:pPr>
            <a:r>
              <a:rPr lang="en-US" dirty="0"/>
              <a:t>Can be expensive as it takes sales people away from sales effort.  </a:t>
            </a:r>
          </a:p>
          <a:p>
            <a:pPr>
              <a:buFont typeface="Arial" pitchFamily="34" charset="0"/>
              <a:buChar char="•"/>
            </a:pPr>
            <a:endParaRPr lang="en-US" dirty="0"/>
          </a:p>
          <a:p>
            <a:pPr>
              <a:buFont typeface="Arial" pitchFamily="34" charset="0"/>
              <a:buChar char="•"/>
            </a:pPr>
            <a:r>
              <a:rPr lang="en-US" dirty="0"/>
              <a:t>Results can be biased.</a:t>
            </a:r>
          </a:p>
          <a:p>
            <a:pPr>
              <a:buFont typeface="Arial" pitchFamily="34" charset="0"/>
              <a:buChar char="•"/>
            </a:pPr>
            <a:endParaRPr lang="en-US" dirty="0"/>
          </a:p>
          <a:p>
            <a:pPr>
              <a:buFont typeface="Arial" pitchFamily="34" charset="0"/>
              <a:buNone/>
            </a:pPr>
            <a:r>
              <a:rPr lang="en-US" b="1" dirty="0"/>
              <a:t>EX</a:t>
            </a:r>
            <a:r>
              <a:rPr lang="en-US" dirty="0"/>
              <a:t>: </a:t>
            </a:r>
            <a:r>
              <a:rPr lang="en-NZ" dirty="0" smtClean="0"/>
              <a:t>gathering input from our retailers, and regional distributors to forecast our production needs</a:t>
            </a:r>
            <a:endParaRPr lang="en-US" dirty="0"/>
          </a:p>
          <a:p>
            <a:pPr>
              <a:buFont typeface="Arial" pitchFamily="34" charset="0"/>
              <a:buChar char="•"/>
            </a:pPr>
            <a:endParaRPr lang="en-US" dirty="0"/>
          </a:p>
          <a:p>
            <a:pPr>
              <a:buFont typeface="Arial" pitchFamily="34" charset="0"/>
              <a:buNone/>
            </a:pPr>
            <a:r>
              <a:rPr lang="en-US" dirty="0"/>
              <a:t>Can also help to identify demand for products that were not available so far:</a:t>
            </a:r>
          </a:p>
          <a:p>
            <a:pPr>
              <a:buFont typeface="Arial" pitchFamily="34" charset="0"/>
              <a:buNone/>
            </a:pPr>
            <a:r>
              <a:rPr lang="en-US" b="1" dirty="0"/>
              <a:t>EX</a:t>
            </a:r>
            <a:r>
              <a:rPr lang="en-US" dirty="0"/>
              <a:t>: Screw example at </a:t>
            </a:r>
            <a:r>
              <a:rPr lang="en-US" dirty="0" err="1"/>
              <a:t>Bunnings</a:t>
            </a:r>
            <a:r>
              <a:rPr lang="en-US" dirty="0"/>
              <a:t> warehouse – people would only buy the screws because not other options were available. Customers would prefer something else but have to purchase what is there. </a:t>
            </a:r>
            <a:r>
              <a:rPr lang="en-US" dirty="0">
                <a:sym typeface="Wingdings" pitchFamily="2" charset="2"/>
              </a:rPr>
              <a:t> only salespeople who have contact to customers would know.</a:t>
            </a:r>
            <a:endParaRPr lang="en-US" dirty="0"/>
          </a:p>
          <a:p>
            <a:pPr>
              <a:buFont typeface="Arial" pitchFamily="34" charset="0"/>
              <a:buChar char="•"/>
            </a:pP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87857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649413" y="725488"/>
            <a:ext cx="3914775" cy="2936875"/>
          </a:xfrm>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Forecasting is necessary for a company to understand: </a:t>
            </a:r>
          </a:p>
          <a:p>
            <a:pPr defTabSz="955558">
              <a:spcBef>
                <a:spcPct val="0"/>
              </a:spcBef>
              <a:buFontTx/>
              <a:buChar char="-"/>
              <a:defRPr/>
            </a:pPr>
            <a:r>
              <a:rPr lang="en-US" dirty="0" smtClean="0"/>
              <a:t>What kind of demand they can expect</a:t>
            </a:r>
            <a:endParaRPr lang="en-NZ" dirty="0" smtClean="0"/>
          </a:p>
          <a:p>
            <a:pPr eaLnBrk="1" hangingPunct="1">
              <a:spcBef>
                <a:spcPct val="0"/>
              </a:spcBef>
              <a:buFontTx/>
              <a:buChar char="-"/>
            </a:pPr>
            <a:r>
              <a:rPr lang="en-US" dirty="0" smtClean="0"/>
              <a:t>what kind of materials they need</a:t>
            </a:r>
          </a:p>
          <a:p>
            <a:pPr eaLnBrk="1" hangingPunct="1">
              <a:spcBef>
                <a:spcPct val="0"/>
              </a:spcBef>
              <a:buFontTx/>
              <a:buChar char="-"/>
            </a:pPr>
            <a:r>
              <a:rPr lang="en-US" dirty="0" smtClean="0"/>
              <a:t>What kind of sales they</a:t>
            </a:r>
            <a:r>
              <a:rPr lang="en-US" baseline="0" dirty="0" smtClean="0"/>
              <a:t> will have to meet </a:t>
            </a:r>
          </a:p>
          <a:p>
            <a:pPr eaLnBrk="1" hangingPunct="1">
              <a:spcBef>
                <a:spcPct val="0"/>
              </a:spcBef>
              <a:buFontTx/>
              <a:buChar char="-"/>
            </a:pPr>
            <a:r>
              <a:rPr lang="en-US" baseline="0" dirty="0" smtClean="0"/>
              <a:t>What kind of capacity they require</a:t>
            </a:r>
          </a:p>
          <a:p>
            <a:pPr eaLnBrk="1" hangingPunct="1">
              <a:spcBef>
                <a:spcPct val="0"/>
              </a:spcBef>
              <a:buFontTx/>
              <a:buChar char="-"/>
            </a:pPr>
            <a:endParaRPr lang="en-US" baseline="0" dirty="0" smtClean="0"/>
          </a:p>
          <a:p>
            <a:pPr eaLnBrk="1" hangingPunct="1">
              <a:spcBef>
                <a:spcPct val="0"/>
              </a:spcBef>
              <a:buFontTx/>
              <a:buNone/>
            </a:pPr>
            <a:r>
              <a:rPr lang="en-US" baseline="0" dirty="0" smtClean="0"/>
              <a:t>Predicting the future – however NOT with a crystal ball</a:t>
            </a:r>
          </a:p>
          <a:p>
            <a:pPr eaLnBrk="1" hangingPunct="1">
              <a:spcBef>
                <a:spcPct val="0"/>
              </a:spcBef>
              <a:buFontTx/>
              <a:buNone/>
            </a:pPr>
            <a:r>
              <a:rPr lang="en-US" baseline="0" dirty="0" smtClean="0"/>
              <a:t>We will talk about a number of forecasting methods – won’t go into any great detail and just cover the basics</a:t>
            </a:r>
          </a:p>
          <a:p>
            <a:pPr eaLnBrk="1" hangingPunct="1">
              <a:spcBef>
                <a:spcPct val="0"/>
              </a:spcBef>
              <a:buFontTx/>
              <a:buNone/>
            </a:pPr>
            <a:endParaRPr lang="en-US" baseline="0" dirty="0" smtClean="0"/>
          </a:p>
          <a:p>
            <a:pPr eaLnBrk="1" hangingPunct="1">
              <a:spcBef>
                <a:spcPct val="0"/>
              </a:spcBef>
              <a:buFontTx/>
              <a:buNone/>
            </a:pPr>
            <a:r>
              <a:rPr lang="en-US" b="1" baseline="0" dirty="0" smtClean="0"/>
              <a:t>Question</a:t>
            </a:r>
            <a:r>
              <a:rPr lang="en-US" baseline="0" dirty="0" smtClean="0"/>
              <a:t>: Who likes mathematics?</a:t>
            </a:r>
          </a:p>
          <a:p>
            <a:pPr eaLnBrk="1" hangingPunct="1">
              <a:spcBef>
                <a:spcPct val="0"/>
              </a:spcBef>
              <a:buFontTx/>
              <a:buNone/>
            </a:pPr>
            <a:r>
              <a:rPr lang="en-US" baseline="0" dirty="0" smtClean="0"/>
              <a:t>We have tried to keep the mathematics required for this course as simple as possible – appropriate for an introductory stage two course</a:t>
            </a:r>
          </a:p>
          <a:p>
            <a:pPr eaLnBrk="1" hangingPunct="1">
              <a:spcBef>
                <a:spcPct val="0"/>
              </a:spcBef>
              <a:buFontTx/>
              <a:buNone/>
            </a:pPr>
            <a:r>
              <a:rPr lang="en-US" baseline="0" dirty="0" smtClean="0"/>
              <a:t>However, there are some calculations involved here – but nothing you need to worry about. </a:t>
            </a:r>
          </a:p>
          <a:p>
            <a:pPr eaLnBrk="1" hangingPunct="1">
              <a:spcBef>
                <a:spcPct val="0"/>
              </a:spcBef>
              <a:buFontTx/>
              <a:buNone/>
            </a:pPr>
            <a:endParaRPr lang="en-US" baseline="0" dirty="0" smtClean="0"/>
          </a:p>
          <a:p>
            <a:pPr eaLnBrk="1" hangingPunct="1">
              <a:spcBef>
                <a:spcPct val="0"/>
              </a:spcBef>
              <a:buFontTx/>
              <a:buNone/>
            </a:pPr>
            <a:endParaRPr lang="en-US" baseline="0"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23527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92500" lnSpcReduction="20000"/>
          </a:bodyPr>
          <a:lstStyle/>
          <a:p>
            <a:r>
              <a:rPr lang="en-US" dirty="0" smtClean="0"/>
              <a:t>MARKET</a:t>
            </a:r>
            <a:r>
              <a:rPr lang="en-US" baseline="0" dirty="0" smtClean="0"/>
              <a:t> RESEARCH:</a:t>
            </a:r>
          </a:p>
          <a:p>
            <a:r>
              <a:rPr lang="en-US" dirty="0" smtClean="0"/>
              <a:t>Q: Has anyone ever done some market research?</a:t>
            </a:r>
          </a:p>
          <a:p>
            <a:r>
              <a:rPr lang="en-US" dirty="0" smtClean="0"/>
              <a:t>-those</a:t>
            </a:r>
            <a:r>
              <a:rPr lang="en-US" baseline="0" dirty="0" smtClean="0"/>
              <a:t> annoying people that call you up just before dinner and ask you question about olive oil.</a:t>
            </a:r>
          </a:p>
          <a:p>
            <a:endParaRPr lang="en-US" dirty="0" smtClean="0"/>
          </a:p>
          <a:p>
            <a:pPr>
              <a:buFont typeface="Wingdings" pitchFamily="2" charset="2"/>
              <a:buChar char="à"/>
            </a:pPr>
            <a:r>
              <a:rPr lang="en-US" dirty="0" smtClean="0">
                <a:sym typeface="Wingdings" pitchFamily="2" charset="2"/>
              </a:rPr>
              <a:t>Good for new product/service development</a:t>
            </a:r>
            <a:r>
              <a:rPr lang="en-US" baseline="0" dirty="0" smtClean="0">
                <a:sym typeface="Wingdings" pitchFamily="2" charset="2"/>
              </a:rPr>
              <a:t> and improvement efforts</a:t>
            </a:r>
          </a:p>
          <a:p>
            <a:pPr>
              <a:buFont typeface="Wingdings" pitchFamily="2" charset="2"/>
              <a:buChar char="à"/>
            </a:pPr>
            <a:endParaRPr lang="en-US" dirty="0" smtClean="0"/>
          </a:p>
          <a:p>
            <a:pPr>
              <a:buFont typeface="Arial" pitchFamily="34" charset="0"/>
              <a:buChar char="•"/>
            </a:pPr>
            <a:r>
              <a:rPr lang="en-US" dirty="0" smtClean="0"/>
              <a:t>Looking</a:t>
            </a:r>
            <a:r>
              <a:rPr lang="en-US" baseline="0" dirty="0" smtClean="0"/>
              <a:t> at rather qualitative attributes of products or services and not really hard numbers</a:t>
            </a:r>
          </a:p>
          <a:p>
            <a:pPr>
              <a:buFont typeface="Arial" pitchFamily="34" charset="0"/>
              <a:buChar char="•"/>
            </a:pPr>
            <a:r>
              <a:rPr lang="en-US" baseline="0" dirty="0" smtClean="0"/>
              <a:t>More about customer preferences. </a:t>
            </a:r>
          </a:p>
          <a:p>
            <a:pPr>
              <a:buFont typeface="Arial" pitchFamily="34" charset="0"/>
              <a:buChar char="•"/>
            </a:pPr>
            <a:r>
              <a:rPr lang="en-US" i="1" dirty="0"/>
              <a:t>Market research</a:t>
            </a:r>
            <a:r>
              <a:rPr lang="en-US" dirty="0"/>
              <a:t> is a large and important topic which includes a variety of techniques, from consumer panels through consumer surveys and on to test marketing.</a:t>
            </a:r>
          </a:p>
          <a:p>
            <a:pPr>
              <a:buFont typeface="Arial" pitchFamily="34" charset="0"/>
              <a:buChar char="•"/>
            </a:pPr>
            <a:r>
              <a:rPr lang="en-US" dirty="0"/>
              <a:t>The goal of market research is to make predictions about the size/structure of the market for specific goods and/or services.   </a:t>
            </a:r>
          </a:p>
          <a:p>
            <a:pPr>
              <a:buFont typeface="Arial" pitchFamily="34" charset="0"/>
              <a:buChar char="•"/>
            </a:pPr>
            <a:r>
              <a:rPr lang="en-US" dirty="0"/>
              <a:t>These predictions (forecasts) are usually based on small samples and are qualitative in the sense that the original data typically consist of subjective evaluations of consumers.</a:t>
            </a:r>
          </a:p>
          <a:p>
            <a:pPr>
              <a:buFont typeface="Arial" pitchFamily="34" charset="0"/>
              <a:buChar char="•"/>
            </a:pPr>
            <a:r>
              <a:rPr lang="en-US" dirty="0"/>
              <a:t>Market research is an important activity in most consumer product firms.  It also plays an increasingly important role in the political and electoral process.</a:t>
            </a:r>
          </a:p>
          <a:p>
            <a:endParaRPr lang="en-US" baseline="0" dirty="0" smtClean="0"/>
          </a:p>
          <a:p>
            <a:r>
              <a:rPr lang="en-US" baseline="0" dirty="0" smtClean="0"/>
              <a:t>Common question can include e.g.: </a:t>
            </a:r>
          </a:p>
          <a:p>
            <a:r>
              <a:rPr lang="en-US" baseline="0" dirty="0" smtClean="0"/>
              <a:t>-do you remember this advertisement</a:t>
            </a:r>
          </a:p>
          <a:p>
            <a:r>
              <a:rPr lang="en-US" baseline="0" dirty="0" smtClean="0"/>
              <a:t>-were you happy with the service</a:t>
            </a:r>
          </a:p>
          <a:p>
            <a:r>
              <a:rPr lang="en-US" baseline="0" dirty="0" smtClean="0"/>
              <a:t>-were you happy with the quality</a:t>
            </a:r>
          </a:p>
          <a:p>
            <a:r>
              <a:rPr lang="en-US" baseline="0" dirty="0" smtClean="0"/>
              <a:t>-what features would you like to be included</a:t>
            </a:r>
          </a:p>
          <a:p>
            <a:r>
              <a:rPr lang="en-US" baseline="0" dirty="0" smtClean="0"/>
              <a:t>-would you buy again</a:t>
            </a:r>
          </a:p>
          <a:p>
            <a:endParaRPr lang="en-US" baseline="0" dirty="0" smtClean="0"/>
          </a:p>
          <a:p>
            <a:r>
              <a:rPr lang="en-US" baseline="0" dirty="0" smtClean="0"/>
              <a:t>Conclusions could be:</a:t>
            </a:r>
          </a:p>
          <a:p>
            <a:r>
              <a:rPr lang="en-US" baseline="0" dirty="0" smtClean="0"/>
              <a:t>How an ad could be improved</a:t>
            </a:r>
          </a:p>
          <a:p>
            <a:r>
              <a:rPr lang="en-US" baseline="0" dirty="0" smtClean="0"/>
              <a:t>Compare different strategies and the customer responses</a:t>
            </a:r>
          </a:p>
          <a:p>
            <a:r>
              <a:rPr lang="en-US" baseline="0" dirty="0" smtClean="0"/>
              <a:t>Target particularly the negative aspects that customer mention</a:t>
            </a:r>
          </a:p>
          <a:p>
            <a:r>
              <a:rPr lang="en-US" baseline="0" dirty="0" smtClean="0"/>
              <a:t>Retain the positive aspects</a:t>
            </a:r>
          </a:p>
          <a:p>
            <a:r>
              <a:rPr lang="en-US" baseline="0" dirty="0" smtClean="0"/>
              <a:t>EX: successive small improvements over a long time instead of radical changes, e.g. Porsche 911 or VW Golf</a:t>
            </a:r>
          </a:p>
          <a:p>
            <a:endParaRPr lang="en-US" baseline="0" dirty="0" smtClean="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90205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PANEL CONSENSUS: </a:t>
            </a:r>
          </a:p>
          <a:p>
            <a:pPr>
              <a:buFont typeface="Arial" pitchFamily="34" charset="0"/>
              <a:buChar char="•"/>
            </a:pPr>
            <a:r>
              <a:rPr lang="en-US" dirty="0" smtClean="0"/>
              <a:t>Having</a:t>
            </a:r>
            <a:r>
              <a:rPr lang="en-US" baseline="0" dirty="0" smtClean="0"/>
              <a:t> a situation judged by experts</a:t>
            </a:r>
          </a:p>
          <a:p>
            <a:pPr>
              <a:buFont typeface="Arial" pitchFamily="34" charset="0"/>
              <a:buChar char="•"/>
            </a:pPr>
            <a:r>
              <a:rPr lang="en-NZ" dirty="0" smtClean="0"/>
              <a:t>Opinions of a small group of high level managers</a:t>
            </a:r>
          </a:p>
          <a:p>
            <a:pPr>
              <a:buFont typeface="Arial" pitchFamily="34" charset="0"/>
              <a:buChar char="•"/>
            </a:pPr>
            <a:r>
              <a:rPr lang="en-NZ" dirty="0" smtClean="0"/>
              <a:t>Often in combination with statistical models</a:t>
            </a:r>
          </a:p>
          <a:p>
            <a:pPr>
              <a:buFont typeface="Arial" pitchFamily="34" charset="0"/>
              <a:buChar char="•"/>
            </a:pPr>
            <a:r>
              <a:rPr lang="en-NZ" dirty="0" smtClean="0"/>
              <a:t>Result is a group estimate</a:t>
            </a:r>
          </a:p>
          <a:p>
            <a:pPr>
              <a:buFont typeface="Arial" pitchFamily="34" charset="0"/>
              <a:buChar char="•"/>
            </a:pPr>
            <a:endParaRPr lang="en-US" dirty="0" smtClean="0"/>
          </a:p>
          <a:p>
            <a:pPr>
              <a:buFont typeface="Arial" pitchFamily="34" charset="0"/>
              <a:buNone/>
            </a:pPr>
            <a:r>
              <a:rPr lang="en-US" b="1" dirty="0" smtClean="0"/>
              <a:t>EX</a:t>
            </a:r>
            <a:r>
              <a:rPr lang="en-US" dirty="0" smtClean="0"/>
              <a:t>: Imagine launching a new kind of product or adopting a</a:t>
            </a:r>
            <a:r>
              <a:rPr lang="en-US" baseline="0" dirty="0" smtClean="0"/>
              <a:t> new technology. E.g. </a:t>
            </a:r>
            <a:r>
              <a:rPr lang="en-US" baseline="0" dirty="0" err="1" smtClean="0"/>
              <a:t>Blu</a:t>
            </a:r>
            <a:r>
              <a:rPr lang="en-US" baseline="0" dirty="0" smtClean="0"/>
              <a:t>-ray vs. HD-DVD or LCD vs. Plasma. Experts from all departments will sit together, assess the situation and come to a decision about which technology to adopt. Based on factors like:</a:t>
            </a:r>
          </a:p>
          <a:p>
            <a:pPr>
              <a:buFont typeface="Arial" pitchFamily="34" charset="0"/>
              <a:buChar char="•"/>
            </a:pPr>
            <a:r>
              <a:rPr lang="en-US" baseline="0" dirty="0" smtClean="0"/>
              <a:t>Customer preferences</a:t>
            </a:r>
          </a:p>
          <a:p>
            <a:pPr>
              <a:buFont typeface="Arial" pitchFamily="34" charset="0"/>
              <a:buChar char="•"/>
            </a:pPr>
            <a:r>
              <a:rPr lang="en-US" baseline="0" dirty="0" smtClean="0"/>
              <a:t>Decisions of competition</a:t>
            </a:r>
          </a:p>
          <a:p>
            <a:pPr>
              <a:buFont typeface="Arial" pitchFamily="34" charset="0"/>
              <a:buChar char="•"/>
            </a:pPr>
            <a:r>
              <a:rPr lang="en-US" baseline="0" dirty="0" smtClean="0"/>
              <a:t>What suits the existing product range better</a:t>
            </a:r>
          </a:p>
          <a:p>
            <a:pPr>
              <a:buFont typeface="Arial" pitchFamily="34" charset="0"/>
              <a:buChar char="•"/>
            </a:pPr>
            <a:r>
              <a:rPr lang="en-US" baseline="0" dirty="0" smtClean="0"/>
              <a:t>What can be produced on the existing machines/production line</a:t>
            </a:r>
          </a:p>
          <a:p>
            <a:pPr>
              <a:buFont typeface="Arial" pitchFamily="34" charset="0"/>
              <a:buChar char="•"/>
            </a:pPr>
            <a:r>
              <a:rPr lang="en-US" baseline="0" dirty="0" smtClean="0"/>
              <a:t>Expected capital expenditure</a:t>
            </a:r>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563735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lnSpcReduction="10000"/>
          </a:bodyPr>
          <a:lstStyle/>
          <a:p>
            <a:r>
              <a:rPr lang="en-US" dirty="0" smtClean="0"/>
              <a:t>DELPHI METHOD</a:t>
            </a:r>
          </a:p>
          <a:p>
            <a:pPr>
              <a:buFont typeface="Arial" pitchFamily="34" charset="0"/>
              <a:buChar char="•"/>
            </a:pPr>
            <a:r>
              <a:rPr lang="en-US" dirty="0">
                <a:effectLst>
                  <a:outerShdw blurRad="38100" dist="38100" dir="2700000" algn="tl">
                    <a:srgbClr val="C0C0C0"/>
                  </a:outerShdw>
                </a:effectLst>
              </a:rPr>
              <a:t>The </a:t>
            </a:r>
            <a:r>
              <a:rPr lang="en-US" i="1" dirty="0">
                <a:effectLst>
                  <a:outerShdw blurRad="38100" dist="38100" dir="2700000" algn="tl">
                    <a:srgbClr val="C0C0C0"/>
                  </a:outerShdw>
                </a:effectLst>
              </a:rPr>
              <a:t>Delphi Method</a:t>
            </a:r>
            <a:r>
              <a:rPr lang="en-US" dirty="0">
                <a:effectLst>
                  <a:outerShdw blurRad="38100" dist="38100" dir="2700000" algn="tl">
                    <a:srgbClr val="C0C0C0"/>
                  </a:outerShdw>
                </a:effectLst>
              </a:rPr>
              <a:t> confronts the problem of obtaining a combined forecast from a group of experts.</a:t>
            </a:r>
          </a:p>
          <a:p>
            <a:pPr>
              <a:buFont typeface="Arial" pitchFamily="34" charset="0"/>
              <a:buChar char="•"/>
            </a:pPr>
            <a:endParaRPr lang="en-US" dirty="0">
              <a:effectLst>
                <a:outerShdw blurRad="38100" dist="38100" dir="2700000" algn="tl">
                  <a:srgbClr val="C0C0C0"/>
                </a:outerShdw>
              </a:effectLst>
            </a:endParaRPr>
          </a:p>
          <a:p>
            <a:pPr>
              <a:buFont typeface="Arial" pitchFamily="34" charset="0"/>
              <a:buChar char="•"/>
            </a:pPr>
            <a:r>
              <a:rPr lang="en-US" dirty="0">
                <a:effectLst>
                  <a:outerShdw blurRad="38100" dist="38100" dir="2700000" algn="tl">
                    <a:srgbClr val="C0C0C0"/>
                  </a:outerShdw>
                </a:effectLst>
              </a:rPr>
              <a:t>The </a:t>
            </a:r>
            <a:r>
              <a:rPr lang="en-US" i="1" dirty="0">
                <a:effectLst>
                  <a:outerShdw blurRad="38100" dist="38100" dir="2700000" algn="tl">
                    <a:srgbClr val="C0C0C0"/>
                  </a:outerShdw>
                </a:effectLst>
              </a:rPr>
              <a:t>panel</a:t>
            </a:r>
            <a:r>
              <a:rPr lang="en-US" dirty="0">
                <a:effectLst>
                  <a:outerShdw blurRad="38100" dist="38100" dir="2700000" algn="tl">
                    <a:srgbClr val="C0C0C0"/>
                  </a:outerShdw>
                </a:effectLst>
              </a:rPr>
              <a:t> </a:t>
            </a:r>
            <a:r>
              <a:rPr lang="en-US" i="1" dirty="0">
                <a:effectLst>
                  <a:outerShdw blurRad="38100" dist="38100" dir="2700000" algn="tl">
                    <a:srgbClr val="C0C0C0"/>
                  </a:outerShdw>
                </a:effectLst>
              </a:rPr>
              <a:t>consensus </a:t>
            </a:r>
            <a:r>
              <a:rPr lang="en-US" dirty="0">
                <a:effectLst>
                  <a:outerShdw blurRad="38100" dist="38100" dir="2700000" algn="tl">
                    <a:srgbClr val="C0C0C0"/>
                  </a:outerShdw>
                </a:effectLst>
              </a:rPr>
              <a:t>approach is to bring the experts together in a room and let them discuss an event until a consensus emerges.  </a:t>
            </a:r>
          </a:p>
          <a:p>
            <a:pPr lvl="1">
              <a:buFont typeface="Arial" pitchFamily="34" charset="0"/>
              <a:buNone/>
            </a:pPr>
            <a:r>
              <a:rPr lang="en-US" dirty="0">
                <a:effectLst>
                  <a:outerShdw blurRad="38100" dist="38100" dir="2700000" algn="tl">
                    <a:srgbClr val="C0C0C0"/>
                  </a:outerShdw>
                </a:effectLst>
                <a:sym typeface="Wingdings" pitchFamily="2" charset="2"/>
              </a:rPr>
              <a:t></a:t>
            </a:r>
            <a:r>
              <a:rPr lang="en-US" dirty="0">
                <a:effectLst>
                  <a:outerShdw blurRad="38100" dist="38100" dir="2700000" algn="tl">
                    <a:srgbClr val="C0C0C0"/>
                  </a:outerShdw>
                </a:effectLst>
              </a:rPr>
              <a:t>However, due to group dynamics, one person with a strong personality can have an enormous effect on the forecast.</a:t>
            </a:r>
          </a:p>
          <a:p>
            <a:pPr lvl="1">
              <a:buFont typeface="Arial" pitchFamily="34" charset="0"/>
              <a:buNone/>
            </a:pPr>
            <a:r>
              <a:rPr lang="en-US" dirty="0">
                <a:effectLst>
                  <a:outerShdw blurRad="38100" dist="38100" dir="2700000" algn="tl">
                    <a:srgbClr val="C0C0C0"/>
                  </a:outerShdw>
                </a:effectLst>
              </a:rPr>
              <a:t>EX: Imagine yourself sitting in the same room with your boss and being of a totally different opinion. Would you oppose his decision? </a:t>
            </a:r>
          </a:p>
          <a:p>
            <a:pPr lvl="1">
              <a:buFont typeface="Arial" pitchFamily="34" charset="0"/>
              <a:buNone/>
            </a:pPr>
            <a:endParaRPr lang="en-US" dirty="0">
              <a:effectLst>
                <a:outerShdw blurRad="38100" dist="38100" dir="2700000" algn="tl">
                  <a:srgbClr val="C0C0C0"/>
                </a:outerShdw>
              </a:effectLst>
            </a:endParaRPr>
          </a:p>
          <a:p>
            <a:pPr>
              <a:buFont typeface="Arial" pitchFamily="34" charset="0"/>
              <a:buChar char="•"/>
            </a:pPr>
            <a:r>
              <a:rPr lang="en-US" dirty="0">
                <a:effectLst>
                  <a:outerShdw blurRad="38100" dist="38100" dir="2700000" algn="tl">
                    <a:srgbClr val="C0C0C0"/>
                  </a:outerShdw>
                </a:effectLst>
              </a:rPr>
              <a:t>The Delphi Method was developed by the RAND CORPORATION to retain the strength of a joint forecast, while removing the effects of group dynamics.</a:t>
            </a:r>
          </a:p>
          <a:p>
            <a:pPr>
              <a:buFont typeface="Arial" pitchFamily="34" charset="0"/>
              <a:buChar char="•"/>
            </a:pPr>
            <a:endParaRPr lang="en-US" dirty="0">
              <a:effectLst>
                <a:outerShdw blurRad="38100" dist="38100" dir="2700000" algn="tl">
                  <a:srgbClr val="C0C0C0"/>
                </a:outerShdw>
              </a:effectLst>
            </a:endParaRPr>
          </a:p>
          <a:p>
            <a:pPr>
              <a:buFont typeface="Arial" pitchFamily="34" charset="0"/>
              <a:buChar char="•"/>
            </a:pPr>
            <a:r>
              <a:rPr lang="en-NZ" dirty="0" smtClean="0"/>
              <a:t>Iterative group process allows experts to make forecasts without meeting face-to-face</a:t>
            </a:r>
          </a:p>
          <a:p>
            <a:pPr>
              <a:buFont typeface="Arial" pitchFamily="34" charset="0"/>
              <a:buChar char="•"/>
            </a:pPr>
            <a:endParaRPr lang="en-NZ" dirty="0" smtClean="0"/>
          </a:p>
          <a:p>
            <a:pPr>
              <a:buFont typeface="Arial" pitchFamily="34" charset="0"/>
              <a:buChar char="•"/>
            </a:pPr>
            <a:r>
              <a:rPr lang="en-NZ" dirty="0" smtClean="0"/>
              <a:t>Participants are typically 5-10 experts who make the forecast</a:t>
            </a:r>
          </a:p>
          <a:p>
            <a:pPr>
              <a:buFont typeface="Arial" pitchFamily="34" charset="0"/>
              <a:buChar char="•"/>
            </a:pPr>
            <a:endParaRPr lang="en-NZ" dirty="0" smtClean="0"/>
          </a:p>
          <a:p>
            <a:pPr>
              <a:buFont typeface="Arial" pitchFamily="34" charset="0"/>
              <a:buChar char="•"/>
            </a:pPr>
            <a:r>
              <a:rPr lang="en-NZ" dirty="0" smtClean="0"/>
              <a:t>Staff personnel assist by preparing, distributing, collecting, and summarizing a series of questionnaires and survey results</a:t>
            </a:r>
          </a:p>
          <a:p>
            <a:pPr>
              <a:buFont typeface="Arial" pitchFamily="34" charset="0"/>
              <a:buChar char="•"/>
            </a:pPr>
            <a:endParaRPr lang="en-NZ" dirty="0" smtClean="0"/>
          </a:p>
          <a:p>
            <a:pPr>
              <a:buFont typeface="Arial" pitchFamily="34" charset="0"/>
              <a:buChar char="•"/>
            </a:pPr>
            <a:r>
              <a:rPr lang="en-NZ" dirty="0" smtClean="0"/>
              <a:t>After three or four passes through this process, a consensus forecast typically emerges.</a:t>
            </a:r>
          </a:p>
          <a:p>
            <a:pPr>
              <a:buFont typeface="Arial" pitchFamily="34" charset="0"/>
              <a:buChar char="•"/>
            </a:pPr>
            <a:endParaRPr lang="en-US" dirty="0" smtClean="0"/>
          </a:p>
          <a:p>
            <a:pPr>
              <a:buFont typeface="Arial" pitchFamily="34" charset="0"/>
              <a:buNone/>
            </a:pPr>
            <a:r>
              <a:rPr lang="en-US" dirty="0" smtClean="0">
                <a:sym typeface="Wingdings" pitchFamily="2" charset="2"/>
              </a:rPr>
              <a:t> Using a similar approach for my PhD research – Explain approach!</a:t>
            </a:r>
            <a:endParaRPr lang="en-NZ" dirty="0" smtClean="0"/>
          </a:p>
          <a:p>
            <a:pPr>
              <a:buFont typeface="Arial" pitchFamily="34" charset="0"/>
              <a:buChar char="•"/>
            </a:pPr>
            <a:endParaRPr lang="en-US" dirty="0" smtClean="0"/>
          </a:p>
          <a:p>
            <a:pPr>
              <a:buFont typeface="Arial" pitchFamily="34" charset="0"/>
              <a:buNone/>
            </a:pPr>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215771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ANALOGY</a:t>
            </a:r>
          </a:p>
          <a:p>
            <a:r>
              <a:rPr lang="en-US" baseline="0" dirty="0" smtClean="0"/>
              <a:t>Q: What happens if there is no past sales data?</a:t>
            </a:r>
          </a:p>
          <a:p>
            <a:r>
              <a:rPr lang="en-US" baseline="0" dirty="0" smtClean="0"/>
              <a:t>A: You can use past events that are similar.</a:t>
            </a:r>
          </a:p>
          <a:p>
            <a:endParaRPr lang="en-US" baseline="0" dirty="0" smtClean="0"/>
          </a:p>
          <a:p>
            <a:r>
              <a:rPr lang="en-US" baseline="0" dirty="0" smtClean="0"/>
              <a:t>EX: Introduction of the CD</a:t>
            </a:r>
          </a:p>
          <a:p>
            <a:r>
              <a:rPr lang="en-US" dirty="0" smtClean="0"/>
              <a:t>Q: Who has</a:t>
            </a:r>
            <a:r>
              <a:rPr lang="en-US" baseline="0" dirty="0" smtClean="0"/>
              <a:t> ever used tapes or LPs? </a:t>
            </a:r>
          </a:p>
          <a:p>
            <a:endParaRPr lang="en-US" baseline="0" dirty="0" smtClean="0"/>
          </a:p>
          <a:p>
            <a:r>
              <a:rPr lang="en-US" baseline="0" dirty="0" smtClean="0"/>
              <a:t>Process:</a:t>
            </a:r>
          </a:p>
          <a:p>
            <a:r>
              <a:rPr lang="en-US" baseline="0" dirty="0" smtClean="0"/>
              <a:t>Compare the shift from ‘LP to TAPE’ with the shift from ‘TAPE to CD’</a:t>
            </a:r>
          </a:p>
          <a:p>
            <a:endParaRPr lang="en-US" baseline="0" dirty="0" smtClean="0"/>
          </a:p>
          <a:p>
            <a:r>
              <a:rPr lang="en-US" baseline="0" dirty="0" smtClean="0"/>
              <a:t>Sometimes quite tricky – what about an analogy for the shift from CD to MP3 players</a:t>
            </a:r>
          </a:p>
          <a:p>
            <a:r>
              <a:rPr lang="en-US" baseline="0" dirty="0" smtClean="0"/>
              <a:t>Due to radically new technology might not be appropriate anymore as it is now digital, can be copied, downloaded, etc.</a:t>
            </a:r>
          </a:p>
          <a:p>
            <a:endParaRPr lang="en-US" baseline="0" dirty="0" smtClean="0"/>
          </a:p>
          <a:p>
            <a:r>
              <a:rPr lang="en-US" baseline="0" dirty="0" smtClean="0"/>
              <a:t>Can also be used for introduce products to  new markets/countries.</a:t>
            </a:r>
          </a:p>
          <a:p>
            <a:r>
              <a:rPr lang="en-US" baseline="0" dirty="0" smtClean="0">
                <a:sym typeface="Wingdings" pitchFamily="2" charset="2"/>
              </a:rPr>
              <a:t>often New Zealand is used for the introduction of new products – if they work here they are introduced worldwide. Small market to test before it is launched on large scale.</a:t>
            </a:r>
          </a:p>
          <a:p>
            <a:r>
              <a:rPr lang="en-US" baseline="0" dirty="0" smtClean="0">
                <a:sym typeface="Wingdings" pitchFamily="2" charset="2"/>
              </a:rPr>
              <a:t> Something that works in Country A might also work in Country B</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54073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b="1" dirty="0" smtClean="0"/>
              <a:t>Task</a:t>
            </a:r>
            <a:r>
              <a:rPr lang="en-US" dirty="0" smtClean="0"/>
              <a:t>: We need to forecast sales for a new laptop for students in the starting week of university</a:t>
            </a:r>
          </a:p>
          <a:p>
            <a:endParaRPr lang="en-US" dirty="0" smtClean="0"/>
          </a:p>
          <a:p>
            <a:pPr defTabSz="955558" eaLnBrk="0" fontAlgn="base" hangingPunct="0">
              <a:spcBef>
                <a:spcPct val="0"/>
              </a:spcBef>
              <a:spcAft>
                <a:spcPct val="0"/>
              </a:spcAft>
              <a:buFontTx/>
              <a:buChar char="•"/>
              <a:tabLst>
                <a:tab pos="955558" algn="l"/>
              </a:tabLst>
            </a:pPr>
            <a:r>
              <a:rPr lang="en-AU" dirty="0">
                <a:latin typeface="Calibri" pitchFamily="34" charset="0"/>
                <a:ea typeface="Times New Roman" pitchFamily="18" charset="0"/>
                <a:cs typeface="Calibri" pitchFamily="34" charset="0"/>
              </a:rPr>
              <a:t>GRASS ROOTS: If you have sales people you could talk to them directly and identify their judgements of the situation and experiences of similar situations</a:t>
            </a:r>
          </a:p>
          <a:p>
            <a:pPr defTabSz="955558" eaLnBrk="0" fontAlgn="base" hangingPunct="0">
              <a:spcBef>
                <a:spcPct val="0"/>
              </a:spcBef>
              <a:spcAft>
                <a:spcPct val="0"/>
              </a:spcAft>
              <a:buFontTx/>
              <a:buChar char="•"/>
              <a:tabLst>
                <a:tab pos="955558" algn="l"/>
              </a:tabLst>
            </a:pPr>
            <a:endParaRPr lang="en-NZ" dirty="0">
              <a:latin typeface="Calibri" pitchFamily="34" charset="0"/>
              <a:cs typeface="Calibri" pitchFamily="34" charset="0"/>
            </a:endParaRPr>
          </a:p>
          <a:p>
            <a:pPr defTabSz="955558" eaLnBrk="0" fontAlgn="base" hangingPunct="0">
              <a:spcBef>
                <a:spcPct val="0"/>
              </a:spcBef>
              <a:spcAft>
                <a:spcPct val="0"/>
              </a:spcAft>
              <a:buFontTx/>
              <a:buChar char="•"/>
              <a:tabLst>
                <a:tab pos="955558" algn="l"/>
              </a:tabLst>
            </a:pPr>
            <a:r>
              <a:rPr lang="en-AU" dirty="0">
                <a:latin typeface="Calibri" pitchFamily="34" charset="0"/>
                <a:ea typeface="Times New Roman" pitchFamily="18" charset="0"/>
                <a:cs typeface="Calibri" pitchFamily="34" charset="0"/>
              </a:rPr>
              <a:t>MARKET RESEARCH: Ask a wider audience in the market if they would be willing to buy this product</a:t>
            </a:r>
          </a:p>
          <a:p>
            <a:pPr defTabSz="955558" eaLnBrk="0" fontAlgn="base" hangingPunct="0">
              <a:spcBef>
                <a:spcPct val="0"/>
              </a:spcBef>
              <a:spcAft>
                <a:spcPct val="0"/>
              </a:spcAft>
              <a:buFontTx/>
              <a:buChar char="•"/>
              <a:tabLst>
                <a:tab pos="955558" algn="l"/>
              </a:tabLst>
            </a:pPr>
            <a:endParaRPr lang="en-NZ" dirty="0">
              <a:latin typeface="Calibri" pitchFamily="34" charset="0"/>
              <a:cs typeface="Calibri" pitchFamily="34" charset="0"/>
            </a:endParaRPr>
          </a:p>
          <a:p>
            <a:pPr defTabSz="955558" eaLnBrk="0" fontAlgn="base" hangingPunct="0">
              <a:spcBef>
                <a:spcPct val="0"/>
              </a:spcBef>
              <a:spcAft>
                <a:spcPct val="0"/>
              </a:spcAft>
              <a:buFontTx/>
              <a:buChar char="•"/>
              <a:tabLst>
                <a:tab pos="955558" algn="l"/>
              </a:tabLst>
            </a:pPr>
            <a:r>
              <a:rPr lang="en-AU" dirty="0">
                <a:latin typeface="Calibri" pitchFamily="34" charset="0"/>
                <a:ea typeface="Times New Roman" pitchFamily="18" charset="0"/>
                <a:cs typeface="Calibri" pitchFamily="34" charset="0"/>
              </a:rPr>
              <a:t>PANEL CONSENSUS: Get experts / people involved with the product together and come up with a sales forecast</a:t>
            </a:r>
          </a:p>
          <a:p>
            <a:pPr defTabSz="955558" eaLnBrk="0" fontAlgn="base" hangingPunct="0">
              <a:spcBef>
                <a:spcPct val="0"/>
              </a:spcBef>
              <a:spcAft>
                <a:spcPct val="0"/>
              </a:spcAft>
              <a:buFontTx/>
              <a:buChar char="•"/>
              <a:tabLst>
                <a:tab pos="955558" algn="l"/>
              </a:tabLst>
            </a:pPr>
            <a:endParaRPr lang="en-NZ" dirty="0">
              <a:latin typeface="Calibri" pitchFamily="34" charset="0"/>
              <a:cs typeface="Calibri" pitchFamily="34" charset="0"/>
            </a:endParaRPr>
          </a:p>
          <a:p>
            <a:pPr defTabSz="955558" eaLnBrk="0" fontAlgn="base" hangingPunct="0">
              <a:spcBef>
                <a:spcPct val="0"/>
              </a:spcBef>
              <a:spcAft>
                <a:spcPct val="0"/>
              </a:spcAft>
              <a:buFontTx/>
              <a:buChar char="•"/>
              <a:tabLst>
                <a:tab pos="955558" algn="l"/>
              </a:tabLst>
            </a:pPr>
            <a:r>
              <a:rPr lang="en-AU" dirty="0">
                <a:latin typeface="Calibri" pitchFamily="34" charset="0"/>
                <a:ea typeface="Times New Roman" pitchFamily="18" charset="0"/>
                <a:cs typeface="Calibri" pitchFamily="34" charset="0"/>
              </a:rPr>
              <a:t>HISTORICAL ANALOGY: It’s a similar product to previous laptops and forecasts might therefore be derived from those experiences</a:t>
            </a:r>
          </a:p>
          <a:p>
            <a:pPr defTabSz="955558" eaLnBrk="0" fontAlgn="base" hangingPunct="0">
              <a:spcBef>
                <a:spcPct val="0"/>
              </a:spcBef>
              <a:spcAft>
                <a:spcPct val="0"/>
              </a:spcAft>
              <a:buFontTx/>
              <a:buChar char="•"/>
              <a:tabLst>
                <a:tab pos="955558" algn="l"/>
              </a:tabLst>
            </a:pPr>
            <a:endParaRPr lang="en-NZ" dirty="0">
              <a:latin typeface="Calibri" pitchFamily="34" charset="0"/>
              <a:cs typeface="Calibri" pitchFamily="34" charset="0"/>
            </a:endParaRPr>
          </a:p>
          <a:p>
            <a:pPr defTabSz="955558" eaLnBrk="0" fontAlgn="base" hangingPunct="0">
              <a:spcBef>
                <a:spcPct val="0"/>
              </a:spcBef>
              <a:spcAft>
                <a:spcPct val="0"/>
              </a:spcAft>
              <a:buFontTx/>
              <a:buChar char="•"/>
              <a:tabLst>
                <a:tab pos="955558" algn="l"/>
              </a:tabLst>
            </a:pPr>
            <a:r>
              <a:rPr lang="en-AU" dirty="0">
                <a:latin typeface="Calibri" pitchFamily="34" charset="0"/>
                <a:ea typeface="Times New Roman" pitchFamily="18" charset="0"/>
                <a:cs typeface="Calibri" pitchFamily="34" charset="0"/>
              </a:rPr>
              <a:t>DELPHI METHOD: Use the opinions from experts familiar with the product and combine their insights into one judgement without any interference of opinion leaders</a:t>
            </a:r>
          </a:p>
          <a:p>
            <a:pPr defTabSz="955558" eaLnBrk="0" fontAlgn="base" hangingPunct="0">
              <a:spcBef>
                <a:spcPct val="0"/>
              </a:spcBef>
              <a:spcAft>
                <a:spcPct val="0"/>
              </a:spcAft>
              <a:buFontTx/>
              <a:buChar char="•"/>
              <a:tabLst>
                <a:tab pos="955558" algn="l"/>
              </a:tabLst>
            </a:pPr>
            <a:endParaRPr lang="en-AU" dirty="0">
              <a:latin typeface="Calibri" pitchFamily="34" charset="0"/>
              <a:cs typeface="Calibri" pitchFamily="34" charset="0"/>
            </a:endParaRPr>
          </a:p>
          <a:p>
            <a:pPr defTabSz="955558" eaLnBrk="0" fontAlgn="base" hangingPunct="0">
              <a:spcBef>
                <a:spcPct val="0"/>
              </a:spcBef>
              <a:spcAft>
                <a:spcPct val="0"/>
              </a:spcAft>
              <a:tabLst>
                <a:tab pos="955558" algn="l"/>
              </a:tabLst>
            </a:pPr>
            <a:r>
              <a:rPr lang="en-AU" dirty="0">
                <a:latin typeface="Calibri" pitchFamily="34" charset="0"/>
                <a:cs typeface="Calibri" pitchFamily="34" charset="0"/>
                <a:sym typeface="Wingdings" pitchFamily="2" charset="2"/>
              </a:rPr>
              <a:t> More than one method is possible. Important here is the JUSTIFICATION</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912129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2C1DAD7-40FE-44F4-9024-64AE271A5FBB}" type="slidenum">
              <a:rPr lang="en-AU"/>
              <a:pPr/>
              <a:t>29</a:t>
            </a:fld>
            <a:endParaRPr lang="en-AU"/>
          </a:p>
        </p:txBody>
      </p:sp>
      <p:sp>
        <p:nvSpPr>
          <p:cNvPr id="544770" name="Rectangle 2050"/>
          <p:cNvSpPr>
            <a:spLocks noGrp="1" noRot="1" noChangeAspect="1" noChangeArrowheads="1" noTextEdit="1"/>
          </p:cNvSpPr>
          <p:nvPr>
            <p:ph type="sldImg"/>
          </p:nvPr>
        </p:nvSpPr>
        <p:spPr>
          <a:xfrm>
            <a:off x="1485900" y="781050"/>
            <a:ext cx="4346575" cy="3259138"/>
          </a:xfrm>
          <a:ln w="12700" cap="flat">
            <a:solidFill>
              <a:schemeClr val="tx1"/>
            </a:solidFill>
            <a:miter lim="800000"/>
            <a:headEnd/>
            <a:tailEnd/>
          </a:ln>
        </p:spPr>
      </p:sp>
    </p:spTree>
    <p:extLst>
      <p:ext uri="{BB962C8B-B14F-4D97-AF65-F5344CB8AC3E}">
        <p14:creationId xmlns:p14="http://schemas.microsoft.com/office/powerpoint/2010/main" val="1313214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QUANTITATIVE</a:t>
            </a:r>
            <a:r>
              <a:rPr lang="en-US" baseline="0" dirty="0" smtClean="0"/>
              <a:t> FORECASTING</a:t>
            </a:r>
            <a:endParaRPr lang="en-US" dirty="0" smtClean="0"/>
          </a:p>
          <a:p>
            <a:r>
              <a:rPr lang="en-US" dirty="0" smtClean="0"/>
              <a:t>One good thing</a:t>
            </a:r>
            <a:r>
              <a:rPr lang="en-US" baseline="0" dirty="0" smtClean="0"/>
              <a:t> about forecasting is that it is one of the simplest and quickest ways to improve a business. If you get your forecasts right, you can align all your operations accordingly.</a:t>
            </a:r>
          </a:p>
          <a:p>
            <a:r>
              <a:rPr lang="en-US" baseline="0" dirty="0" smtClean="0"/>
              <a:t>Some of the forecast seem very simple but are often overlooked in many businesses. Forecasts are often based on the opinions of managers and not sufficiently supported by simple quantitative techniques (SMEs)</a:t>
            </a:r>
          </a:p>
          <a:p>
            <a:endParaRPr lang="en-US" baseline="0" dirty="0" smtClean="0"/>
          </a:p>
          <a:p>
            <a:r>
              <a:rPr lang="en-US" baseline="0" dirty="0" smtClean="0"/>
              <a:t>SIMPLE MOVING AVERAGE</a:t>
            </a:r>
          </a:p>
          <a:p>
            <a:r>
              <a:rPr lang="en-US" baseline="0" dirty="0" smtClean="0"/>
              <a:t>The name suggests what it does. </a:t>
            </a:r>
            <a:r>
              <a:rPr lang="en-US" baseline="0" dirty="0" smtClean="0">
                <a:sym typeface="Wingdings" pitchFamily="2" charset="2"/>
              </a:rPr>
              <a:t> we are taking the actual sales figures (demand) and base the forecast on it. We are not taking into account the forecasted values or the error of our forecast.</a:t>
            </a:r>
          </a:p>
          <a:p>
            <a:endParaRPr lang="en-US" baseline="0" dirty="0" smtClean="0"/>
          </a:p>
          <a:p>
            <a:r>
              <a:rPr lang="en-US" baseline="0" dirty="0" smtClean="0"/>
              <a:t>SMA 3 – First three weeks of demand are taken and provide an average for week 4.</a:t>
            </a:r>
          </a:p>
          <a:p>
            <a:pPr>
              <a:buFont typeface="Wingdings"/>
              <a:buChar char="à"/>
            </a:pPr>
            <a:r>
              <a:rPr lang="en-US" baseline="0" dirty="0" smtClean="0">
                <a:sym typeface="Wingdings" pitchFamily="2" charset="2"/>
              </a:rPr>
              <a:t>(800 + 1400 + 1000) / 3 = 1067 for week 4</a:t>
            </a:r>
          </a:p>
          <a:p>
            <a:pPr>
              <a:buFont typeface="Wingdings"/>
              <a:buChar char="à"/>
            </a:pPr>
            <a:r>
              <a:rPr lang="en-US" baseline="0" dirty="0" smtClean="0">
                <a:sym typeface="Wingdings" pitchFamily="2" charset="2"/>
              </a:rPr>
              <a:t>(1400 + 1000 + 1500) / 3 = 1300 for week 5</a:t>
            </a:r>
          </a:p>
          <a:p>
            <a:pPr>
              <a:buFont typeface="Wingdings"/>
              <a:buChar char="à"/>
            </a:pPr>
            <a:endParaRPr lang="en-US" baseline="0" dirty="0" smtClean="0">
              <a:sym typeface="Wingdings" pitchFamily="2" charset="2"/>
            </a:endParaRPr>
          </a:p>
          <a:p>
            <a:pPr>
              <a:buFont typeface="Wingdings"/>
              <a:buNone/>
            </a:pPr>
            <a:r>
              <a:rPr lang="en-US" dirty="0" smtClean="0"/>
              <a:t>SMA 9 – 9</a:t>
            </a:r>
            <a:r>
              <a:rPr lang="en-US" baseline="0" dirty="0" smtClean="0"/>
              <a:t> weeks of demand are taken and provide an average for week 10.</a:t>
            </a:r>
          </a:p>
          <a:p>
            <a:pPr>
              <a:buFont typeface="Wingdings"/>
              <a:buChar char="à"/>
            </a:pPr>
            <a:r>
              <a:rPr lang="en-US" baseline="0" dirty="0" smtClean="0">
                <a:sym typeface="Wingdings" pitchFamily="2" charset="2"/>
              </a:rPr>
              <a:t>(800+1400+1000+1500+1500+1300+1800+1700+1300) / 9</a:t>
            </a:r>
          </a:p>
          <a:p>
            <a:pPr>
              <a:buFont typeface="Wingdings"/>
              <a:buChar char="à"/>
            </a:pPr>
            <a:endParaRPr lang="en-US" baseline="0" dirty="0" smtClean="0">
              <a:sym typeface="Wingdings" pitchFamily="2" charset="2"/>
            </a:endParaRPr>
          </a:p>
          <a:p>
            <a:pPr>
              <a:buFont typeface="Wingdings"/>
              <a:buNone/>
            </a:pPr>
            <a:r>
              <a:rPr lang="en-US" baseline="0" dirty="0" smtClean="0">
                <a:sym typeface="Wingdings" pitchFamily="2" charset="2"/>
              </a:rPr>
              <a:t>It is called a MOVING AVERAGE as each week we calculate a new forecast based on the 3 or 9 preceding weeks.</a:t>
            </a:r>
            <a:endParaRPr lang="en-US" dirty="0" smtClean="0"/>
          </a:p>
          <a:p>
            <a:pPr>
              <a:buFont typeface="Wingdings"/>
              <a:buNone/>
            </a:pPr>
            <a:endParaRPr lang="en-US" dirty="0" smtClean="0"/>
          </a:p>
          <a:p>
            <a:pPr>
              <a:buFont typeface="Wingdings"/>
              <a:buNone/>
            </a:pPr>
            <a:r>
              <a:rPr lang="en-US" dirty="0" smtClean="0"/>
              <a:t>Problem:</a:t>
            </a:r>
            <a:r>
              <a:rPr lang="en-US" baseline="0" dirty="0" smtClean="0"/>
              <a:t> The first weeks (3 or 6 or 9) remain empty, i.e. we don’t have forecast in the beginning. </a:t>
            </a:r>
          </a:p>
          <a:p>
            <a:pPr>
              <a:buFont typeface="Wingdings"/>
              <a:buNone/>
            </a:pPr>
            <a:r>
              <a:rPr lang="en-US" baseline="0" dirty="0" smtClean="0"/>
              <a:t>	A simple moving average lags the actual values, i.e. does not move up or down so quickly as it is an average of past figures</a:t>
            </a:r>
          </a:p>
          <a:p>
            <a:pPr>
              <a:buFont typeface="Wingdings"/>
              <a:buNone/>
            </a:pPr>
            <a:endParaRPr lang="en-US" baseline="0" dirty="0" smtClean="0">
              <a:sym typeface="Wingdings" pitchFamily="2" charset="2"/>
            </a:endParaRPr>
          </a:p>
          <a:p>
            <a:pPr>
              <a:buFont typeface="Wingdings"/>
              <a:buNone/>
            </a:pPr>
            <a:r>
              <a:rPr lang="en-US" baseline="0" dirty="0" smtClean="0">
                <a:sym typeface="Wingdings" pitchFamily="2" charset="2"/>
              </a:rPr>
              <a:t> point out weeks 10 – 15 and the differences between demand, SMA3 and SMA9</a:t>
            </a:r>
            <a:endParaRPr lang="en-US" baseline="0" dirty="0" smtClean="0"/>
          </a:p>
          <a:p>
            <a:pPr>
              <a:buFont typeface="Wingdings"/>
              <a:buNone/>
            </a:pPr>
            <a:r>
              <a:rPr lang="en-US" baseline="0" dirty="0" smtClean="0"/>
              <a:t>Q: what are the main differences between SMA3 and SMA9?</a:t>
            </a:r>
          </a:p>
          <a:p>
            <a:pPr>
              <a:buFont typeface="Wingdings"/>
              <a:buNone/>
            </a:pPr>
            <a:r>
              <a:rPr lang="en-US" baseline="0" dirty="0" smtClean="0"/>
              <a:t>A: SMA3 reacts quicker to certain trends in the market whereas SMA9 smoothes out the forecasted values</a:t>
            </a:r>
          </a:p>
          <a:p>
            <a:pPr>
              <a:buFont typeface="Wingdings"/>
              <a:buNone/>
            </a:pPr>
            <a:endParaRPr lang="en-US" baseline="0" dirty="0" smtClean="0"/>
          </a:p>
          <a:p>
            <a:pPr>
              <a:buFont typeface="Wingdings"/>
              <a:buNone/>
            </a:pPr>
            <a:endParaRPr lang="en-US" baseline="0" dirty="0" smtClean="0"/>
          </a:p>
          <a:p>
            <a:pPr>
              <a:buFont typeface="Wingdings"/>
              <a:buNone/>
            </a:pPr>
            <a:endParaRPr lang="en-US" baseline="0" dirty="0" smtClean="0"/>
          </a:p>
          <a:p>
            <a:pPr>
              <a:buFont typeface="Wingdings"/>
              <a:buNone/>
            </a:pPr>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68884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an example:</a:t>
            </a:r>
          </a:p>
          <a:p>
            <a:r>
              <a:rPr lang="en-US" dirty="0" smtClean="0"/>
              <a:t>N = 3 because it is a 3 period SMA</a:t>
            </a:r>
          </a:p>
          <a:p>
            <a:endParaRPr lang="en-US" dirty="0" smtClean="0"/>
          </a:p>
          <a:p>
            <a:r>
              <a:rPr lang="en-US" dirty="0" smtClean="0"/>
              <a:t>F16</a:t>
            </a:r>
            <a:r>
              <a:rPr lang="en-US" baseline="0" dirty="0" smtClean="0"/>
              <a:t> = (2000 + 2300 + 2300) / 3 = 6600 / 3 = 2200</a:t>
            </a:r>
          </a:p>
          <a:p>
            <a:endParaRPr lang="en-US" baseline="0" dirty="0" smtClean="0"/>
          </a:p>
          <a:p>
            <a:r>
              <a:rPr lang="en-US" baseline="0" dirty="0" smtClean="0">
                <a:sym typeface="Wingdings" pitchFamily="2" charset="2"/>
              </a:rPr>
              <a:t>point out that formulas will be available during the exam or midterm</a:t>
            </a:r>
          </a:p>
          <a:p>
            <a:r>
              <a:rPr lang="en-US" baseline="0" dirty="0" smtClean="0">
                <a:sym typeface="Wingdings" pitchFamily="2" charset="2"/>
              </a:rPr>
              <a:t>However, they need to know how to use them.</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604948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0418"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r>
              <a:rPr lang="en-US" dirty="0" smtClean="0"/>
              <a:t>F4</a:t>
            </a:r>
            <a:r>
              <a:rPr lang="en-US" baseline="0" dirty="0" smtClean="0"/>
              <a:t> = (D1+D2+D3)/3=(400+380+411)/3 = 397</a:t>
            </a:r>
          </a:p>
          <a:p>
            <a:r>
              <a:rPr lang="en-US" baseline="0" dirty="0" smtClean="0"/>
              <a:t>E4 = |D4-F4| = 415-397 = 18</a:t>
            </a:r>
          </a:p>
          <a:p>
            <a:pPr defTabSz="990316">
              <a:defRPr/>
            </a:pPr>
            <a:r>
              <a:rPr lang="en-US" dirty="0" smtClean="0"/>
              <a:t>F5</a:t>
            </a:r>
            <a:r>
              <a:rPr lang="en-US" baseline="0" dirty="0" smtClean="0"/>
              <a:t> = (D2+D3+D4)/3=(380+411+415)/3 = 402</a:t>
            </a:r>
          </a:p>
          <a:p>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98747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0418"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r>
              <a:rPr lang="en-US" dirty="0" smtClean="0"/>
              <a:t>F4</a:t>
            </a:r>
            <a:r>
              <a:rPr lang="en-US" baseline="0" dirty="0" smtClean="0"/>
              <a:t> = (D1+D2+D3)/3=(400+380+411)/3 = 397</a:t>
            </a:r>
          </a:p>
          <a:p>
            <a:r>
              <a:rPr lang="en-US" baseline="0" dirty="0" smtClean="0"/>
              <a:t>E4 = |D4-F4| = 415-397 = 18</a:t>
            </a:r>
          </a:p>
          <a:p>
            <a:pPr defTabSz="990316">
              <a:defRPr/>
            </a:pPr>
            <a:r>
              <a:rPr lang="en-US" dirty="0" smtClean="0"/>
              <a:t>F5</a:t>
            </a:r>
            <a:r>
              <a:rPr lang="en-US" baseline="0" dirty="0" smtClean="0"/>
              <a:t> = (D2+D3+D4)/3=(380+411+415)/3 = 402</a:t>
            </a:r>
          </a:p>
          <a:p>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0334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pPr marL="358334" indent="-358334" defTabSz="955558" eaLnBrk="0" fontAlgn="base" hangingPunct="0">
              <a:spcBef>
                <a:spcPct val="20000"/>
              </a:spcBef>
              <a:spcAft>
                <a:spcPct val="0"/>
              </a:spcAft>
              <a:defRPr/>
            </a:pPr>
            <a:r>
              <a:rPr lang="en-US" dirty="0"/>
              <a:t>Forecasts constitute the starting point for planning processes.</a:t>
            </a:r>
            <a:endParaRPr lang="en-NZ" i="0"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745948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4145284" y="8339"/>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62466" name="Rectangle 3"/>
          <p:cNvSpPr>
            <a:spLocks noChangeArrowheads="1"/>
          </p:cNvSpPr>
          <p:nvPr/>
        </p:nvSpPr>
        <p:spPr bwMode="auto">
          <a:xfrm>
            <a:off x="4145284" y="9141146"/>
            <a:ext cx="3169920" cy="450056"/>
          </a:xfrm>
          <a:prstGeom prst="rect">
            <a:avLst/>
          </a:prstGeom>
          <a:noFill/>
          <a:ln w="12700">
            <a:noFill/>
            <a:miter lim="800000"/>
            <a:headEnd/>
            <a:tailEnd/>
          </a:ln>
        </p:spPr>
        <p:txBody>
          <a:bodyPr lIns="21292" tIns="0" rIns="21292" bIns="0" anchor="b"/>
          <a:lstStyle/>
          <a:p>
            <a:pPr algn="r" defTabSz="851054" eaLnBrk="0" hangingPunct="0"/>
            <a:r>
              <a:rPr lang="en-US" sz="1100" i="1" dirty="0">
                <a:latin typeface="Times New Roman" pitchFamily="18" charset="0"/>
              </a:rPr>
              <a:t>31</a:t>
            </a:r>
          </a:p>
        </p:txBody>
      </p:sp>
      <p:sp>
        <p:nvSpPr>
          <p:cNvPr id="62467" name="Rectangle 4"/>
          <p:cNvSpPr>
            <a:spLocks noChangeArrowheads="1"/>
          </p:cNvSpPr>
          <p:nvPr/>
        </p:nvSpPr>
        <p:spPr bwMode="auto">
          <a:xfrm>
            <a:off x="2" y="9141146"/>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62468" name="Rectangle 5"/>
          <p:cNvSpPr>
            <a:spLocks noChangeArrowheads="1"/>
          </p:cNvSpPr>
          <p:nvPr/>
        </p:nvSpPr>
        <p:spPr bwMode="auto">
          <a:xfrm>
            <a:off x="2" y="8339"/>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62469" name="Rectangle 6"/>
          <p:cNvSpPr>
            <a:spLocks noGrp="1"/>
          </p:cNvSpPr>
          <p:nvPr>
            <p:ph type="body" idx="1"/>
          </p:nvPr>
        </p:nvSpPr>
        <p:spPr bwMode="auto">
          <a:xfrm>
            <a:off x="975363" y="4572241"/>
            <a:ext cx="5364480" cy="4267200"/>
          </a:xfrm>
          <a:noFill/>
        </p:spPr>
        <p:txBody>
          <a:bodyPr wrap="square" lIns="101135" tIns="49681" rIns="101135" bIns="49681" numCol="1" anchor="t" anchorCtr="0" compatLnSpc="1">
            <a:prstTxWarp prst="textNoShape">
              <a:avLst/>
            </a:prstTxWarp>
          </a:bodyPr>
          <a:lstStyle/>
          <a:p>
            <a:endParaRPr lang="en-US" dirty="0" smtClean="0"/>
          </a:p>
        </p:txBody>
      </p:sp>
      <p:sp>
        <p:nvSpPr>
          <p:cNvPr id="62470" name="Rectangle 7"/>
          <p:cNvSpPr>
            <a:spLocks noGrp="1" noRot="1" noChangeAspect="1" noTextEdit="1"/>
          </p:cNvSpPr>
          <p:nvPr>
            <p:ph type="sldImg"/>
          </p:nvPr>
        </p:nvSpPr>
        <p:spPr bwMode="auto">
          <a:xfrm>
            <a:off x="1258888" y="720725"/>
            <a:ext cx="4797425" cy="3598863"/>
          </a:xfrm>
          <a:noFill/>
          <a:ln cap="flat">
            <a:solidFill>
              <a:schemeClr val="tx1"/>
            </a:solidFill>
            <a:miter lim="800000"/>
            <a:headEnd/>
            <a:tailEnd/>
          </a:ln>
        </p:spPr>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73812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6562"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949076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WEIGHTED</a:t>
            </a:r>
            <a:r>
              <a:rPr lang="en-US" baseline="0" dirty="0" smtClean="0"/>
              <a:t> MOVING AVERAGE</a:t>
            </a:r>
          </a:p>
          <a:p>
            <a:endParaRPr lang="en-US" baseline="0" dirty="0" smtClean="0"/>
          </a:p>
          <a:p>
            <a:r>
              <a:rPr lang="en-US" baseline="0" dirty="0" smtClean="0"/>
              <a:t>In a “</a:t>
            </a:r>
            <a:r>
              <a:rPr lang="en-US" b="1" baseline="0" dirty="0" smtClean="0"/>
              <a:t>4 period SMA</a:t>
            </a:r>
            <a:r>
              <a:rPr lang="en-US" baseline="0" dirty="0" smtClean="0"/>
              <a:t>” the weighting for each month is one quarter (0.25).</a:t>
            </a:r>
          </a:p>
          <a:p>
            <a:pPr>
              <a:buFont typeface="Wingdings"/>
              <a:buChar char="à"/>
            </a:pPr>
            <a:r>
              <a:rPr lang="en-US" baseline="0" dirty="0" smtClean="0">
                <a:sym typeface="Wingdings" pitchFamily="2" charset="2"/>
              </a:rPr>
              <a:t> What we are assuming here is that every single period is of equal importance, so we are assigning the same weighting to it.</a:t>
            </a:r>
          </a:p>
          <a:p>
            <a:pPr defTabSz="955558">
              <a:buFont typeface="Wingdings"/>
              <a:buChar char="à"/>
              <a:defRPr/>
            </a:pPr>
            <a:r>
              <a:rPr lang="en-US" baseline="0" dirty="0" smtClean="0">
                <a:sym typeface="Wingdings" pitchFamily="2" charset="2"/>
              </a:rPr>
              <a:t> The weightings have to add up to 100%</a:t>
            </a:r>
          </a:p>
          <a:p>
            <a:pPr>
              <a:buFont typeface="Wingdings"/>
              <a:buChar char="à"/>
            </a:pPr>
            <a:endParaRPr lang="en-US" baseline="0" dirty="0" smtClean="0">
              <a:sym typeface="Wingdings" pitchFamily="2" charset="2"/>
            </a:endParaRPr>
          </a:p>
          <a:p>
            <a:pPr>
              <a:buFont typeface="Wingdings"/>
              <a:buNone/>
            </a:pPr>
            <a:r>
              <a:rPr lang="en-US" baseline="0" dirty="0" smtClean="0">
                <a:sym typeface="Wingdings" pitchFamily="2" charset="2"/>
              </a:rPr>
              <a:t>In WMA you can assign different weightings to different periods. Usually the </a:t>
            </a:r>
            <a:r>
              <a:rPr lang="en-US" b="1" baseline="0" dirty="0" smtClean="0">
                <a:sym typeface="Wingdings" pitchFamily="2" charset="2"/>
              </a:rPr>
              <a:t>most</a:t>
            </a:r>
            <a:r>
              <a:rPr lang="en-US" baseline="0" dirty="0" smtClean="0">
                <a:sym typeface="Wingdings" pitchFamily="2" charset="2"/>
              </a:rPr>
              <a:t> </a:t>
            </a:r>
            <a:r>
              <a:rPr lang="en-US" b="1" baseline="0" dirty="0" smtClean="0">
                <a:sym typeface="Wingdings" pitchFamily="2" charset="2"/>
              </a:rPr>
              <a:t>recent period </a:t>
            </a:r>
            <a:r>
              <a:rPr lang="en-US" baseline="0" dirty="0" smtClean="0">
                <a:sym typeface="Wingdings" pitchFamily="2" charset="2"/>
              </a:rPr>
              <a:t>gets a higher rating. </a:t>
            </a:r>
          </a:p>
          <a:p>
            <a:pPr>
              <a:buFont typeface="Wingdings"/>
              <a:buNone/>
            </a:pPr>
            <a:r>
              <a:rPr lang="en-US" baseline="0" dirty="0" smtClean="0">
                <a:sym typeface="Wingdings" pitchFamily="2" charset="2"/>
              </a:rPr>
              <a:t>Assumption: the most recent data is also the best indication of what is going to happen in the coming periods. Older periods are not as influential anymore but are still taken into account.</a:t>
            </a:r>
          </a:p>
          <a:p>
            <a:pPr>
              <a:buFont typeface="Wingdings"/>
              <a:buChar char="à"/>
            </a:pPr>
            <a:endParaRPr lang="en-US" baseline="0" dirty="0" smtClean="0">
              <a:sym typeface="Wingdings" pitchFamily="2" charset="2"/>
            </a:endParaRPr>
          </a:p>
          <a:p>
            <a:pPr>
              <a:buFont typeface="Wingdings"/>
              <a:buNone/>
            </a:pPr>
            <a:r>
              <a:rPr lang="en-US" baseline="0" dirty="0" smtClean="0"/>
              <a:t>W</a:t>
            </a:r>
            <a:r>
              <a:rPr lang="en-US" baseline="-25000" dirty="0" smtClean="0"/>
              <a:t>1</a:t>
            </a:r>
            <a:r>
              <a:rPr lang="en-US" baseline="0" dirty="0" smtClean="0"/>
              <a:t> = 0.4 ; W</a:t>
            </a:r>
            <a:r>
              <a:rPr lang="en-US" baseline="-25000" dirty="0" smtClean="0"/>
              <a:t>2</a:t>
            </a:r>
            <a:r>
              <a:rPr lang="en-US" baseline="0" dirty="0" smtClean="0"/>
              <a:t> = 0.3 ; W</a:t>
            </a:r>
            <a:r>
              <a:rPr lang="en-US" baseline="-25000" dirty="0" smtClean="0"/>
              <a:t>3</a:t>
            </a:r>
            <a:r>
              <a:rPr lang="en-US" baseline="0" dirty="0" smtClean="0"/>
              <a:t> = 0.2 ; W</a:t>
            </a:r>
            <a:r>
              <a:rPr lang="en-US" baseline="-25000" dirty="0" smtClean="0"/>
              <a:t>4</a:t>
            </a:r>
            <a:r>
              <a:rPr lang="en-US" baseline="0" dirty="0" smtClean="0"/>
              <a:t> = 0.1 </a:t>
            </a:r>
          </a:p>
          <a:p>
            <a:pPr defTabSz="955558">
              <a:defRPr/>
            </a:pPr>
            <a:r>
              <a:rPr lang="en-US" baseline="0" dirty="0" smtClean="0"/>
              <a:t>D</a:t>
            </a:r>
            <a:r>
              <a:rPr lang="en-US" baseline="-25000" dirty="0" smtClean="0"/>
              <a:t>t-1</a:t>
            </a:r>
            <a:r>
              <a:rPr lang="en-US" baseline="0" dirty="0" smtClean="0"/>
              <a:t> = 95; D</a:t>
            </a:r>
            <a:r>
              <a:rPr lang="en-US" baseline="-25000" dirty="0" smtClean="0"/>
              <a:t>t-2</a:t>
            </a:r>
            <a:r>
              <a:rPr lang="en-US" baseline="0" dirty="0" smtClean="0"/>
              <a:t> = 105; D</a:t>
            </a:r>
            <a:r>
              <a:rPr lang="en-US" baseline="-25000" dirty="0" smtClean="0"/>
              <a:t>t-3</a:t>
            </a:r>
            <a:r>
              <a:rPr lang="en-US" baseline="0" dirty="0" smtClean="0"/>
              <a:t> = 90; D</a:t>
            </a:r>
            <a:r>
              <a:rPr lang="en-US" baseline="-25000" dirty="0" smtClean="0"/>
              <a:t>t-4</a:t>
            </a:r>
            <a:r>
              <a:rPr lang="en-US" baseline="0" dirty="0" smtClean="0"/>
              <a:t> = 100</a:t>
            </a:r>
          </a:p>
          <a:p>
            <a:pPr>
              <a:buFont typeface="Wingdings"/>
              <a:buNone/>
            </a:pPr>
            <a:endParaRPr lang="en-US" baseline="0" dirty="0" smtClean="0"/>
          </a:p>
          <a:p>
            <a:pPr>
              <a:buFont typeface="Wingdings"/>
              <a:buNone/>
            </a:pPr>
            <a:r>
              <a:rPr lang="en-US" baseline="0" dirty="0" smtClean="0"/>
              <a:t>F5= 0.4*95 + 0.3*105 + 0.2*90 + 0.1*100 = 97.5</a:t>
            </a:r>
          </a:p>
          <a:p>
            <a:pPr>
              <a:buFont typeface="Wingdings"/>
              <a:buNone/>
            </a:pPr>
            <a:endParaRPr lang="en-US" baseline="0" dirty="0" smtClean="0"/>
          </a:p>
          <a:p>
            <a:pPr>
              <a:buFont typeface="Wingdings"/>
              <a:buNone/>
            </a:pPr>
            <a:endParaRPr lang="en-US" baseline="0" dirty="0" smtClean="0"/>
          </a:p>
          <a:p>
            <a:endParaRPr lang="en-US" baseline="0" dirty="0" smtClean="0"/>
          </a:p>
          <a:p>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48508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WEIGHTED</a:t>
            </a:r>
            <a:r>
              <a:rPr lang="en-US" baseline="0" dirty="0" smtClean="0"/>
              <a:t> MOVING AVERAGE</a:t>
            </a:r>
          </a:p>
          <a:p>
            <a:endParaRPr lang="en-US" baseline="0" dirty="0" smtClean="0"/>
          </a:p>
          <a:p>
            <a:r>
              <a:rPr lang="en-US" baseline="0" dirty="0" smtClean="0"/>
              <a:t>In a “</a:t>
            </a:r>
            <a:r>
              <a:rPr lang="en-US" b="1" baseline="0" dirty="0" smtClean="0"/>
              <a:t>4 period SMA</a:t>
            </a:r>
            <a:r>
              <a:rPr lang="en-US" baseline="0" dirty="0" smtClean="0"/>
              <a:t>” the weighting for each month is one quarter (0.25).</a:t>
            </a:r>
          </a:p>
          <a:p>
            <a:pPr>
              <a:buFont typeface="Wingdings"/>
              <a:buChar char="à"/>
            </a:pPr>
            <a:r>
              <a:rPr lang="en-US" baseline="0" dirty="0" smtClean="0">
                <a:sym typeface="Wingdings" pitchFamily="2" charset="2"/>
              </a:rPr>
              <a:t> What we are assuming here is that every single period is of equal importance, so we are assigning the same weighting to it.</a:t>
            </a:r>
          </a:p>
          <a:p>
            <a:pPr defTabSz="955558">
              <a:buFont typeface="Wingdings"/>
              <a:buChar char="à"/>
              <a:defRPr/>
            </a:pPr>
            <a:r>
              <a:rPr lang="en-US" baseline="0" dirty="0" smtClean="0">
                <a:sym typeface="Wingdings" pitchFamily="2" charset="2"/>
              </a:rPr>
              <a:t> The weightings have to add up to 100%</a:t>
            </a:r>
          </a:p>
          <a:p>
            <a:pPr>
              <a:buFont typeface="Wingdings"/>
              <a:buChar char="à"/>
            </a:pPr>
            <a:endParaRPr lang="en-US" baseline="0" dirty="0" smtClean="0">
              <a:sym typeface="Wingdings" pitchFamily="2" charset="2"/>
            </a:endParaRPr>
          </a:p>
          <a:p>
            <a:pPr>
              <a:buFont typeface="Wingdings"/>
              <a:buNone/>
            </a:pPr>
            <a:r>
              <a:rPr lang="en-US" baseline="0" dirty="0" smtClean="0">
                <a:sym typeface="Wingdings" pitchFamily="2" charset="2"/>
              </a:rPr>
              <a:t>In WMA you can assign different weightings to different periods. Usually the </a:t>
            </a:r>
            <a:r>
              <a:rPr lang="en-US" b="1" baseline="0" dirty="0" smtClean="0">
                <a:sym typeface="Wingdings" pitchFamily="2" charset="2"/>
              </a:rPr>
              <a:t>most</a:t>
            </a:r>
            <a:r>
              <a:rPr lang="en-US" baseline="0" dirty="0" smtClean="0">
                <a:sym typeface="Wingdings" pitchFamily="2" charset="2"/>
              </a:rPr>
              <a:t> </a:t>
            </a:r>
            <a:r>
              <a:rPr lang="en-US" b="1" baseline="0" dirty="0" smtClean="0">
                <a:sym typeface="Wingdings" pitchFamily="2" charset="2"/>
              </a:rPr>
              <a:t>recent period </a:t>
            </a:r>
            <a:r>
              <a:rPr lang="en-US" baseline="0" dirty="0" smtClean="0">
                <a:sym typeface="Wingdings" pitchFamily="2" charset="2"/>
              </a:rPr>
              <a:t>gets a higher rating. </a:t>
            </a:r>
          </a:p>
          <a:p>
            <a:pPr>
              <a:buFont typeface="Wingdings"/>
              <a:buNone/>
            </a:pPr>
            <a:r>
              <a:rPr lang="en-US" baseline="0" dirty="0" smtClean="0">
                <a:sym typeface="Wingdings" pitchFamily="2" charset="2"/>
              </a:rPr>
              <a:t>Assumption: the most recent data is also the best indication of what is going to happen in the coming periods. Older periods are not as influential anymore but are still taken into account.</a:t>
            </a:r>
          </a:p>
          <a:p>
            <a:pPr>
              <a:buFont typeface="Wingdings"/>
              <a:buChar char="à"/>
            </a:pPr>
            <a:endParaRPr lang="en-US" baseline="0" dirty="0" smtClean="0">
              <a:sym typeface="Wingdings" pitchFamily="2" charset="2"/>
            </a:endParaRPr>
          </a:p>
          <a:p>
            <a:pPr>
              <a:buFont typeface="Wingdings"/>
              <a:buNone/>
            </a:pPr>
            <a:r>
              <a:rPr lang="en-US" baseline="0" dirty="0" smtClean="0"/>
              <a:t>W</a:t>
            </a:r>
            <a:r>
              <a:rPr lang="en-US" baseline="-25000" dirty="0" smtClean="0"/>
              <a:t>1</a:t>
            </a:r>
            <a:r>
              <a:rPr lang="en-US" baseline="0" dirty="0" smtClean="0"/>
              <a:t> = 0.4 ; W</a:t>
            </a:r>
            <a:r>
              <a:rPr lang="en-US" baseline="-25000" dirty="0" smtClean="0"/>
              <a:t>2</a:t>
            </a:r>
            <a:r>
              <a:rPr lang="en-US" baseline="0" dirty="0" smtClean="0"/>
              <a:t> = 0.3 ; W</a:t>
            </a:r>
            <a:r>
              <a:rPr lang="en-US" baseline="-25000" dirty="0" smtClean="0"/>
              <a:t>3</a:t>
            </a:r>
            <a:r>
              <a:rPr lang="en-US" baseline="0" dirty="0" smtClean="0"/>
              <a:t> = 0.2 ; W</a:t>
            </a:r>
            <a:r>
              <a:rPr lang="en-US" baseline="-25000" dirty="0" smtClean="0"/>
              <a:t>4</a:t>
            </a:r>
            <a:r>
              <a:rPr lang="en-US" baseline="0" dirty="0" smtClean="0"/>
              <a:t> = 0.1 </a:t>
            </a:r>
          </a:p>
          <a:p>
            <a:pPr defTabSz="955558">
              <a:defRPr/>
            </a:pPr>
            <a:r>
              <a:rPr lang="en-US" baseline="0" dirty="0" smtClean="0"/>
              <a:t>D</a:t>
            </a:r>
            <a:r>
              <a:rPr lang="en-US" baseline="-25000" dirty="0" smtClean="0"/>
              <a:t>t-1</a:t>
            </a:r>
            <a:r>
              <a:rPr lang="en-US" baseline="0" dirty="0" smtClean="0"/>
              <a:t> = 95; D</a:t>
            </a:r>
            <a:r>
              <a:rPr lang="en-US" baseline="-25000" dirty="0" smtClean="0"/>
              <a:t>t-2</a:t>
            </a:r>
            <a:r>
              <a:rPr lang="en-US" baseline="0" dirty="0" smtClean="0"/>
              <a:t> = 105; D</a:t>
            </a:r>
            <a:r>
              <a:rPr lang="en-US" baseline="-25000" dirty="0" smtClean="0"/>
              <a:t>t-3</a:t>
            </a:r>
            <a:r>
              <a:rPr lang="en-US" baseline="0" dirty="0" smtClean="0"/>
              <a:t> = 90; D</a:t>
            </a:r>
            <a:r>
              <a:rPr lang="en-US" baseline="-25000" dirty="0" smtClean="0"/>
              <a:t>t-4</a:t>
            </a:r>
            <a:r>
              <a:rPr lang="en-US" baseline="0" dirty="0" smtClean="0"/>
              <a:t> = 100</a:t>
            </a:r>
          </a:p>
          <a:p>
            <a:pPr>
              <a:buFont typeface="Wingdings"/>
              <a:buNone/>
            </a:pPr>
            <a:endParaRPr lang="en-US" baseline="0" dirty="0" smtClean="0"/>
          </a:p>
          <a:p>
            <a:pPr>
              <a:buFont typeface="Wingdings"/>
              <a:buNone/>
            </a:pPr>
            <a:r>
              <a:rPr lang="en-US" baseline="0" dirty="0" smtClean="0"/>
              <a:t>F5= 0.4*95 + 0.3*105 + 0.2*90 + 0.1*100 = 97.5</a:t>
            </a:r>
          </a:p>
          <a:p>
            <a:pPr>
              <a:buFont typeface="Wingdings"/>
              <a:buNone/>
            </a:pPr>
            <a:endParaRPr lang="en-US" baseline="0" dirty="0" smtClean="0"/>
          </a:p>
          <a:p>
            <a:pPr>
              <a:buFont typeface="Wingdings"/>
              <a:buNone/>
            </a:pPr>
            <a:endParaRPr lang="en-US" baseline="0" dirty="0" smtClean="0"/>
          </a:p>
          <a:p>
            <a:endParaRPr lang="en-US" baseline="0" dirty="0" smtClean="0"/>
          </a:p>
          <a:p>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732261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5558">
              <a:defRPr/>
            </a:pPr>
            <a:r>
              <a:rPr lang="en-US" dirty="0" smtClean="0"/>
              <a:t>You are given the following weightings: 0.5; 0.3; 0.2 and it is asking for the 3 period WMA for week 16.</a:t>
            </a:r>
          </a:p>
          <a:p>
            <a:pPr defTabSz="955558">
              <a:defRPr/>
            </a:pPr>
            <a:r>
              <a:rPr lang="en-US" dirty="0" smtClean="0"/>
              <a:t>We know that the most recent periods are weighted higher than the older periods, therefore:</a:t>
            </a:r>
          </a:p>
          <a:p>
            <a:pPr>
              <a:buFont typeface="Wingdings"/>
              <a:buNone/>
            </a:pPr>
            <a:endParaRPr lang="en-US" baseline="0" dirty="0" smtClean="0"/>
          </a:p>
          <a:p>
            <a:pPr>
              <a:buFont typeface="Wingdings"/>
              <a:buNone/>
            </a:pPr>
            <a:r>
              <a:rPr lang="en-US" baseline="0" dirty="0" smtClean="0"/>
              <a:t>W</a:t>
            </a:r>
            <a:r>
              <a:rPr lang="en-US" baseline="-25000" dirty="0" smtClean="0"/>
              <a:t>n-1</a:t>
            </a:r>
            <a:r>
              <a:rPr lang="en-US" baseline="0" dirty="0" smtClean="0"/>
              <a:t> = 0.5 ; w</a:t>
            </a:r>
            <a:r>
              <a:rPr lang="en-US" baseline="-25000" dirty="0" smtClean="0"/>
              <a:t>n-2</a:t>
            </a:r>
            <a:r>
              <a:rPr lang="en-US" baseline="0" dirty="0" smtClean="0"/>
              <a:t> = 0.3 ; w</a:t>
            </a:r>
            <a:r>
              <a:rPr lang="en-US" baseline="-25000" dirty="0" smtClean="0"/>
              <a:t>n-3</a:t>
            </a:r>
            <a:r>
              <a:rPr lang="en-US" baseline="0" dirty="0" smtClean="0"/>
              <a:t> = 0.2 </a:t>
            </a:r>
          </a:p>
          <a:p>
            <a:pPr defTabSz="955558">
              <a:defRPr/>
            </a:pPr>
            <a:r>
              <a:rPr lang="en-US" baseline="0" dirty="0" smtClean="0"/>
              <a:t>D</a:t>
            </a:r>
            <a:r>
              <a:rPr lang="en-US" baseline="-25000" dirty="0" smtClean="0"/>
              <a:t>t-1</a:t>
            </a:r>
            <a:r>
              <a:rPr lang="en-US" baseline="0" dirty="0" smtClean="0"/>
              <a:t> = 2000; D</a:t>
            </a:r>
            <a:r>
              <a:rPr lang="en-US" baseline="-25000" dirty="0" smtClean="0"/>
              <a:t>t-2</a:t>
            </a:r>
            <a:r>
              <a:rPr lang="en-US" baseline="0" dirty="0" smtClean="0"/>
              <a:t> = 2300; D</a:t>
            </a:r>
            <a:r>
              <a:rPr lang="en-US" baseline="-25000" dirty="0" smtClean="0"/>
              <a:t>t-3</a:t>
            </a:r>
            <a:r>
              <a:rPr lang="en-US" baseline="0" dirty="0" smtClean="0"/>
              <a:t> = 2300</a:t>
            </a:r>
          </a:p>
          <a:p>
            <a:pPr defTabSz="955558">
              <a:defRPr/>
            </a:pPr>
            <a:endParaRPr lang="en-NZ" dirty="0" smtClean="0"/>
          </a:p>
          <a:p>
            <a:pPr defTabSz="955558">
              <a:defRPr/>
            </a:pPr>
            <a:r>
              <a:rPr lang="en-US" dirty="0" smtClean="0"/>
              <a:t>F</a:t>
            </a:r>
            <a:r>
              <a:rPr lang="en-US" baseline="-25000" dirty="0" smtClean="0"/>
              <a:t>16</a:t>
            </a:r>
            <a:r>
              <a:rPr lang="en-US" dirty="0" smtClean="0"/>
              <a:t> = 0.5*2000 + 0.3*2300  + 0.2*2300</a:t>
            </a:r>
            <a:br>
              <a:rPr lang="en-US" dirty="0" smtClean="0"/>
            </a:br>
            <a:r>
              <a:rPr lang="en-US" dirty="0" smtClean="0"/>
              <a:t>F</a:t>
            </a:r>
            <a:r>
              <a:rPr lang="en-US" baseline="-25000" dirty="0" smtClean="0"/>
              <a:t>16</a:t>
            </a:r>
            <a:r>
              <a:rPr lang="en-US" dirty="0" smtClean="0"/>
              <a:t> = 2150</a:t>
            </a: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2644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5558">
              <a:defRPr/>
            </a:pPr>
            <a:r>
              <a:rPr lang="en-US" dirty="0" smtClean="0"/>
              <a:t>You are given the following weightings: 0.5; 0.3; 0.2 and it is asking for the 3 period WMA for week 16.</a:t>
            </a:r>
          </a:p>
          <a:p>
            <a:pPr defTabSz="955558">
              <a:defRPr/>
            </a:pPr>
            <a:r>
              <a:rPr lang="en-US" dirty="0" smtClean="0"/>
              <a:t>We know that the most recent periods are weighted higher than the older periods, therefore:</a:t>
            </a:r>
          </a:p>
          <a:p>
            <a:pPr>
              <a:buFont typeface="Wingdings"/>
              <a:buNone/>
            </a:pPr>
            <a:endParaRPr lang="en-US" baseline="0" dirty="0" smtClean="0"/>
          </a:p>
          <a:p>
            <a:pPr>
              <a:buFont typeface="Wingdings"/>
              <a:buNone/>
            </a:pPr>
            <a:r>
              <a:rPr lang="en-US" baseline="0" dirty="0" smtClean="0"/>
              <a:t>w</a:t>
            </a:r>
            <a:r>
              <a:rPr lang="en-US" baseline="-25000" dirty="0" smtClean="0"/>
              <a:t>15</a:t>
            </a:r>
            <a:r>
              <a:rPr lang="en-US" baseline="0" dirty="0" smtClean="0"/>
              <a:t> = 0.5 ; w</a:t>
            </a:r>
            <a:r>
              <a:rPr lang="en-US" baseline="-25000" dirty="0" smtClean="0"/>
              <a:t>14</a:t>
            </a:r>
            <a:r>
              <a:rPr lang="en-US" baseline="0" dirty="0" smtClean="0"/>
              <a:t> = 0.3 ; w</a:t>
            </a:r>
            <a:r>
              <a:rPr lang="en-US" baseline="-25000" dirty="0" smtClean="0"/>
              <a:t>13</a:t>
            </a:r>
            <a:r>
              <a:rPr lang="en-US" baseline="0" dirty="0" smtClean="0"/>
              <a:t> = 0.2 </a:t>
            </a:r>
          </a:p>
          <a:p>
            <a:pPr defTabSz="955558">
              <a:defRPr/>
            </a:pPr>
            <a:r>
              <a:rPr lang="en-US" baseline="0" dirty="0" smtClean="0"/>
              <a:t>D</a:t>
            </a:r>
            <a:r>
              <a:rPr lang="en-US" baseline="-25000" dirty="0" smtClean="0"/>
              <a:t>15</a:t>
            </a:r>
            <a:r>
              <a:rPr lang="en-US" baseline="0" dirty="0" smtClean="0"/>
              <a:t> = 2000; D</a:t>
            </a:r>
            <a:r>
              <a:rPr lang="en-US" baseline="-25000" dirty="0" smtClean="0"/>
              <a:t>14</a:t>
            </a:r>
            <a:r>
              <a:rPr lang="en-US" baseline="0" dirty="0" smtClean="0"/>
              <a:t> = 2300; D</a:t>
            </a:r>
            <a:r>
              <a:rPr lang="en-US" baseline="-25000" dirty="0" smtClean="0"/>
              <a:t>13</a:t>
            </a:r>
            <a:r>
              <a:rPr lang="en-US" baseline="0" dirty="0" smtClean="0"/>
              <a:t> = 2300</a:t>
            </a:r>
          </a:p>
          <a:p>
            <a:pPr defTabSz="955558">
              <a:defRPr/>
            </a:pPr>
            <a:endParaRPr lang="en-NZ" dirty="0" smtClean="0"/>
          </a:p>
          <a:p>
            <a:pPr defTabSz="955558">
              <a:defRPr/>
            </a:pPr>
            <a:r>
              <a:rPr lang="en-US" dirty="0" smtClean="0"/>
              <a:t>F</a:t>
            </a:r>
            <a:r>
              <a:rPr lang="en-US" baseline="-25000" dirty="0" smtClean="0"/>
              <a:t>16</a:t>
            </a:r>
            <a:r>
              <a:rPr lang="en-US" dirty="0" smtClean="0"/>
              <a:t> = 0.5*2000 + 0.3*2300  + 0.2*2300</a:t>
            </a:r>
            <a:br>
              <a:rPr lang="en-US" dirty="0" smtClean="0"/>
            </a:br>
            <a:r>
              <a:rPr lang="en-US" dirty="0" smtClean="0"/>
              <a:t>F</a:t>
            </a:r>
            <a:r>
              <a:rPr lang="en-US" baseline="-25000" dirty="0" smtClean="0"/>
              <a:t>16</a:t>
            </a:r>
            <a:r>
              <a:rPr lang="en-US" dirty="0" smtClean="0"/>
              <a:t> = 2150</a:t>
            </a: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57857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8610"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r>
              <a:rPr lang="en-US" dirty="0" smtClean="0"/>
              <a:t>F4 = 0.5*411 + 0.3*380+0.2*400</a:t>
            </a:r>
            <a:r>
              <a:rPr lang="en-US" baseline="0" dirty="0" smtClean="0"/>
              <a:t> = 399.5</a:t>
            </a:r>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791145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8610"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r>
              <a:rPr lang="en-US" dirty="0" smtClean="0"/>
              <a:t>F4 = 0.5*411 + 0.3*380+0.2*400</a:t>
            </a:r>
            <a:r>
              <a:rPr lang="en-US" baseline="0" dirty="0" smtClean="0"/>
              <a:t> = 399.5</a:t>
            </a:r>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609243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92500" lnSpcReduction="10000"/>
          </a:bodyPr>
          <a:lstStyle/>
          <a:p>
            <a:pPr defTabSz="955558">
              <a:defRPr/>
            </a:pPr>
            <a:r>
              <a:rPr lang="en-US" dirty="0">
                <a:solidFill>
                  <a:srgbClr val="00CC00"/>
                </a:solidFill>
              </a:rPr>
              <a:t>EXPONENTIAL SMOOTHING</a:t>
            </a:r>
            <a:endParaRPr lang="en-AU" sz="900" dirty="0">
              <a:solidFill>
                <a:srgbClr val="00CC00"/>
              </a:solidFill>
            </a:endParaRPr>
          </a:p>
          <a:p>
            <a:endParaRPr lang="en-US" dirty="0" smtClean="0"/>
          </a:p>
          <a:p>
            <a:r>
              <a:rPr lang="en-US" dirty="0" smtClean="0">
                <a:sym typeface="Wingdings" pitchFamily="2" charset="2"/>
              </a:rPr>
              <a:t></a:t>
            </a:r>
            <a:r>
              <a:rPr lang="en-US" dirty="0" smtClean="0"/>
              <a:t>For SMA and WMA we are using sales data (past demand)</a:t>
            </a:r>
          </a:p>
          <a:p>
            <a:endParaRPr lang="en-US" dirty="0" smtClean="0"/>
          </a:p>
          <a:p>
            <a:r>
              <a:rPr lang="en-US" dirty="0" smtClean="0"/>
              <a:t>In exponential</a:t>
            </a:r>
            <a:r>
              <a:rPr lang="en-US" baseline="0" dirty="0" smtClean="0"/>
              <a:t> smoothing we are using the forecast of the previous period and adjust it with a fraction of the forecast error of the previous period.</a:t>
            </a:r>
          </a:p>
          <a:p>
            <a:endParaRPr lang="en-US" baseline="0" dirty="0" smtClean="0"/>
          </a:p>
          <a:p>
            <a:r>
              <a:rPr lang="en-US" dirty="0" smtClean="0"/>
              <a:t>F</a:t>
            </a:r>
            <a:r>
              <a:rPr lang="en-US" baseline="-25000" dirty="0" smtClean="0"/>
              <a:t>t</a:t>
            </a:r>
            <a:r>
              <a:rPr lang="en-US" dirty="0" smtClean="0"/>
              <a:t>=current forecast</a:t>
            </a:r>
          </a:p>
          <a:p>
            <a:r>
              <a:rPr lang="en-US" dirty="0" smtClean="0"/>
              <a:t>F</a:t>
            </a:r>
            <a:r>
              <a:rPr lang="en-US" baseline="-25000" dirty="0" smtClean="0"/>
              <a:t>t-1</a:t>
            </a:r>
            <a:r>
              <a:rPr lang="en-US" dirty="0" smtClean="0"/>
              <a:t>=previous</a:t>
            </a:r>
            <a:r>
              <a:rPr lang="en-US" baseline="0" dirty="0" smtClean="0"/>
              <a:t> period’s forecast</a:t>
            </a:r>
          </a:p>
          <a:p>
            <a:r>
              <a:rPr lang="en-US" baseline="0" dirty="0" smtClean="0"/>
              <a:t>A</a:t>
            </a:r>
            <a:r>
              <a:rPr lang="en-US" baseline="-25000" dirty="0" smtClean="0"/>
              <a:t>t-1</a:t>
            </a:r>
            <a:r>
              <a:rPr lang="en-US" baseline="0" dirty="0" smtClean="0"/>
              <a:t>=previous period’s actual demand</a:t>
            </a:r>
          </a:p>
          <a:p>
            <a:endParaRPr lang="en-US" dirty="0" smtClean="0"/>
          </a:p>
          <a:p>
            <a:r>
              <a:rPr lang="en-US" dirty="0" smtClean="0"/>
              <a:t>A</a:t>
            </a:r>
            <a:r>
              <a:rPr lang="en-US" baseline="-25000" dirty="0" smtClean="0"/>
              <a:t>t-1 </a:t>
            </a:r>
            <a:r>
              <a:rPr lang="en-US" dirty="0" smtClean="0"/>
              <a:t>- F</a:t>
            </a:r>
            <a:r>
              <a:rPr lang="en-US" baseline="-25000" dirty="0" smtClean="0"/>
              <a:t>t-1</a:t>
            </a:r>
            <a:r>
              <a:rPr lang="en-US" dirty="0" smtClean="0"/>
              <a:t> = Forecast error = actual value (actual demand) – forecasted value </a:t>
            </a:r>
          </a:p>
          <a:p>
            <a:r>
              <a:rPr lang="en-US" dirty="0" smtClean="0"/>
              <a:t>FE = A - F</a:t>
            </a:r>
          </a:p>
          <a:p>
            <a:r>
              <a:rPr lang="en-US" dirty="0" smtClean="0"/>
              <a:t>Previous slide</a:t>
            </a:r>
            <a:r>
              <a:rPr lang="en-US" baseline="0" dirty="0" smtClean="0"/>
              <a:t> </a:t>
            </a:r>
            <a:r>
              <a:rPr lang="en-US" baseline="0" dirty="0" smtClean="0">
                <a:sym typeface="Wingdings" pitchFamily="2" charset="2"/>
              </a:rPr>
              <a:t> forecast error for period 15 would be 2000 – 2033 = -33</a:t>
            </a:r>
          </a:p>
          <a:p>
            <a:endParaRPr lang="en-US" baseline="0" dirty="0" smtClean="0">
              <a:sym typeface="Wingdings" pitchFamily="2" charset="2"/>
            </a:endParaRPr>
          </a:p>
          <a:p>
            <a:pPr defTabSz="955558">
              <a:defRPr/>
            </a:pPr>
            <a:r>
              <a:rPr lang="en-US" dirty="0" smtClean="0"/>
              <a:t>Alpha=smoothing constant (0&lt;alpha&lt;1) </a:t>
            </a:r>
            <a:r>
              <a:rPr lang="en-US" dirty="0" smtClean="0">
                <a:sym typeface="Wingdings" pitchFamily="2" charset="2"/>
              </a:rPr>
              <a:t> gives a weighting to the forecast error</a:t>
            </a:r>
            <a:endParaRPr lang="en-US" dirty="0" smtClean="0"/>
          </a:p>
          <a:p>
            <a:r>
              <a:rPr lang="en-US" baseline="0" dirty="0" smtClean="0">
                <a:sym typeface="Wingdings" pitchFamily="2" charset="2"/>
              </a:rPr>
              <a:t>Q: What will high values of alpha do and what will low values for alpha do?</a:t>
            </a:r>
          </a:p>
          <a:p>
            <a:r>
              <a:rPr lang="en-US" baseline="0" dirty="0" smtClean="0">
                <a:sym typeface="Wingdings" pitchFamily="2" charset="2"/>
              </a:rPr>
              <a:t>A: 	LOW = a small alpha will lessen the effect of random changes on the forecast</a:t>
            </a:r>
          </a:p>
          <a:p>
            <a:r>
              <a:rPr lang="en-US" baseline="0" dirty="0" smtClean="0">
                <a:sym typeface="Wingdings" pitchFamily="2" charset="2"/>
              </a:rPr>
              <a:t>	HIGH = a high alpha will reflect increasing or decreasing demand more clearly in the forecast</a:t>
            </a:r>
          </a:p>
          <a:p>
            <a:endParaRPr lang="en-US" baseline="0" dirty="0" smtClean="0">
              <a:sym typeface="Wingdings" pitchFamily="2" charset="2"/>
            </a:endParaRPr>
          </a:p>
          <a:p>
            <a:r>
              <a:rPr lang="en-US" baseline="0" dirty="0" smtClean="0">
                <a:sym typeface="Wingdings" pitchFamily="2" charset="2"/>
              </a:rPr>
              <a:t>Q: When or for what kind of products are high values appropriate and when are low values appropriate?</a:t>
            </a:r>
          </a:p>
          <a:p>
            <a:r>
              <a:rPr lang="en-US" baseline="0" dirty="0" smtClean="0">
                <a:sym typeface="Wingdings" pitchFamily="2" charset="2"/>
              </a:rPr>
              <a:t>A: 	LOW =  stable demand patterns like standard products, e.g. milk, salt, bread</a:t>
            </a:r>
          </a:p>
          <a:p>
            <a:r>
              <a:rPr lang="en-US" baseline="0" dirty="0" smtClean="0">
                <a:sym typeface="Wingdings" pitchFamily="2" charset="2"/>
              </a:rPr>
              <a:t>	HIGH = dynamic demand patterns like fashion items, electronics, newly introduced products, etc. </a:t>
            </a: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355541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US" baseline="0" dirty="0" smtClean="0">
              <a:sym typeface="Wingdings" pitchFamily="2" charset="2"/>
            </a:endParaRP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79668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CEE7166A-4B79-4A4F-9FD7-CD4EDFD892C9}" type="slidenum">
              <a:rPr lang="en-AU"/>
              <a:pPr/>
              <a:t>7</a:t>
            </a:fld>
            <a:endParaRPr lang="en-AU"/>
          </a:p>
        </p:txBody>
      </p:sp>
      <p:sp>
        <p:nvSpPr>
          <p:cNvPr id="1235970" name="Rectangle 2"/>
          <p:cNvSpPr>
            <a:spLocks noGrp="1" noRot="1" noChangeAspect="1" noChangeArrowheads="1" noTextEdit="1"/>
          </p:cNvSpPr>
          <p:nvPr>
            <p:ph type="sldImg"/>
          </p:nvPr>
        </p:nvSpPr>
        <p:spPr>
          <a:xfrm>
            <a:off x="1485900" y="781050"/>
            <a:ext cx="4346575" cy="3259138"/>
          </a:xfrm>
          <a:ln w="12700" cap="flat">
            <a:solidFill>
              <a:schemeClr val="tx1"/>
            </a:solidFill>
          </a:ln>
        </p:spPr>
      </p:sp>
      <p:sp>
        <p:nvSpPr>
          <p:cNvPr id="2" name="Notes Placeholder 1"/>
          <p:cNvSpPr>
            <a:spLocks noGrp="1"/>
          </p:cNvSpPr>
          <p:nvPr>
            <p:ph type="body" idx="1"/>
          </p:nvPr>
        </p:nvSpPr>
        <p:spPr/>
        <p:txBody>
          <a:bodyPr/>
          <a:lstStyle/>
          <a:p>
            <a:r>
              <a:rPr lang="en-NZ" dirty="0" smtClean="0"/>
              <a:t>Demand – requested</a:t>
            </a:r>
          </a:p>
          <a:p>
            <a:r>
              <a:rPr lang="en-NZ" dirty="0" smtClean="0"/>
              <a:t>Sales</a:t>
            </a:r>
            <a:r>
              <a:rPr lang="en-NZ" baseline="0" dirty="0" smtClean="0"/>
              <a:t> – delivered </a:t>
            </a:r>
          </a:p>
          <a:p>
            <a:endParaRPr lang="en-NZ" baseline="0" dirty="0" smtClean="0"/>
          </a:p>
          <a:p>
            <a:r>
              <a:rPr lang="en-NZ" baseline="0" dirty="0" smtClean="0"/>
              <a:t>Demand pull mode: demand trigger resupply </a:t>
            </a:r>
            <a:endParaRPr lang="en-GB" dirty="0"/>
          </a:p>
        </p:txBody>
      </p:sp>
    </p:spTree>
    <p:extLst>
      <p:ext uri="{BB962C8B-B14F-4D97-AF65-F5344CB8AC3E}">
        <p14:creationId xmlns:p14="http://schemas.microsoft.com/office/powerpoint/2010/main" val="4267794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Smoothing constant = Alpha = 0.2</a:t>
            </a:r>
          </a:p>
          <a:p>
            <a:r>
              <a:rPr lang="en-US" dirty="0" smtClean="0"/>
              <a:t>F</a:t>
            </a:r>
            <a:r>
              <a:rPr lang="en-US" baseline="-25000" dirty="0" smtClean="0"/>
              <a:t>16-1</a:t>
            </a:r>
            <a:r>
              <a:rPr lang="en-US" dirty="0" smtClean="0"/>
              <a:t>=2033</a:t>
            </a:r>
          </a:p>
          <a:p>
            <a:r>
              <a:rPr lang="en-US" dirty="0" smtClean="0"/>
              <a:t>Forecast error = A</a:t>
            </a:r>
            <a:r>
              <a:rPr lang="en-US" baseline="-25000" dirty="0" smtClean="0"/>
              <a:t>16-1</a:t>
            </a:r>
            <a:r>
              <a:rPr lang="en-US" dirty="0" smtClean="0"/>
              <a:t> – F</a:t>
            </a:r>
            <a:r>
              <a:rPr lang="en-US" baseline="-25000" dirty="0" smtClean="0"/>
              <a:t>16-1</a:t>
            </a:r>
            <a:r>
              <a:rPr lang="en-US" dirty="0" smtClean="0"/>
              <a:t> = -33</a:t>
            </a:r>
          </a:p>
          <a:p>
            <a:endParaRPr lang="en-US" dirty="0" smtClean="0"/>
          </a:p>
          <a:p>
            <a:endParaRPr lang="en-US" dirty="0" smtClean="0"/>
          </a:p>
          <a:p>
            <a:pPr defTabSz="955558">
              <a:defRPr/>
            </a:pPr>
            <a:r>
              <a:rPr lang="en-US" dirty="0" smtClean="0"/>
              <a:t>F</a:t>
            </a:r>
            <a:r>
              <a:rPr lang="en-US" baseline="-25000" dirty="0" smtClean="0"/>
              <a:t>16</a:t>
            </a:r>
            <a:r>
              <a:rPr lang="en-US" dirty="0" smtClean="0"/>
              <a:t> = 2033 + 0.2 * (2000 – 2033)</a:t>
            </a:r>
            <a:br>
              <a:rPr lang="en-US" dirty="0" smtClean="0"/>
            </a:br>
            <a:r>
              <a:rPr lang="en-US" dirty="0" smtClean="0"/>
              <a:t>F</a:t>
            </a:r>
            <a:r>
              <a:rPr lang="en-US" baseline="-25000" dirty="0" smtClean="0"/>
              <a:t>16</a:t>
            </a:r>
            <a:r>
              <a:rPr lang="en-US" dirty="0" smtClean="0"/>
              <a:t> = 2026.4</a:t>
            </a:r>
            <a:endParaRPr lang="en-NZ" dirty="0" smtClean="0"/>
          </a:p>
          <a:p>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487455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Smoothing constant = Alpha = 0.2</a:t>
            </a:r>
          </a:p>
          <a:p>
            <a:r>
              <a:rPr lang="en-US" dirty="0" smtClean="0"/>
              <a:t>F</a:t>
            </a:r>
            <a:r>
              <a:rPr lang="en-US" baseline="-25000" dirty="0" smtClean="0"/>
              <a:t>16-1</a:t>
            </a:r>
            <a:r>
              <a:rPr lang="en-US" dirty="0" smtClean="0"/>
              <a:t>=2033</a:t>
            </a:r>
          </a:p>
          <a:p>
            <a:r>
              <a:rPr lang="en-US" dirty="0" smtClean="0"/>
              <a:t>Forecast error = D</a:t>
            </a:r>
            <a:r>
              <a:rPr lang="en-US" baseline="-25000" dirty="0" smtClean="0"/>
              <a:t>16-1</a:t>
            </a:r>
            <a:r>
              <a:rPr lang="en-US" dirty="0" smtClean="0"/>
              <a:t> – F</a:t>
            </a:r>
            <a:r>
              <a:rPr lang="en-US" baseline="-25000" dirty="0" smtClean="0"/>
              <a:t>16-1</a:t>
            </a:r>
            <a:r>
              <a:rPr lang="en-US" dirty="0" smtClean="0"/>
              <a:t> = (2000 – 2033)</a:t>
            </a:r>
            <a:r>
              <a:rPr lang="en-US" baseline="0" dirty="0" smtClean="0"/>
              <a:t> =</a:t>
            </a:r>
            <a:r>
              <a:rPr lang="en-US" dirty="0" smtClean="0"/>
              <a:t> -33</a:t>
            </a:r>
          </a:p>
          <a:p>
            <a:endParaRPr lang="en-US" dirty="0" smtClean="0"/>
          </a:p>
          <a:p>
            <a:endParaRPr lang="en-US" dirty="0" smtClean="0"/>
          </a:p>
          <a:p>
            <a:pPr defTabSz="955558">
              <a:defRPr/>
            </a:pPr>
            <a:r>
              <a:rPr lang="en-US" dirty="0" smtClean="0"/>
              <a:t>F</a:t>
            </a:r>
            <a:r>
              <a:rPr lang="en-US" baseline="-25000" dirty="0" smtClean="0"/>
              <a:t>16</a:t>
            </a:r>
            <a:r>
              <a:rPr lang="en-US" dirty="0" smtClean="0"/>
              <a:t> = 2033 + 0.2 * (2000 – 2033)</a:t>
            </a:r>
            <a:br>
              <a:rPr lang="en-US" dirty="0" smtClean="0"/>
            </a:br>
            <a:r>
              <a:rPr lang="en-US" dirty="0" smtClean="0"/>
              <a:t>F</a:t>
            </a:r>
            <a:r>
              <a:rPr lang="en-US" baseline="-25000" dirty="0" smtClean="0"/>
              <a:t>16</a:t>
            </a:r>
            <a:r>
              <a:rPr lang="en-US" dirty="0" smtClean="0"/>
              <a:t> = 2026.4</a:t>
            </a:r>
            <a:endParaRPr lang="en-NZ" dirty="0" smtClean="0"/>
          </a:p>
          <a:p>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76355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207874"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r>
              <a:rPr lang="en-US" sz="1300" i="1" dirty="0"/>
              <a:t>F</a:t>
            </a:r>
            <a:r>
              <a:rPr lang="en-US" sz="1300" baseline="-25000" dirty="0"/>
              <a:t>4</a:t>
            </a:r>
            <a:r>
              <a:rPr lang="en-US" sz="1300" dirty="0"/>
              <a:t> = 0.10(411) + 0.90(390) = 392.1</a:t>
            </a:r>
          </a:p>
          <a:p>
            <a:r>
              <a:rPr lang="en-US" sz="1300" i="1" dirty="0"/>
              <a:t>E</a:t>
            </a:r>
            <a:r>
              <a:rPr lang="en-US" sz="1300" i="1" baseline="-25000" dirty="0"/>
              <a:t>4</a:t>
            </a:r>
            <a:r>
              <a:rPr lang="en-US" sz="1300" dirty="0"/>
              <a:t> = |415 – 392| = 23</a:t>
            </a:r>
          </a:p>
          <a:p>
            <a:r>
              <a:rPr lang="en-US" sz="1300" i="1" dirty="0"/>
              <a:t>F</a:t>
            </a:r>
            <a:r>
              <a:rPr lang="en-US" sz="1300" i="1" baseline="-25000" dirty="0"/>
              <a:t>5</a:t>
            </a:r>
            <a:r>
              <a:rPr lang="en-US" sz="1300" dirty="0"/>
              <a:t> = 0.10(415) + 0.90(392.1) = 394.4</a:t>
            </a:r>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033308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207874"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r>
              <a:rPr lang="en-US" sz="1300" i="1" dirty="0"/>
              <a:t>F</a:t>
            </a:r>
            <a:r>
              <a:rPr lang="en-US" sz="1300" baseline="-25000" dirty="0"/>
              <a:t>4</a:t>
            </a:r>
            <a:r>
              <a:rPr lang="en-US" sz="1300" dirty="0"/>
              <a:t> = 0.10(411) + 0.90(390) = 392.1</a:t>
            </a:r>
          </a:p>
          <a:p>
            <a:r>
              <a:rPr lang="en-US" sz="1300" i="1" dirty="0"/>
              <a:t>E</a:t>
            </a:r>
            <a:r>
              <a:rPr lang="en-US" sz="1300" i="1" baseline="-25000" dirty="0"/>
              <a:t>4</a:t>
            </a:r>
            <a:r>
              <a:rPr lang="en-US" sz="1300" dirty="0"/>
              <a:t> = |415 – 392| = 23</a:t>
            </a:r>
          </a:p>
          <a:p>
            <a:r>
              <a:rPr lang="en-US" sz="1300" i="1" dirty="0"/>
              <a:t>F</a:t>
            </a:r>
            <a:r>
              <a:rPr lang="en-US" sz="1300" i="1" baseline="-25000" dirty="0"/>
              <a:t>5</a:t>
            </a:r>
            <a:r>
              <a:rPr lang="en-US" sz="1300" dirty="0"/>
              <a:t> = 0.10(415) + 0.90(392.1) = 394.4</a:t>
            </a:r>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787327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5558">
              <a:defRPr/>
            </a:pPr>
            <a:r>
              <a:rPr lang="en-US" dirty="0" smtClean="0">
                <a:solidFill>
                  <a:srgbClr val="000000"/>
                </a:solidFill>
                <a:latin typeface="Symbol" pitchFamily="18" charset="2"/>
              </a:rPr>
              <a:t>alpha</a:t>
            </a:r>
            <a:r>
              <a:rPr lang="en-US" dirty="0" smtClean="0">
                <a:solidFill>
                  <a:srgbClr val="000000"/>
                </a:solidFill>
              </a:rPr>
              <a:t> close to 1 </a:t>
            </a:r>
            <a:r>
              <a:rPr lang="en-US" dirty="0" smtClean="0">
                <a:solidFill>
                  <a:srgbClr val="000000"/>
                </a:solidFill>
                <a:sym typeface="Wingdings" pitchFamily="2" charset="2"/>
              </a:rPr>
              <a:t> </a:t>
            </a:r>
            <a:r>
              <a:rPr lang="en-US" dirty="0" smtClean="0"/>
              <a:t>Follows fluctuations, good for high tech or fashion items</a:t>
            </a:r>
          </a:p>
          <a:p>
            <a:pPr defTabSz="955558">
              <a:defRPr/>
            </a:pPr>
            <a:r>
              <a:rPr lang="en-US" dirty="0" smtClean="0">
                <a:solidFill>
                  <a:srgbClr val="000000"/>
                </a:solidFill>
                <a:latin typeface="Symbol" pitchFamily="18" charset="2"/>
              </a:rPr>
              <a:t>alpha</a:t>
            </a:r>
            <a:r>
              <a:rPr lang="en-US" dirty="0" smtClean="0">
                <a:solidFill>
                  <a:srgbClr val="000000"/>
                </a:solidFill>
              </a:rPr>
              <a:t> close to 0 </a:t>
            </a:r>
            <a:r>
              <a:rPr lang="en-US" dirty="0" smtClean="0">
                <a:solidFill>
                  <a:srgbClr val="000000"/>
                </a:solidFill>
                <a:sym typeface="Wingdings" pitchFamily="2" charset="2"/>
              </a:rPr>
              <a:t> </a:t>
            </a:r>
            <a:r>
              <a:rPr lang="en-US" dirty="0" smtClean="0"/>
              <a:t>Smoothes fluctuations, good for utilities, commodities </a:t>
            </a:r>
          </a:p>
          <a:p>
            <a:pPr defTabSz="955558">
              <a:defRPr/>
            </a:pPr>
            <a:endParaRPr lang="en-US" dirty="0" smtClean="0"/>
          </a:p>
          <a:p>
            <a:pPr defTabSz="955558">
              <a:defRPr/>
            </a:pPr>
            <a:endParaRPr lang="en-US" dirty="0" smtClean="0"/>
          </a:p>
          <a:p>
            <a:pPr defTabSz="955558">
              <a:defRPr/>
            </a:pPr>
            <a:r>
              <a:rPr lang="en-US" b="1" dirty="0" smtClean="0"/>
              <a:t>FROM SLIDE ??</a:t>
            </a:r>
          </a:p>
          <a:p>
            <a:pPr defTabSz="955558">
              <a:defRPr/>
            </a:pPr>
            <a:r>
              <a:rPr lang="en-US" dirty="0" smtClean="0"/>
              <a:t>Alpha=smoothing constant (0&lt;alpha&lt;1) </a:t>
            </a:r>
            <a:r>
              <a:rPr lang="en-US" dirty="0" smtClean="0">
                <a:sym typeface="Wingdings" pitchFamily="2" charset="2"/>
              </a:rPr>
              <a:t> gives a weighting to the forecast error</a:t>
            </a:r>
            <a:endParaRPr lang="en-US" dirty="0" smtClean="0"/>
          </a:p>
          <a:p>
            <a:r>
              <a:rPr lang="en-US" baseline="0" dirty="0" smtClean="0">
                <a:sym typeface="Wingdings" pitchFamily="2" charset="2"/>
              </a:rPr>
              <a:t>Q: What will high values of alpha do and what will low values for alpha do?</a:t>
            </a:r>
          </a:p>
          <a:p>
            <a:r>
              <a:rPr lang="en-US" baseline="0" dirty="0" smtClean="0">
                <a:sym typeface="Wingdings" pitchFamily="2" charset="2"/>
              </a:rPr>
              <a:t>A: 	LOW = a small alpha will lessen the effect of random changes on the forecast</a:t>
            </a:r>
          </a:p>
          <a:p>
            <a:r>
              <a:rPr lang="en-US" baseline="0" dirty="0" smtClean="0">
                <a:sym typeface="Wingdings" pitchFamily="2" charset="2"/>
              </a:rPr>
              <a:t>	HIGH = a high alpha will reflect increasing or decreasing demand more clearly in the forecast</a:t>
            </a:r>
          </a:p>
          <a:p>
            <a:endParaRPr lang="en-US" baseline="0" dirty="0" smtClean="0">
              <a:sym typeface="Wingdings" pitchFamily="2" charset="2"/>
            </a:endParaRPr>
          </a:p>
          <a:p>
            <a:r>
              <a:rPr lang="en-US" baseline="0" dirty="0" smtClean="0">
                <a:sym typeface="Wingdings" pitchFamily="2" charset="2"/>
              </a:rPr>
              <a:t>Q: When or for what kind of products are high values appropriate and when are low values appropriate?</a:t>
            </a:r>
          </a:p>
          <a:p>
            <a:r>
              <a:rPr lang="en-US" baseline="0" dirty="0" smtClean="0">
                <a:sym typeface="Wingdings" pitchFamily="2" charset="2"/>
              </a:rPr>
              <a:t>A: 	LOW =  stable demand patterns like standard products, e.g. milk, salt, bread</a:t>
            </a:r>
          </a:p>
          <a:p>
            <a:r>
              <a:rPr lang="en-US" baseline="0" dirty="0" smtClean="0">
                <a:sym typeface="Wingdings" pitchFamily="2" charset="2"/>
              </a:rPr>
              <a:t>	HIGH = dynamic demand patterns like fashion items, electronics, newly introduced products, etc. </a:t>
            </a: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709967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52">
              <a:defRPr/>
            </a:pPr>
            <a:r>
              <a:rPr lang="en-NZ" b="1" dirty="0" smtClean="0"/>
              <a:t>Note:</a:t>
            </a:r>
            <a:r>
              <a:rPr lang="en-NZ" baseline="0" dirty="0" smtClean="0"/>
              <a:t> MAD  &amp; TS are needed for Lab </a:t>
            </a:r>
            <a:r>
              <a:rPr lang="en-NZ" baseline="0" dirty="0" err="1" smtClean="0"/>
              <a:t>PrepWork</a:t>
            </a:r>
            <a:r>
              <a:rPr lang="en-NZ" baseline="0" dirty="0" smtClean="0"/>
              <a:t> in Week2 = teach during first lecture of Week2.</a:t>
            </a:r>
            <a:endParaRPr lang="en-US" dirty="0" smtClean="0"/>
          </a:p>
          <a:p>
            <a:endParaRPr lang="en-US" dirty="0" smtClean="0"/>
          </a:p>
          <a:p>
            <a:r>
              <a:rPr lang="en-US" dirty="0" smtClean="0"/>
              <a:t>ERROR</a:t>
            </a:r>
            <a:r>
              <a:rPr lang="en-US" baseline="0" dirty="0" smtClean="0"/>
              <a:t> MEASUREMENT IN FORECASTING</a:t>
            </a:r>
          </a:p>
          <a:p>
            <a:pPr>
              <a:buFont typeface="Wingdings"/>
              <a:buChar char="à"/>
            </a:pPr>
            <a:r>
              <a:rPr lang="en-US" baseline="0" dirty="0" smtClean="0">
                <a:sym typeface="Wingdings" pitchFamily="2" charset="2"/>
              </a:rPr>
              <a:t>If we know how accurate our forecasts are we can take appropriate initiatives </a:t>
            </a:r>
            <a:endParaRPr lang="en-US" baseline="0" dirty="0" smtClean="0"/>
          </a:p>
          <a:p>
            <a:pPr>
              <a:buFont typeface="Wingdings"/>
              <a:buNone/>
            </a:pPr>
            <a:endParaRPr lang="en-US" baseline="0" dirty="0" smtClean="0"/>
          </a:p>
          <a:p>
            <a:pPr>
              <a:buFont typeface="Wingdings"/>
              <a:buNone/>
            </a:pPr>
            <a:r>
              <a:rPr lang="en-US" baseline="0" dirty="0" smtClean="0"/>
              <a:t>Q: What does MAD stand for?</a:t>
            </a:r>
          </a:p>
          <a:p>
            <a:r>
              <a:rPr lang="en-US" baseline="0" dirty="0" smtClean="0"/>
              <a:t>A: MEAN ABSOLUTE DEVIATION – MAD</a:t>
            </a:r>
          </a:p>
          <a:p>
            <a:endParaRPr lang="en-US" baseline="0" dirty="0" smtClean="0">
              <a:sym typeface="Wingdings" pitchFamily="2" charset="2"/>
            </a:endParaRPr>
          </a:p>
          <a:p>
            <a:pPr>
              <a:buFont typeface="Arial" pitchFamily="34" charset="0"/>
              <a:buChar char="•"/>
            </a:pPr>
            <a:r>
              <a:rPr lang="en-US" baseline="0" dirty="0" smtClean="0">
                <a:sym typeface="Wingdings" pitchFamily="2" charset="2"/>
              </a:rPr>
              <a:t>Mean = average</a:t>
            </a:r>
          </a:p>
          <a:p>
            <a:pPr>
              <a:buFont typeface="Arial" pitchFamily="34" charset="0"/>
              <a:buChar char="•"/>
            </a:pPr>
            <a:r>
              <a:rPr lang="en-US" baseline="0" dirty="0" smtClean="0">
                <a:sym typeface="Wingdings" pitchFamily="2" charset="2"/>
              </a:rPr>
              <a:t>Deviation = difference to…, movement away from…</a:t>
            </a:r>
          </a:p>
          <a:p>
            <a:pPr>
              <a:buFont typeface="Arial" pitchFamily="34" charset="0"/>
              <a:buChar char="•"/>
            </a:pPr>
            <a:r>
              <a:rPr lang="en-US" baseline="0" dirty="0" smtClean="0">
                <a:sym typeface="Wingdings" pitchFamily="2" charset="2"/>
              </a:rPr>
              <a:t>Absolute the BARS around A</a:t>
            </a:r>
            <a:r>
              <a:rPr lang="en-US" baseline="-25000" dirty="0" smtClean="0">
                <a:sym typeface="Wingdings" pitchFamily="2" charset="2"/>
              </a:rPr>
              <a:t>t</a:t>
            </a:r>
            <a:r>
              <a:rPr lang="en-US" baseline="0" dirty="0" smtClean="0">
                <a:sym typeface="Wingdings" pitchFamily="2" charset="2"/>
              </a:rPr>
              <a:t> – F</a:t>
            </a:r>
            <a:r>
              <a:rPr lang="en-US" baseline="-25000" dirty="0" smtClean="0">
                <a:sym typeface="Wingdings" pitchFamily="2" charset="2"/>
              </a:rPr>
              <a:t>t</a:t>
            </a:r>
            <a:r>
              <a:rPr lang="en-US" baseline="0" dirty="0" smtClean="0">
                <a:sym typeface="Wingdings" pitchFamily="2" charset="2"/>
              </a:rPr>
              <a:t> mean that the value is absolute (not negative)</a:t>
            </a:r>
          </a:p>
          <a:p>
            <a:r>
              <a:rPr lang="en-US" baseline="0" dirty="0" smtClean="0">
                <a:sym typeface="Wingdings" pitchFamily="2" charset="2"/>
              </a:rPr>
              <a:t>EX: if the forecast error was -33, the absolute FE is 33; meaning: we were wrong by 33 no matter if too high or too low</a:t>
            </a:r>
            <a:endParaRPr lang="en-US" baseline="0" dirty="0" smtClean="0"/>
          </a:p>
          <a:p>
            <a:endParaRPr lang="en-US" baseline="0" dirty="0" smtClean="0"/>
          </a:p>
          <a:p>
            <a:r>
              <a:rPr lang="en-US" baseline="0" dirty="0" smtClean="0"/>
              <a:t>TRACKING SIGNAL – TS</a:t>
            </a:r>
          </a:p>
          <a:p>
            <a:r>
              <a:rPr lang="en-US" baseline="0" dirty="0" smtClean="0"/>
              <a:t>It uses the “running sum of the forecast error” (RSFE) and divides them by the “mean absolute deviation” (MAD).</a:t>
            </a:r>
          </a:p>
          <a:p>
            <a:r>
              <a:rPr lang="en-NZ" baseline="0" dirty="0" smtClean="0"/>
              <a:t>It compares total errors to absolute deviation.</a:t>
            </a:r>
          </a:p>
          <a:p>
            <a:r>
              <a:rPr lang="en-NZ" baseline="0" dirty="0" smtClean="0"/>
              <a:t>Should be between -4 and 4</a:t>
            </a:r>
          </a:p>
          <a:p>
            <a:r>
              <a:rPr lang="en-NZ" baseline="0" dirty="0" smtClean="0"/>
              <a:t>~0 if forecast is unbiased</a:t>
            </a:r>
            <a:endParaRPr lang="en-US" baseline="0" dirty="0" smtClean="0"/>
          </a:p>
          <a:p>
            <a:endParaRPr lang="en-US" baseline="0" dirty="0" smtClean="0"/>
          </a:p>
          <a:p>
            <a:r>
              <a:rPr lang="en-US" baseline="0" dirty="0" smtClean="0">
                <a:sym typeface="Wingdings" pitchFamily="2" charset="2"/>
              </a:rPr>
              <a:t>show example next slide</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094876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52">
              <a:defRPr/>
            </a:pPr>
            <a:r>
              <a:rPr lang="en-NZ" b="1" dirty="0" smtClean="0"/>
              <a:t>Note:</a:t>
            </a:r>
            <a:r>
              <a:rPr lang="en-NZ" baseline="0" dirty="0" smtClean="0"/>
              <a:t> MAD  &amp; TS are needed for Lab </a:t>
            </a:r>
            <a:r>
              <a:rPr lang="en-NZ" baseline="0" dirty="0" err="1" smtClean="0"/>
              <a:t>PrepWork</a:t>
            </a:r>
            <a:r>
              <a:rPr lang="en-NZ" baseline="0" dirty="0" smtClean="0"/>
              <a:t> in Week2 = teach during first lecture of Week2.</a:t>
            </a:r>
            <a:endParaRPr lang="en-US" dirty="0" smtClean="0"/>
          </a:p>
          <a:p>
            <a:endParaRPr lang="en-US" dirty="0" smtClean="0"/>
          </a:p>
          <a:p>
            <a:r>
              <a:rPr lang="en-US" dirty="0" smtClean="0"/>
              <a:t>ERROR</a:t>
            </a:r>
            <a:r>
              <a:rPr lang="en-US" baseline="0" dirty="0" smtClean="0"/>
              <a:t> MEASUREMENT IN FORECASTING</a:t>
            </a:r>
          </a:p>
          <a:p>
            <a:pPr>
              <a:buFont typeface="Wingdings"/>
              <a:buChar char="à"/>
            </a:pPr>
            <a:r>
              <a:rPr lang="en-US" baseline="0" dirty="0" smtClean="0">
                <a:sym typeface="Wingdings" pitchFamily="2" charset="2"/>
              </a:rPr>
              <a:t>If we know how accurate our forecasts are we can take appropriate initiatives </a:t>
            </a:r>
            <a:endParaRPr lang="en-US" baseline="0" dirty="0" smtClean="0"/>
          </a:p>
          <a:p>
            <a:pPr>
              <a:buFont typeface="Wingdings"/>
              <a:buNone/>
            </a:pPr>
            <a:endParaRPr lang="en-US" baseline="0" dirty="0" smtClean="0"/>
          </a:p>
          <a:p>
            <a:pPr>
              <a:buFont typeface="Wingdings"/>
              <a:buNone/>
            </a:pPr>
            <a:r>
              <a:rPr lang="en-US" baseline="0" dirty="0" smtClean="0"/>
              <a:t>Q: What does MAD stand for?</a:t>
            </a:r>
          </a:p>
          <a:p>
            <a:r>
              <a:rPr lang="en-US" baseline="0" dirty="0" smtClean="0"/>
              <a:t>A: MEAN ABSOLUTE DEVIATION – MAD</a:t>
            </a:r>
          </a:p>
          <a:p>
            <a:endParaRPr lang="en-US" baseline="0" dirty="0" smtClean="0">
              <a:sym typeface="Wingdings" pitchFamily="2" charset="2"/>
            </a:endParaRPr>
          </a:p>
          <a:p>
            <a:pPr>
              <a:buFont typeface="Arial" pitchFamily="34" charset="0"/>
              <a:buChar char="•"/>
            </a:pPr>
            <a:r>
              <a:rPr lang="en-US" baseline="0" dirty="0" smtClean="0">
                <a:sym typeface="Wingdings" pitchFamily="2" charset="2"/>
              </a:rPr>
              <a:t>Mean = average</a:t>
            </a:r>
          </a:p>
          <a:p>
            <a:pPr>
              <a:buFont typeface="Arial" pitchFamily="34" charset="0"/>
              <a:buChar char="•"/>
            </a:pPr>
            <a:r>
              <a:rPr lang="en-US" baseline="0" dirty="0" smtClean="0">
                <a:sym typeface="Wingdings" pitchFamily="2" charset="2"/>
              </a:rPr>
              <a:t>Deviation = difference to…, movement away from…</a:t>
            </a:r>
          </a:p>
          <a:p>
            <a:pPr>
              <a:buFont typeface="Arial" pitchFamily="34" charset="0"/>
              <a:buChar char="•"/>
            </a:pPr>
            <a:r>
              <a:rPr lang="en-US" baseline="0" dirty="0" smtClean="0">
                <a:sym typeface="Wingdings" pitchFamily="2" charset="2"/>
              </a:rPr>
              <a:t>Absolute the BARS around A</a:t>
            </a:r>
            <a:r>
              <a:rPr lang="en-US" baseline="-25000" dirty="0" smtClean="0">
                <a:sym typeface="Wingdings" pitchFamily="2" charset="2"/>
              </a:rPr>
              <a:t>t</a:t>
            </a:r>
            <a:r>
              <a:rPr lang="en-US" baseline="0" dirty="0" smtClean="0">
                <a:sym typeface="Wingdings" pitchFamily="2" charset="2"/>
              </a:rPr>
              <a:t> – F</a:t>
            </a:r>
            <a:r>
              <a:rPr lang="en-US" baseline="-25000" dirty="0" smtClean="0">
                <a:sym typeface="Wingdings" pitchFamily="2" charset="2"/>
              </a:rPr>
              <a:t>t</a:t>
            </a:r>
            <a:r>
              <a:rPr lang="en-US" baseline="0" dirty="0" smtClean="0">
                <a:sym typeface="Wingdings" pitchFamily="2" charset="2"/>
              </a:rPr>
              <a:t> mean that the value is absolute (not negative)</a:t>
            </a:r>
          </a:p>
          <a:p>
            <a:r>
              <a:rPr lang="en-US" baseline="0" dirty="0" smtClean="0">
                <a:sym typeface="Wingdings" pitchFamily="2" charset="2"/>
              </a:rPr>
              <a:t>EX: if the forecast error was -33, the absolute FE is 33; meaning: we were wrong by 33 no matter if too high or too low</a:t>
            </a:r>
            <a:endParaRPr lang="en-US" baseline="0" dirty="0" smtClean="0"/>
          </a:p>
          <a:p>
            <a:endParaRPr lang="en-US" baseline="0" dirty="0" smtClean="0"/>
          </a:p>
          <a:p>
            <a:r>
              <a:rPr lang="en-US" baseline="0" dirty="0" smtClean="0"/>
              <a:t>TRACKING SIGNAL – TS</a:t>
            </a:r>
          </a:p>
          <a:p>
            <a:r>
              <a:rPr lang="en-US" baseline="0" dirty="0" smtClean="0"/>
              <a:t>It uses the “running sum of the forecast error” (RSFE) and divides them by the “mean absolute deviation” (MAD).</a:t>
            </a:r>
          </a:p>
          <a:p>
            <a:r>
              <a:rPr lang="en-NZ" baseline="0" dirty="0" smtClean="0"/>
              <a:t>It compares total errors to absolute deviation.</a:t>
            </a:r>
          </a:p>
          <a:p>
            <a:r>
              <a:rPr lang="en-NZ" baseline="0" dirty="0" smtClean="0"/>
              <a:t>Should be between -4 and 4</a:t>
            </a:r>
          </a:p>
          <a:p>
            <a:r>
              <a:rPr lang="en-NZ" baseline="0" dirty="0" smtClean="0"/>
              <a:t>~0 if forecast is unbiased</a:t>
            </a:r>
            <a:endParaRPr lang="en-US" baseline="0" dirty="0" smtClean="0"/>
          </a:p>
          <a:p>
            <a:endParaRPr lang="en-US" baseline="0" dirty="0" smtClean="0"/>
          </a:p>
          <a:p>
            <a:r>
              <a:rPr lang="en-US" baseline="0" dirty="0" smtClean="0">
                <a:sym typeface="Wingdings" pitchFamily="2" charset="2"/>
              </a:rPr>
              <a:t>show example next slide</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291861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Let’s look at an example here which makes it easier</a:t>
            </a:r>
            <a:r>
              <a:rPr lang="en-US" baseline="0" dirty="0" smtClean="0"/>
              <a:t> to understand the concept</a:t>
            </a:r>
            <a:endParaRPr lang="en-US" dirty="0" smtClean="0"/>
          </a:p>
          <a:p>
            <a:endParaRPr lang="en-US" dirty="0" smtClean="0"/>
          </a:p>
          <a:p>
            <a:r>
              <a:rPr lang="en-US" dirty="0" smtClean="0"/>
              <a:t>In EXCEL you can use this function to make values absolute </a:t>
            </a:r>
            <a:r>
              <a:rPr lang="en-US" dirty="0" smtClean="0">
                <a:sym typeface="Wingdings" pitchFamily="2" charset="2"/>
              </a:rPr>
              <a:t> =abs(  )</a:t>
            </a:r>
          </a:p>
          <a:p>
            <a:endParaRPr lang="en-US" dirty="0" smtClean="0">
              <a:sym typeface="Wingdings" pitchFamily="2" charset="2"/>
            </a:endParaRPr>
          </a:p>
          <a:p>
            <a:r>
              <a:rPr lang="en-US" dirty="0" smtClean="0">
                <a:sym typeface="Wingdings" pitchFamily="2" charset="2"/>
              </a:rPr>
              <a:t>will explain what these values mean on the next couple of slides</a:t>
            </a:r>
          </a:p>
          <a:p>
            <a:r>
              <a:rPr lang="en-US" dirty="0" smtClean="0">
                <a:sym typeface="Wingdings" pitchFamily="2" charset="2"/>
              </a:rPr>
              <a:t>we will also</a:t>
            </a:r>
            <a:r>
              <a:rPr lang="en-US" baseline="0" dirty="0" smtClean="0">
                <a:sym typeface="Wingdings" pitchFamily="2" charset="2"/>
              </a:rPr>
              <a:t> use this in the lab which will make these concepts a lot clearer</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085601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Let’s look at an example here which makes it easier</a:t>
            </a:r>
            <a:r>
              <a:rPr lang="en-US" baseline="0" dirty="0" smtClean="0"/>
              <a:t> to understand the concept</a:t>
            </a:r>
            <a:endParaRPr lang="en-US" dirty="0" smtClean="0"/>
          </a:p>
          <a:p>
            <a:endParaRPr lang="en-US" dirty="0" smtClean="0"/>
          </a:p>
          <a:p>
            <a:r>
              <a:rPr lang="en-US" dirty="0" smtClean="0"/>
              <a:t>In EXCEL you can use this function to make values absolute </a:t>
            </a:r>
            <a:r>
              <a:rPr lang="en-US" dirty="0" smtClean="0">
                <a:sym typeface="Wingdings" pitchFamily="2" charset="2"/>
              </a:rPr>
              <a:t> =abs(  )</a:t>
            </a:r>
          </a:p>
          <a:p>
            <a:endParaRPr lang="en-US" dirty="0" smtClean="0">
              <a:sym typeface="Wingdings" pitchFamily="2" charset="2"/>
            </a:endParaRPr>
          </a:p>
          <a:p>
            <a:r>
              <a:rPr lang="en-US" dirty="0" smtClean="0">
                <a:sym typeface="Wingdings" pitchFamily="2" charset="2"/>
              </a:rPr>
              <a:t>will explain what these values mean on the next couple of slides</a:t>
            </a:r>
          </a:p>
          <a:p>
            <a:r>
              <a:rPr lang="en-US" dirty="0" smtClean="0">
                <a:sym typeface="Wingdings" pitchFamily="2" charset="2"/>
              </a:rPr>
              <a:t>we will also</a:t>
            </a:r>
            <a:r>
              <a:rPr lang="en-US" baseline="0" dirty="0" smtClean="0">
                <a:sym typeface="Wingdings" pitchFamily="2" charset="2"/>
              </a:rPr>
              <a:t> use this in the lab which will make these concepts a lot clearer</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569180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MAD –	 measures the average distance of the demand values from the forecast values</a:t>
            </a:r>
          </a:p>
          <a:p>
            <a:endParaRPr lang="en-US" dirty="0" smtClean="0"/>
          </a:p>
          <a:p>
            <a:endParaRPr lang="en-US" dirty="0" smtClean="0"/>
          </a:p>
          <a:p>
            <a:pPr defTabSz="955558">
              <a:defRPr/>
            </a:pPr>
            <a:r>
              <a:rPr lang="en-US" dirty="0" smtClean="0"/>
              <a:t>TS –</a:t>
            </a:r>
            <a:r>
              <a:rPr lang="en-US" baseline="0" dirty="0" smtClean="0"/>
              <a:t> 	</a:t>
            </a:r>
            <a:r>
              <a:rPr lang="en-NZ" dirty="0" smtClean="0"/>
              <a:t>A tracking signal indicates if the forecast is consistently biased high or low. </a:t>
            </a:r>
          </a:p>
          <a:p>
            <a:pPr defTabSz="955558">
              <a:defRPr/>
            </a:pPr>
            <a:r>
              <a:rPr lang="en-NZ" dirty="0" smtClean="0"/>
              <a:t>	It is computed by dividing the cumulative error by the cumulative mean absolute deviation, or MAD</a:t>
            </a:r>
          </a:p>
          <a:p>
            <a:pPr defTabSz="955558">
              <a:defRPr/>
            </a:pPr>
            <a:r>
              <a:rPr lang="en-NZ" dirty="0" smtClean="0"/>
              <a:t>	The tracking signal is recomputed each period, with updated, "running" values of cumulative error and MAD. </a:t>
            </a:r>
          </a:p>
          <a:p>
            <a:pPr defTabSz="955558">
              <a:defRPr/>
            </a:pPr>
            <a:r>
              <a:rPr lang="en-NZ" dirty="0" smtClean="0"/>
              <a:t>	The movement of the tracking signal is compared to control limits; </a:t>
            </a:r>
          </a:p>
          <a:p>
            <a:pPr defTabSz="955558">
              <a:defRPr/>
            </a:pPr>
            <a:r>
              <a:rPr lang="en-NZ" dirty="0" smtClean="0"/>
              <a:t>	As long as the tracking signal is within these limits, the forecast is in control. </a:t>
            </a:r>
          </a:p>
          <a:p>
            <a:pPr defTabSz="955558">
              <a:defRPr/>
            </a:pPr>
            <a:r>
              <a:rPr lang="en-NZ" dirty="0" smtClean="0"/>
              <a:t>	Control limits of ±2 to ±5 are used most frequently.</a:t>
            </a:r>
            <a:endParaRPr lang="en-US" dirty="0" smtClean="0"/>
          </a:p>
          <a:p>
            <a:pPr defTabSz="955558">
              <a:defRPr/>
            </a:pPr>
            <a:endParaRPr lang="en-NZ" dirty="0" smtClean="0">
              <a:sym typeface="Wingdings" pitchFamily="2" charset="2"/>
            </a:endParaRPr>
          </a:p>
          <a:p>
            <a:pPr defTabSz="955558">
              <a:buFont typeface="Wingdings"/>
              <a:buChar char="à"/>
              <a:defRPr/>
            </a:pPr>
            <a:r>
              <a:rPr lang="en-NZ" dirty="0" smtClean="0"/>
              <a:t>can be thought of as a scaled deviation of the forecast from the actual sales figures</a:t>
            </a:r>
          </a:p>
          <a:p>
            <a:pPr defTabSz="955558">
              <a:buFont typeface="Wingdings"/>
              <a:buChar char="à"/>
              <a:defRPr/>
            </a:pPr>
            <a:r>
              <a:rPr lang="en-US" dirty="0" smtClean="0"/>
              <a:t>Fluctuates around 0</a:t>
            </a:r>
          </a:p>
          <a:p>
            <a:pPr defTabSz="955558">
              <a:buFont typeface="Wingdings"/>
              <a:buChar char="à"/>
              <a:defRPr/>
            </a:pPr>
            <a:r>
              <a:rPr lang="en-US" dirty="0" smtClean="0"/>
              <a:t>When the</a:t>
            </a:r>
            <a:r>
              <a:rPr lang="en-US" baseline="0" dirty="0" smtClean="0"/>
              <a:t> TS hits the control limits the forecasting methods has to be adjusted.</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18187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CEE7166A-4B79-4A4F-9FD7-CD4EDFD892C9}" type="slidenum">
              <a:rPr lang="en-AU"/>
              <a:pPr/>
              <a:t>8</a:t>
            </a:fld>
            <a:endParaRPr lang="en-AU"/>
          </a:p>
        </p:txBody>
      </p:sp>
      <p:sp>
        <p:nvSpPr>
          <p:cNvPr id="1235970" name="Rectangle 2"/>
          <p:cNvSpPr>
            <a:spLocks noGrp="1" noRot="1" noChangeAspect="1" noChangeArrowheads="1" noTextEdit="1"/>
          </p:cNvSpPr>
          <p:nvPr>
            <p:ph type="sldImg"/>
          </p:nvPr>
        </p:nvSpPr>
        <p:spPr>
          <a:xfrm>
            <a:off x="1485900" y="781050"/>
            <a:ext cx="4346575" cy="3259138"/>
          </a:xfrm>
          <a:ln w="12700" cap="flat">
            <a:solidFill>
              <a:schemeClr val="tx1"/>
            </a:solidFill>
          </a:ln>
        </p:spPr>
      </p:sp>
    </p:spTree>
    <p:extLst>
      <p:ext uri="{BB962C8B-B14F-4D97-AF65-F5344CB8AC3E}">
        <p14:creationId xmlns:p14="http://schemas.microsoft.com/office/powerpoint/2010/main" val="1162750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do the values mean?</a:t>
            </a:r>
          </a:p>
          <a:p>
            <a:endParaRPr lang="en-US" baseline="0" dirty="0" smtClean="0"/>
          </a:p>
          <a:p>
            <a:r>
              <a:rPr lang="en-US" baseline="0" dirty="0" smtClean="0"/>
              <a:t>MAD = 0 = perfect</a:t>
            </a:r>
          </a:p>
          <a:p>
            <a:r>
              <a:rPr lang="en-US" baseline="0" dirty="0" smtClean="0"/>
              <a:t>MAD of less than 0 is impossible as MAD should always be positive</a:t>
            </a:r>
          </a:p>
          <a:p>
            <a:endParaRPr lang="en-US" baseline="0" dirty="0" smtClean="0"/>
          </a:p>
          <a:p>
            <a:r>
              <a:rPr lang="en-US" baseline="0" dirty="0" smtClean="0"/>
              <a:t>TS over 0 = forecast too low</a:t>
            </a:r>
          </a:p>
          <a:p>
            <a:r>
              <a:rPr lang="en-US" baseline="0" dirty="0" smtClean="0"/>
              <a:t>TS less than 0 = forecast are too high</a:t>
            </a:r>
          </a:p>
          <a:p>
            <a:endParaRPr lang="en-US" baseline="0" dirty="0" smtClean="0"/>
          </a:p>
          <a:p>
            <a:r>
              <a:rPr lang="en-US" baseline="0" dirty="0" smtClean="0"/>
              <a:t>Q: what if TS = 0 </a:t>
            </a:r>
          </a:p>
          <a:p>
            <a:r>
              <a:rPr lang="en-US" baseline="0" dirty="0" smtClean="0"/>
              <a:t>A: it could mean that forecasting is perfect but also that the forecast errors just balance each other out. </a:t>
            </a:r>
            <a:r>
              <a:rPr lang="en-US" baseline="0" dirty="0" smtClean="0">
                <a:sym typeface="Wingdings" pitchFamily="2" charset="2"/>
              </a:rPr>
              <a:t> next slide</a:t>
            </a:r>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441167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Considering this scenario:</a:t>
            </a:r>
          </a:p>
          <a:p>
            <a:r>
              <a:rPr lang="en-US" dirty="0" smtClean="0"/>
              <a:t>RSFE = 0</a:t>
            </a:r>
          </a:p>
          <a:p>
            <a:r>
              <a:rPr lang="en-US" dirty="0" smtClean="0"/>
              <a:t>TS is therefore 0</a:t>
            </a:r>
          </a:p>
          <a:p>
            <a:r>
              <a:rPr lang="en-US" dirty="0" smtClean="0"/>
              <a:t>but MAD equals 5</a:t>
            </a:r>
          </a:p>
          <a:p>
            <a:endParaRPr lang="en-US" dirty="0" smtClean="0"/>
          </a:p>
          <a:p>
            <a:r>
              <a:rPr lang="en-US" dirty="0" smtClean="0">
                <a:sym typeface="Wingdings" pitchFamily="2" charset="2"/>
              </a:rPr>
              <a:t> Want to evaluate both together</a:t>
            </a:r>
            <a:r>
              <a:rPr lang="en-US" baseline="0" dirty="0" smtClean="0">
                <a:sym typeface="Wingdings" pitchFamily="2" charset="2"/>
              </a:rPr>
              <a:t> and not just the TS alone</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144209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LINEAR REGRESSION</a:t>
            </a:r>
            <a:r>
              <a:rPr lang="en-US" baseline="0" dirty="0" smtClean="0"/>
              <a:t> ANALYSIS</a:t>
            </a:r>
          </a:p>
          <a:p>
            <a:r>
              <a:rPr lang="en-US" baseline="0" dirty="0" smtClean="0"/>
              <a:t>The previous approaches gave us only a forecast for the next period.</a:t>
            </a:r>
          </a:p>
          <a:p>
            <a:endParaRPr lang="en-US" baseline="0" dirty="0" smtClean="0"/>
          </a:p>
          <a:p>
            <a:r>
              <a:rPr lang="en-US" baseline="0" dirty="0" smtClean="0"/>
              <a:t>ADVANTAGES OF REGRESSION:</a:t>
            </a:r>
          </a:p>
          <a:p>
            <a:pPr>
              <a:buFont typeface="Arial" pitchFamily="34" charset="0"/>
              <a:buChar char="•"/>
            </a:pPr>
            <a:r>
              <a:rPr lang="en-US" baseline="0" dirty="0" smtClean="0"/>
              <a:t>Linear regression can help us to find forecasts that reach further into the future.</a:t>
            </a:r>
          </a:p>
          <a:p>
            <a:pPr>
              <a:buFont typeface="Arial" pitchFamily="34" charset="0"/>
              <a:buChar char="•"/>
            </a:pPr>
            <a:r>
              <a:rPr lang="en-US" baseline="0" dirty="0" smtClean="0"/>
              <a:t>Also accounts for other influences, e.g. seasonality</a:t>
            </a:r>
          </a:p>
          <a:p>
            <a:pPr>
              <a:buFont typeface="Arial" pitchFamily="34" charset="0"/>
              <a:buNone/>
            </a:pPr>
            <a:endParaRPr lang="en-US" baseline="0" dirty="0" smtClean="0"/>
          </a:p>
          <a:p>
            <a:pPr>
              <a:buFont typeface="Arial" pitchFamily="34" charset="0"/>
              <a:buNone/>
            </a:pPr>
            <a:r>
              <a:rPr lang="en-US" baseline="0" dirty="0" smtClean="0"/>
              <a:t>TABLE</a:t>
            </a:r>
          </a:p>
          <a:p>
            <a:pPr>
              <a:buFont typeface="Arial" pitchFamily="34" charset="0"/>
              <a:buNone/>
            </a:pPr>
            <a:r>
              <a:rPr lang="en-US" baseline="0" dirty="0" smtClean="0"/>
              <a:t>Looking at the table we see quarter 1 – 12. There is an upward trend from 600 in Q1 to 4900 in Q12.</a:t>
            </a:r>
          </a:p>
          <a:p>
            <a:pPr>
              <a:buFont typeface="Arial" pitchFamily="34" charset="0"/>
              <a:buNone/>
            </a:pPr>
            <a:r>
              <a:rPr lang="en-US" baseline="0" dirty="0" smtClean="0"/>
              <a:t>If we put those number on a chart we can try to fit a trend line simply by “eyeballing”</a:t>
            </a:r>
          </a:p>
          <a:p>
            <a:pPr>
              <a:buFont typeface="Arial" pitchFamily="34" charset="0"/>
              <a:buNone/>
            </a:pPr>
            <a:endParaRPr lang="en-US" baseline="0" dirty="0" smtClean="0"/>
          </a:p>
          <a:p>
            <a:pPr>
              <a:buFont typeface="Arial" pitchFamily="34" charset="0"/>
              <a:buNone/>
            </a:pPr>
            <a:endParaRPr lang="en-US" baseline="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452611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Slope = (4900-350)/12=380</a:t>
            </a:r>
          </a:p>
          <a:p>
            <a:r>
              <a:rPr lang="en-NZ" dirty="0" smtClean="0"/>
              <a:t>Intercept is 350</a:t>
            </a:r>
          </a:p>
          <a:p>
            <a:r>
              <a:rPr lang="en-NZ" dirty="0" smtClean="0"/>
              <a:t>So, the linear function</a:t>
            </a:r>
            <a:r>
              <a:rPr lang="en-NZ" baseline="0" dirty="0" smtClean="0"/>
              <a:t> y=350+380x just roughly </a:t>
            </a:r>
            <a:endParaRPr lang="en-GB" dirty="0"/>
          </a:p>
        </p:txBody>
      </p:sp>
      <p:sp>
        <p:nvSpPr>
          <p:cNvPr id="4" name="Header Placeholder 3"/>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085351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a:solidFill>
                  <a:srgbClr val="333399"/>
                </a:solidFill>
              </a:rPr>
              <a:t>OCULAR HEURISTIC APPROXIMATION</a:t>
            </a:r>
          </a:p>
          <a:p>
            <a:endParaRPr lang="en-US" dirty="0">
              <a:solidFill>
                <a:srgbClr val="333399"/>
              </a:solidFill>
            </a:endParaRPr>
          </a:p>
          <a:p>
            <a:r>
              <a:rPr lang="en-US" dirty="0">
                <a:solidFill>
                  <a:srgbClr val="333399"/>
                </a:solidFill>
              </a:rPr>
              <a:t>Here are the numbers in a chart. </a:t>
            </a:r>
          </a:p>
          <a:p>
            <a:r>
              <a:rPr lang="en-US" dirty="0">
                <a:solidFill>
                  <a:srgbClr val="333399"/>
                </a:solidFill>
              </a:rPr>
              <a:t>Y axis = sales (0-6000)</a:t>
            </a:r>
          </a:p>
          <a:p>
            <a:r>
              <a:rPr lang="en-US" dirty="0">
                <a:solidFill>
                  <a:srgbClr val="333399"/>
                </a:solidFill>
              </a:rPr>
              <a:t>X axis = quarters (1-12)</a:t>
            </a:r>
          </a:p>
          <a:p>
            <a:endParaRPr lang="en-US" dirty="0">
              <a:solidFill>
                <a:srgbClr val="333399"/>
              </a:solidFill>
            </a:endParaRPr>
          </a:p>
          <a:p>
            <a:r>
              <a:rPr lang="en-US" dirty="0">
                <a:solidFill>
                  <a:srgbClr val="333399"/>
                </a:solidFill>
              </a:rPr>
              <a:t>We can see the upward trend. The trend has been calculated by a computer but we could put a similar line in by using “eyeballing “</a:t>
            </a:r>
          </a:p>
          <a:p>
            <a:endParaRPr lang="en-US" dirty="0">
              <a:solidFill>
                <a:srgbClr val="333399"/>
              </a:solidFill>
            </a:endParaRPr>
          </a:p>
          <a:p>
            <a:r>
              <a:rPr lang="en-US" dirty="0">
                <a:solidFill>
                  <a:srgbClr val="333399"/>
                </a:solidFill>
              </a:rPr>
              <a:t>APPROACH:</a:t>
            </a:r>
          </a:p>
          <a:p>
            <a:pPr>
              <a:buFont typeface="Arial" pitchFamily="34" charset="0"/>
              <a:buChar char="•"/>
            </a:pPr>
            <a:r>
              <a:rPr lang="en-US" dirty="0">
                <a:solidFill>
                  <a:srgbClr val="333399"/>
                </a:solidFill>
              </a:rPr>
              <a:t>Linear regression is trying to come up with a mathematical description of this blue line.</a:t>
            </a:r>
          </a:p>
          <a:p>
            <a:pPr>
              <a:buFont typeface="Arial" pitchFamily="34" charset="0"/>
              <a:buChar char="•"/>
            </a:pPr>
            <a:r>
              <a:rPr lang="en-US" dirty="0">
                <a:solidFill>
                  <a:srgbClr val="333399"/>
                </a:solidFill>
              </a:rPr>
              <a:t>We can then use this formula to extend the line into the future to forecast future sales figures.</a:t>
            </a:r>
          </a:p>
          <a:p>
            <a:pPr>
              <a:buFont typeface="Arial" pitchFamily="34" charset="0"/>
              <a:buChar char="•"/>
            </a:pPr>
            <a:endParaRPr lang="en-US" dirty="0">
              <a:solidFill>
                <a:srgbClr val="333399"/>
              </a:solidFill>
            </a:endParaRPr>
          </a:p>
          <a:p>
            <a:pPr>
              <a:buFont typeface="Arial" pitchFamily="34" charset="0"/>
              <a:buNone/>
            </a:pPr>
            <a:r>
              <a:rPr lang="en-US" dirty="0">
                <a:solidFill>
                  <a:srgbClr val="333399"/>
                </a:solidFill>
                <a:sym typeface="Wingdings" pitchFamily="2" charset="2"/>
              </a:rPr>
              <a:t>Q: What do we need to know to describe this line?</a:t>
            </a:r>
          </a:p>
          <a:p>
            <a:pPr>
              <a:buFont typeface="Arial" pitchFamily="34" charset="0"/>
              <a:buNone/>
            </a:pPr>
            <a:r>
              <a:rPr lang="en-US" dirty="0">
                <a:solidFill>
                  <a:srgbClr val="333399"/>
                </a:solidFill>
                <a:sym typeface="Wingdings" pitchFamily="2" charset="2"/>
              </a:rPr>
              <a:t>A: 	 We have to find the slope (angle)</a:t>
            </a:r>
          </a:p>
          <a:p>
            <a:pPr>
              <a:buFont typeface="Arial" pitchFamily="34" charset="0"/>
              <a:buNone/>
            </a:pPr>
            <a:r>
              <a:rPr lang="en-US" dirty="0">
                <a:solidFill>
                  <a:srgbClr val="333399"/>
                </a:solidFill>
                <a:sym typeface="Wingdings" pitchFamily="2" charset="2"/>
              </a:rPr>
              <a:t>	 we have to find the intercept</a:t>
            </a:r>
          </a:p>
          <a:p>
            <a:pPr>
              <a:buFont typeface="Arial" pitchFamily="34" charset="0"/>
              <a:buNone/>
            </a:pPr>
            <a:endParaRPr lang="en-US" dirty="0">
              <a:solidFill>
                <a:srgbClr val="333399"/>
              </a:solidFill>
              <a:sym typeface="Wingdings" pitchFamily="2" charset="2"/>
            </a:endParaRPr>
          </a:p>
          <a:p>
            <a:pPr>
              <a:buFont typeface="Arial" pitchFamily="34" charset="0"/>
              <a:buNone/>
            </a:pPr>
            <a:r>
              <a:rPr lang="en-US" dirty="0">
                <a:solidFill>
                  <a:srgbClr val="333399"/>
                </a:solidFill>
                <a:sym typeface="Wingdings" pitchFamily="2" charset="2"/>
              </a:rPr>
              <a:t>SLOPE: 	</a:t>
            </a:r>
            <a:r>
              <a:rPr lang="en-NZ" dirty="0" smtClean="0"/>
              <a:t>The slope is defined as the ratio of the "rise" divided by the "run" between two points on a line</a:t>
            </a:r>
          </a:p>
          <a:p>
            <a:pPr>
              <a:buFont typeface="Arial" pitchFamily="34" charset="0"/>
              <a:buNone/>
            </a:pPr>
            <a:r>
              <a:rPr lang="en-US" dirty="0">
                <a:solidFill>
                  <a:srgbClr val="333399"/>
                </a:solidFill>
                <a:sym typeface="Wingdings" pitchFamily="2" charset="2"/>
              </a:rPr>
              <a:t>EX: Here it has climbed from 750 to 4950 (rise) in 12 time periods (run)</a:t>
            </a:r>
          </a:p>
          <a:p>
            <a:pPr>
              <a:buFont typeface="Arial" pitchFamily="34" charset="0"/>
              <a:buNone/>
            </a:pPr>
            <a:r>
              <a:rPr lang="en-US" dirty="0">
                <a:solidFill>
                  <a:srgbClr val="333399"/>
                </a:solidFill>
                <a:sym typeface="Wingdings" pitchFamily="2" charset="2"/>
              </a:rPr>
              <a:t>INTERCEPT: 	Where the function intercepts with the y-axis	</a:t>
            </a:r>
            <a:endParaRPr lang="en-US" dirty="0">
              <a:solidFill>
                <a:srgbClr val="333399"/>
              </a:solidFill>
            </a:endParaRPr>
          </a:p>
          <a:p>
            <a:endParaRPr lang="en-US" dirty="0">
              <a:solidFill>
                <a:srgbClr val="333399"/>
              </a:solidFill>
            </a:endParaRPr>
          </a:p>
          <a:p>
            <a:endParaRPr lang="en-US" dirty="0">
              <a:solidFill>
                <a:srgbClr val="333399"/>
              </a:solidFill>
            </a:endParaRP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71275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We use the points of data</a:t>
            </a:r>
            <a:r>
              <a:rPr lang="en-US" baseline="0" dirty="0" smtClean="0"/>
              <a:t> and create a line that best describes these data points.</a:t>
            </a:r>
          </a:p>
          <a:p>
            <a:endParaRPr lang="en-US" baseline="0" dirty="0" smtClean="0"/>
          </a:p>
          <a:p>
            <a:r>
              <a:rPr lang="en-US" baseline="0" dirty="0" smtClean="0"/>
              <a:t>We then extrapolate the </a:t>
            </a:r>
            <a:r>
              <a:rPr lang="en-US" baseline="0" dirty="0" err="1" smtClean="0"/>
              <a:t>trendline</a:t>
            </a:r>
            <a:r>
              <a:rPr lang="en-US" baseline="0" dirty="0" smtClean="0"/>
              <a:t> further into the future.</a:t>
            </a:r>
          </a:p>
          <a:p>
            <a:endParaRPr lang="en-US" baseline="0" dirty="0" smtClean="0"/>
          </a:p>
          <a:p>
            <a:r>
              <a:rPr lang="en-US" baseline="0" dirty="0" smtClean="0"/>
              <a:t>We are assuming that this trend will continue in a similar fashion (here continue to increase)</a:t>
            </a:r>
          </a:p>
          <a:p>
            <a:endParaRPr lang="en-US" baseline="0" dirty="0" smtClean="0"/>
          </a:p>
          <a:p>
            <a:endParaRPr lang="en-US" baseline="0" dirty="0" smtClean="0"/>
          </a:p>
          <a:p>
            <a:r>
              <a:rPr lang="en-US" baseline="0" dirty="0" smtClean="0"/>
              <a:t>EX: In period 18 we will have sales of approximately 7200 units (according to the forecast)</a:t>
            </a:r>
          </a:p>
          <a:p>
            <a:endParaRPr lang="en-US" baseline="0" dirty="0" smtClean="0"/>
          </a:p>
          <a:p>
            <a:pPr>
              <a:buFont typeface="Wingdings"/>
              <a:buChar char="à"/>
            </a:pPr>
            <a:r>
              <a:rPr lang="en-US" baseline="0" dirty="0" smtClean="0">
                <a:sym typeface="Wingdings" pitchFamily="2" charset="2"/>
              </a:rPr>
              <a:t>We could do this by hand on graph paper but would be time consuming and somewhat inaccurate</a:t>
            </a:r>
          </a:p>
          <a:p>
            <a:pPr>
              <a:buFont typeface="Wingdings"/>
              <a:buChar char="à"/>
            </a:pPr>
            <a:r>
              <a:rPr lang="en-US" baseline="0" dirty="0" smtClean="0">
                <a:sym typeface="Wingdings" pitchFamily="2" charset="2"/>
              </a:rPr>
              <a:t>We therefore need to look at the mathematical background</a:t>
            </a:r>
            <a:endParaRPr lang="en-US" baseline="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9607187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The trend line can</a:t>
            </a:r>
            <a:r>
              <a:rPr lang="en-US" baseline="0" dirty="0" smtClean="0"/>
              <a:t> be described by a </a:t>
            </a:r>
            <a:r>
              <a:rPr lang="en-US" dirty="0" smtClean="0"/>
              <a:t>Linear equation</a:t>
            </a:r>
          </a:p>
          <a:p>
            <a:r>
              <a:rPr lang="en-US" dirty="0" smtClean="0"/>
              <a:t>Y = a + </a:t>
            </a:r>
            <a:r>
              <a:rPr lang="en-US" dirty="0" err="1" smtClean="0"/>
              <a:t>bx</a:t>
            </a:r>
            <a:endParaRPr lang="en-US" dirty="0" smtClean="0"/>
          </a:p>
          <a:p>
            <a:r>
              <a:rPr lang="en-US" baseline="0" dirty="0" smtClean="0"/>
              <a:t>a = intercept (y-axis) where it hits 0 on y-axis </a:t>
            </a:r>
          </a:p>
          <a:p>
            <a:r>
              <a:rPr lang="en-US" baseline="0" dirty="0" smtClean="0"/>
              <a:t>b = slope (how much does it rise over the run)</a:t>
            </a:r>
          </a:p>
          <a:p>
            <a:endParaRPr lang="en-US" baseline="0" dirty="0" smtClean="0"/>
          </a:p>
          <a:p>
            <a:r>
              <a:rPr lang="en-US" baseline="0" dirty="0" smtClean="0"/>
              <a:t>EX: If we had the following linear equation:</a:t>
            </a:r>
          </a:p>
          <a:p>
            <a:r>
              <a:rPr lang="en-US" baseline="0" dirty="0" smtClean="0"/>
              <a:t>Y = 4 + 2x</a:t>
            </a:r>
          </a:p>
          <a:p>
            <a:r>
              <a:rPr lang="en-US" baseline="0" dirty="0" smtClean="0"/>
              <a:t>If x = 10, then in period 10 </a:t>
            </a:r>
            <a:r>
              <a:rPr lang="en-US" baseline="0" dirty="0" smtClean="0">
                <a:sym typeface="Wingdings" pitchFamily="2" charset="2"/>
              </a:rPr>
              <a:t> </a:t>
            </a:r>
            <a:r>
              <a:rPr lang="en-US" baseline="0" dirty="0" smtClean="0"/>
              <a:t>Y = 4 + 2(10)  = 24</a:t>
            </a:r>
          </a:p>
          <a:p>
            <a:endParaRPr lang="en-US" baseline="0" dirty="0" smtClean="0"/>
          </a:p>
          <a:p>
            <a:r>
              <a:rPr lang="en-US" baseline="0" dirty="0" smtClean="0"/>
              <a:t>That would be our forecasted value – could be extended indefinitely into the future, e.g. period 20, 100, 1000</a:t>
            </a:r>
          </a:p>
          <a:p>
            <a:endParaRPr lang="en-US" baseline="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8861118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EX: we have</a:t>
            </a:r>
            <a:r>
              <a:rPr lang="en-US" baseline="0" dirty="0" smtClean="0"/>
              <a:t> sales data for </a:t>
            </a:r>
            <a:r>
              <a:rPr lang="en-US" dirty="0" smtClean="0"/>
              <a:t>12</a:t>
            </a:r>
            <a:r>
              <a:rPr lang="en-US" baseline="0" dirty="0" smtClean="0"/>
              <a:t> quarters or 3 years</a:t>
            </a:r>
          </a:p>
          <a:p>
            <a:endParaRPr lang="en-US" baseline="0" dirty="0" smtClean="0"/>
          </a:p>
          <a:p>
            <a:r>
              <a:rPr lang="en-US" baseline="0" dirty="0" smtClean="0"/>
              <a:t>Q: what are the sales going to be in year 4 broken down into the 4 quarters</a:t>
            </a:r>
          </a:p>
          <a:p>
            <a:endParaRPr lang="en-US" baseline="0" dirty="0" smtClean="0"/>
          </a:p>
          <a:p>
            <a:r>
              <a:rPr lang="en-US" baseline="0" dirty="0" smtClean="0"/>
              <a:t>We basically have to follow a number of interconnected steps:</a:t>
            </a:r>
          </a:p>
          <a:p>
            <a:pPr>
              <a:buFont typeface="Arial" pitchFamily="34" charset="0"/>
              <a:buChar char="•"/>
            </a:pPr>
            <a:r>
              <a:rPr lang="en-NZ" dirty="0" smtClean="0"/>
              <a:t>Derive seasonal factors.</a:t>
            </a:r>
          </a:p>
          <a:p>
            <a:pPr>
              <a:buFont typeface="Arial" pitchFamily="34" charset="0"/>
              <a:buChar char="•"/>
            </a:pPr>
            <a:r>
              <a:rPr lang="en-NZ" dirty="0" err="1" smtClean="0"/>
              <a:t>Deseasonalise</a:t>
            </a:r>
            <a:r>
              <a:rPr lang="en-NZ" dirty="0" smtClean="0"/>
              <a:t> the original data.</a:t>
            </a:r>
          </a:p>
          <a:p>
            <a:pPr>
              <a:buFont typeface="Arial" pitchFamily="34" charset="0"/>
              <a:buChar char="•"/>
            </a:pPr>
            <a:r>
              <a:rPr lang="en-NZ" dirty="0" smtClean="0"/>
              <a:t>Develop a least squares regression line for this.</a:t>
            </a:r>
          </a:p>
          <a:p>
            <a:pPr>
              <a:buFont typeface="Arial" pitchFamily="34" charset="0"/>
              <a:buChar char="•"/>
            </a:pPr>
            <a:r>
              <a:rPr lang="en-NZ" dirty="0" smtClean="0"/>
              <a:t>Make the forecasts.</a:t>
            </a:r>
          </a:p>
          <a:p>
            <a:pPr>
              <a:buFont typeface="Arial" pitchFamily="34" charset="0"/>
              <a:buChar char="•"/>
            </a:pPr>
            <a:r>
              <a:rPr lang="en-NZ" dirty="0" smtClean="0"/>
              <a:t>Adjust these forecasts with the seasonal factors. (</a:t>
            </a:r>
            <a:r>
              <a:rPr lang="en-NZ" dirty="0" err="1" smtClean="0"/>
              <a:t>reseasonalise</a:t>
            </a:r>
            <a:r>
              <a:rPr lang="en-NZ" baseline="0" dirty="0" smtClean="0"/>
              <a:t> it)</a:t>
            </a:r>
            <a:endParaRPr lang="en-NZ" dirty="0" smtClean="0"/>
          </a:p>
          <a:p>
            <a:endParaRPr lang="en-US" dirty="0" smtClean="0"/>
          </a:p>
          <a:p>
            <a:endParaRPr lang="en-US"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042497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Normally regression</a:t>
            </a:r>
            <a:r>
              <a:rPr lang="en-US" baseline="0" dirty="0" smtClean="0"/>
              <a:t> analysis uses the LEAST SQUARE METHOD: </a:t>
            </a:r>
            <a:r>
              <a:rPr lang="en-US" baseline="0" dirty="0" err="1" smtClean="0"/>
              <a:t>minimise</a:t>
            </a:r>
            <a:r>
              <a:rPr lang="en-US" baseline="0" dirty="0" smtClean="0"/>
              <a:t> the sum of squared differences between the points and the line </a:t>
            </a:r>
          </a:p>
          <a:p>
            <a:endParaRPr lang="en-US" baseline="0" dirty="0" smtClean="0"/>
          </a:p>
          <a:p>
            <a:r>
              <a:rPr lang="en-US" baseline="0" dirty="0" smtClean="0"/>
              <a:t>Here we have the formulas to calculate “a” and “b”. </a:t>
            </a:r>
          </a:p>
          <a:p>
            <a:endParaRPr lang="en-US" baseline="0" dirty="0" smtClean="0"/>
          </a:p>
          <a:p>
            <a:r>
              <a:rPr lang="en-US" baseline="0" dirty="0" smtClean="0"/>
              <a:t>All we need are the values for x, y, x*y, x</a:t>
            </a:r>
            <a:r>
              <a:rPr lang="en-US" baseline="30000" dirty="0" smtClean="0"/>
              <a:t>2</a:t>
            </a:r>
            <a:r>
              <a:rPr lang="en-US" baseline="0" dirty="0" smtClean="0"/>
              <a:t>, y</a:t>
            </a:r>
            <a:r>
              <a:rPr lang="en-US" baseline="30000" dirty="0" smtClean="0"/>
              <a:t>2</a:t>
            </a:r>
            <a:r>
              <a:rPr lang="en-US" baseline="0" dirty="0" smtClean="0"/>
              <a:t>, and their respective sums and their averages</a:t>
            </a:r>
          </a:p>
          <a:p>
            <a:endParaRPr lang="en-US" baseline="0" dirty="0" smtClean="0"/>
          </a:p>
          <a:p>
            <a:r>
              <a:rPr lang="en-US" baseline="0" dirty="0" smtClean="0"/>
              <a:t>Once we have all these values we can just plug them into the equations.</a:t>
            </a:r>
          </a:p>
          <a:p>
            <a:pPr defTabSz="955558">
              <a:defRPr/>
            </a:pPr>
            <a:r>
              <a:rPr lang="en-US" baseline="0" dirty="0" smtClean="0"/>
              <a:t>No major problems to be expected – most common mistake is in the xbar</a:t>
            </a:r>
            <a:r>
              <a:rPr lang="en-US" baseline="30000" dirty="0" smtClean="0"/>
              <a:t>2</a:t>
            </a:r>
            <a:r>
              <a:rPr lang="en-US" baseline="0" dirty="0" smtClean="0"/>
              <a:t> in the equation for b (6.5)</a:t>
            </a:r>
            <a:r>
              <a:rPr lang="en-US" baseline="30000" dirty="0" smtClean="0"/>
              <a:t>2</a:t>
            </a:r>
            <a:endParaRPr lang="en-US" baseline="0" dirty="0" smtClean="0"/>
          </a:p>
          <a:p>
            <a:pPr defTabSz="955558">
              <a:defRPr/>
            </a:pPr>
            <a:endParaRPr lang="en-US" baseline="0" dirty="0" smtClean="0"/>
          </a:p>
          <a:p>
            <a:pPr defTabSz="955558">
              <a:defRPr/>
            </a:pPr>
            <a:endParaRPr lang="en-US" baseline="0" dirty="0" smtClean="0"/>
          </a:p>
          <a:p>
            <a:pPr defTabSz="955558">
              <a:defRPr/>
            </a:pPr>
            <a:r>
              <a:rPr lang="en-US" baseline="0" dirty="0" smtClean="0"/>
              <a:t>We will do this in the lab and it will become a lot clearer there.</a:t>
            </a:r>
          </a:p>
          <a:p>
            <a:pPr defTabSz="955558">
              <a:defRPr/>
            </a:pPr>
            <a:r>
              <a:rPr lang="en-US" baseline="0" dirty="0" smtClean="0"/>
              <a:t>We are not doing these calculations in an exam or test – we have computers to do this kind of work – too tedious by hand</a:t>
            </a:r>
          </a:p>
          <a:p>
            <a:endParaRPr lang="en-US" baseline="3000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084607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FITTING A TREND LINE TO THE TIME SERIES</a:t>
            </a:r>
          </a:p>
          <a:p>
            <a:endParaRPr lang="en-US" dirty="0" smtClean="0"/>
          </a:p>
          <a:p>
            <a:r>
              <a:rPr lang="en-US" dirty="0" smtClean="0"/>
              <a:t>Now we need to</a:t>
            </a:r>
            <a:r>
              <a:rPr lang="en-US" baseline="0" dirty="0" smtClean="0"/>
              <a:t> go through the process that we discussed before.</a:t>
            </a:r>
          </a:p>
          <a:p>
            <a:endParaRPr lang="en-US" baseline="0" dirty="0" smtClean="0"/>
          </a:p>
          <a:p>
            <a:r>
              <a:rPr lang="en-US" baseline="0" dirty="0" smtClean="0"/>
              <a:t>Have to calculate the values for “a” and “b”</a:t>
            </a:r>
          </a:p>
          <a:p>
            <a:endParaRPr lang="en-US" dirty="0" smtClean="0"/>
          </a:p>
          <a:p>
            <a:r>
              <a:rPr lang="en-US" dirty="0" smtClean="0"/>
              <a:t>In</a:t>
            </a:r>
            <a:r>
              <a:rPr lang="en-US" baseline="0" dirty="0" smtClean="0"/>
              <a:t> the labs we will do both: calculate it manually and then have Excel do it for us.</a:t>
            </a:r>
          </a:p>
          <a:p>
            <a:endParaRPr lang="en-US" baseline="0" dirty="0" smtClean="0"/>
          </a:p>
          <a:p>
            <a:r>
              <a:rPr lang="en-US" baseline="0" dirty="0" smtClean="0"/>
              <a:t>What the equation means:</a:t>
            </a:r>
          </a:p>
          <a:p>
            <a:r>
              <a:rPr lang="en-US" baseline="0" dirty="0" smtClean="0"/>
              <a:t>For any x value we can get a forecast from the equation, e.g. for season 12 (x) demand (y) equals roughly 4700</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712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77500" lnSpcReduction="20000"/>
          </a:bodyPr>
          <a:lstStyle/>
          <a:p>
            <a:r>
              <a:rPr lang="en-US" dirty="0"/>
              <a:t>Fitting FORECASTING into a business in general</a:t>
            </a:r>
          </a:p>
          <a:p>
            <a:r>
              <a:rPr lang="en-US" dirty="0"/>
              <a:t> </a:t>
            </a:r>
          </a:p>
          <a:p>
            <a:r>
              <a:rPr lang="en-US" dirty="0"/>
              <a:t>Overall AIM of forecasting : to satisfy demand</a:t>
            </a:r>
          </a:p>
          <a:p>
            <a:endParaRPr lang="en-US" dirty="0"/>
          </a:p>
          <a:p>
            <a:r>
              <a:rPr lang="en-US" dirty="0"/>
              <a:t>Why do we need forecasting in a business - HERE we have a look at 3 business functions:</a:t>
            </a:r>
          </a:p>
          <a:p>
            <a:endParaRPr lang="en-US" dirty="0"/>
          </a:p>
          <a:p>
            <a:r>
              <a:rPr lang="en-US" dirty="0"/>
              <a:t>FINANCE: 	Budget – how much money there is to spent, </a:t>
            </a:r>
          </a:p>
          <a:p>
            <a:r>
              <a:rPr lang="en-US" dirty="0"/>
              <a:t>	Why: need it primarily to keep costs under control</a:t>
            </a:r>
          </a:p>
          <a:p>
            <a:endParaRPr lang="en-US" dirty="0"/>
          </a:p>
          <a:p>
            <a:r>
              <a:rPr lang="en-US" dirty="0"/>
              <a:t>MARKETING: New Products – what kind of products will be required by the customers / what kind of sales can be expected</a:t>
            </a:r>
          </a:p>
          <a:p>
            <a:r>
              <a:rPr lang="en-US" dirty="0"/>
              <a:t>	Why: To start development of new ideas / to gain greater control over sales personnel (quite practical)</a:t>
            </a:r>
          </a:p>
          <a:p>
            <a:endParaRPr lang="en-US" dirty="0"/>
          </a:p>
          <a:p>
            <a:r>
              <a:rPr lang="en-US" dirty="0"/>
              <a:t>OPERATIONS: Forecasting is going to feed into process choices - e.g. automation vs. </a:t>
            </a:r>
            <a:r>
              <a:rPr lang="en-US" dirty="0" err="1"/>
              <a:t>customisation</a:t>
            </a:r>
            <a:r>
              <a:rPr lang="en-US" dirty="0"/>
              <a:t> (long term)</a:t>
            </a:r>
          </a:p>
          <a:p>
            <a:r>
              <a:rPr lang="en-US" dirty="0"/>
              <a:t>	 Capacity planning - large capacity vs. small capacity / large factory vs. small factory (long term)</a:t>
            </a:r>
          </a:p>
          <a:p>
            <a:r>
              <a:rPr lang="en-US" dirty="0"/>
              <a:t>	 Facility layout – able to influence capacity through facility layout (more long term decisions)</a:t>
            </a:r>
          </a:p>
          <a:p>
            <a:r>
              <a:rPr lang="en-US" dirty="0"/>
              <a:t>	 Production planning – how much to produce in given period (short term)</a:t>
            </a:r>
          </a:p>
          <a:p>
            <a:r>
              <a:rPr lang="en-US" dirty="0"/>
              <a:t>	 Scheduling – when do I need to produce (short term)</a:t>
            </a:r>
          </a:p>
          <a:p>
            <a:r>
              <a:rPr lang="en-US" dirty="0"/>
              <a:t>	 Inventory control – how much inventory do I need to hold at what point in time, e.g. do I need safety stock</a:t>
            </a:r>
          </a:p>
          <a:p>
            <a:endParaRPr lang="en-US" dirty="0"/>
          </a:p>
          <a:p>
            <a:r>
              <a:rPr lang="en-US" dirty="0"/>
              <a:t>The following quote sums it up quite nicely:</a:t>
            </a:r>
          </a:p>
          <a:p>
            <a:r>
              <a:rPr lang="en-NZ" dirty="0"/>
              <a:t>Forecasts are vital to every business organisation and for every significant management decisions”</a:t>
            </a:r>
          </a:p>
          <a:p>
            <a:endParaRPr lang="en-US" dirty="0"/>
          </a:p>
          <a:p>
            <a:r>
              <a:rPr lang="en-US" dirty="0"/>
              <a:t>Consider this statement: Forecast are always going to be wrong – there will usually not be a 100% accuracy</a:t>
            </a:r>
          </a:p>
          <a:p>
            <a:r>
              <a:rPr lang="en-US" dirty="0"/>
              <a:t>A: It is not all about one golden forecasted number – have to understand any long term trends</a:t>
            </a:r>
          </a:p>
          <a:p>
            <a:r>
              <a:rPr lang="en-US" dirty="0"/>
              <a:t>		AND</a:t>
            </a:r>
          </a:p>
          <a:p>
            <a:r>
              <a:rPr lang="en-US" dirty="0"/>
              <a:t>Value from forecasting is to force businesses to evaluate/understand all condition surrounding them (internal and external)</a:t>
            </a:r>
          </a:p>
          <a:p>
            <a:endParaRPr lang="en-US" dirty="0"/>
          </a:p>
          <a:p>
            <a:r>
              <a:rPr lang="en-US" dirty="0"/>
              <a:t>EX: imagine the value of forecasting for supermarket chains before public holidays – the sales of various food items and also alcohol will spike drastically, i.e. something external to the company drives sales up.</a:t>
            </a:r>
          </a:p>
          <a:p>
            <a:r>
              <a:rPr lang="en-US" dirty="0"/>
              <a:t>Q: Have you ever seen empty shelves in supermarkets at such occasions? Why is that a bad situation?</a:t>
            </a:r>
          </a:p>
          <a:p>
            <a:r>
              <a:rPr lang="en-US" dirty="0"/>
              <a:t>A: They lose out on sales and cannot meet customer demand, i.e. they could make sales but don’t have enough stock.</a:t>
            </a:r>
          </a:p>
          <a:p>
            <a:endParaRPr lang="en-US" baseline="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768569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MAKE THE FORECASTS</a:t>
            </a:r>
          </a:p>
          <a:p>
            <a:endParaRPr lang="en-US" dirty="0" smtClean="0"/>
          </a:p>
          <a:p>
            <a:r>
              <a:rPr lang="en-US" dirty="0" smtClean="0"/>
              <a:t>Using the </a:t>
            </a:r>
            <a:r>
              <a:rPr lang="en-US" dirty="0" err="1" smtClean="0"/>
              <a:t>deseasonalised</a:t>
            </a:r>
            <a:r>
              <a:rPr lang="en-US" baseline="0" dirty="0" smtClean="0"/>
              <a:t> demand</a:t>
            </a:r>
          </a:p>
          <a:p>
            <a:r>
              <a:rPr lang="en-US" baseline="0" dirty="0" smtClean="0"/>
              <a:t>We are extrapolating  (pushing) this line out into the future (we don’t have demand figures for it)</a:t>
            </a:r>
          </a:p>
          <a:p>
            <a:endParaRPr lang="en-US" baseline="0" dirty="0" smtClean="0"/>
          </a:p>
          <a:p>
            <a:r>
              <a:rPr lang="en-US" baseline="0" dirty="0" smtClean="0"/>
              <a:t>EX: if x = 14, our forecast is going to 5345.7</a:t>
            </a:r>
          </a:p>
          <a:p>
            <a:endParaRPr lang="en-US" baseline="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2536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Normally regression</a:t>
            </a:r>
            <a:r>
              <a:rPr lang="en-US" baseline="0" dirty="0" smtClean="0"/>
              <a:t> analysis uses the LEAST SQUARE METHOD: </a:t>
            </a:r>
            <a:r>
              <a:rPr lang="en-US" baseline="0" dirty="0" err="1" smtClean="0"/>
              <a:t>minimise</a:t>
            </a:r>
            <a:r>
              <a:rPr lang="en-US" baseline="0" dirty="0" smtClean="0"/>
              <a:t> the sum of squared differences between the points and the line </a:t>
            </a:r>
          </a:p>
          <a:p>
            <a:endParaRPr lang="en-US" baseline="0" dirty="0" smtClean="0"/>
          </a:p>
          <a:p>
            <a:r>
              <a:rPr lang="en-US" baseline="0" dirty="0" smtClean="0"/>
              <a:t>Here we have the formulas to calculate “a” and “b”. </a:t>
            </a:r>
          </a:p>
          <a:p>
            <a:endParaRPr lang="en-US" baseline="0" dirty="0" smtClean="0"/>
          </a:p>
          <a:p>
            <a:r>
              <a:rPr lang="en-US" baseline="0" dirty="0" smtClean="0"/>
              <a:t>All we need are the values for x, y, x*y, x</a:t>
            </a:r>
            <a:r>
              <a:rPr lang="en-US" baseline="30000" dirty="0" smtClean="0"/>
              <a:t>2</a:t>
            </a:r>
            <a:r>
              <a:rPr lang="en-US" baseline="0" dirty="0" smtClean="0"/>
              <a:t>, y</a:t>
            </a:r>
            <a:r>
              <a:rPr lang="en-US" baseline="30000" dirty="0" smtClean="0"/>
              <a:t>2</a:t>
            </a:r>
            <a:r>
              <a:rPr lang="en-US" baseline="0" dirty="0" smtClean="0"/>
              <a:t>, and their respective sums and their averages</a:t>
            </a:r>
          </a:p>
          <a:p>
            <a:endParaRPr lang="en-US" baseline="0" dirty="0" smtClean="0"/>
          </a:p>
          <a:p>
            <a:r>
              <a:rPr lang="en-US" baseline="0" dirty="0" smtClean="0"/>
              <a:t>Once we have all these values we can just plug them into the equations.</a:t>
            </a:r>
          </a:p>
          <a:p>
            <a:pPr defTabSz="955558">
              <a:defRPr/>
            </a:pPr>
            <a:r>
              <a:rPr lang="en-US" baseline="0" dirty="0" smtClean="0"/>
              <a:t>No major problems to be expected – most common mistake is in the xbar</a:t>
            </a:r>
            <a:r>
              <a:rPr lang="en-US" baseline="30000" dirty="0" smtClean="0"/>
              <a:t>2</a:t>
            </a:r>
            <a:r>
              <a:rPr lang="en-US" baseline="0" dirty="0" smtClean="0"/>
              <a:t> in the equation for b (6.5)</a:t>
            </a:r>
            <a:r>
              <a:rPr lang="en-US" baseline="30000" dirty="0" smtClean="0"/>
              <a:t>2</a:t>
            </a:r>
            <a:endParaRPr lang="en-US" baseline="0" dirty="0" smtClean="0"/>
          </a:p>
          <a:p>
            <a:pPr defTabSz="955558">
              <a:defRPr/>
            </a:pPr>
            <a:endParaRPr lang="en-US" baseline="0" dirty="0" smtClean="0"/>
          </a:p>
          <a:p>
            <a:pPr defTabSz="955558">
              <a:defRPr/>
            </a:pPr>
            <a:endParaRPr lang="en-US" baseline="0" dirty="0" smtClean="0"/>
          </a:p>
          <a:p>
            <a:pPr defTabSz="955558">
              <a:defRPr/>
            </a:pPr>
            <a:r>
              <a:rPr lang="en-US" baseline="0" dirty="0" smtClean="0"/>
              <a:t>We will do this in the lab and it will become a lot clearer there.</a:t>
            </a:r>
          </a:p>
          <a:p>
            <a:pPr defTabSz="955558">
              <a:defRPr/>
            </a:pPr>
            <a:r>
              <a:rPr lang="en-US" baseline="0" dirty="0" smtClean="0"/>
              <a:t>We are not doing these calculations in an exam or test – we have computers to do this kind of work – too tedious by hand</a:t>
            </a:r>
          </a:p>
          <a:p>
            <a:endParaRPr lang="en-US" baseline="30000" dirty="0" smtClean="0"/>
          </a:p>
          <a:p>
            <a:endParaRPr lang="en-US" baseline="0"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0846073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endParaRPr lang="en-GB" dirty="0"/>
          </a:p>
        </p:txBody>
      </p:sp>
      <p:sp>
        <p:nvSpPr>
          <p:cNvPr id="4" name="Header Placeholder 3"/>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085351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can display demand differently:</a:t>
            </a:r>
          </a:p>
          <a:p>
            <a:endParaRPr lang="en-US" dirty="0" smtClean="0"/>
          </a:p>
          <a:p>
            <a:r>
              <a:rPr lang="en-US" dirty="0" smtClean="0"/>
              <a:t>TREND: The trend shows the overall direction of the demand, i.e. even though it is moving</a:t>
            </a:r>
            <a:r>
              <a:rPr lang="en-US" baseline="0" dirty="0" smtClean="0"/>
              <a:t> up and down it is generally going up</a:t>
            </a:r>
            <a:endParaRPr lang="en-US" dirty="0" smtClean="0"/>
          </a:p>
          <a:p>
            <a:endParaRPr lang="en-US" dirty="0" smtClean="0"/>
          </a:p>
          <a:p>
            <a:r>
              <a:rPr lang="en-US" dirty="0" smtClean="0"/>
              <a:t>AVERAGE: The average of all data points, i.e. here</a:t>
            </a:r>
            <a:r>
              <a:rPr lang="en-US" baseline="0" dirty="0" smtClean="0"/>
              <a:t> the average demand between year 1 to 4</a:t>
            </a:r>
            <a:endParaRPr lang="en-US" dirty="0" smtClean="0"/>
          </a:p>
          <a:p>
            <a:endParaRPr lang="en-US" dirty="0" smtClean="0"/>
          </a:p>
          <a:p>
            <a:r>
              <a:rPr lang="en-US" dirty="0" smtClean="0"/>
              <a:t>SEASONAL: Here we can see the changes</a:t>
            </a:r>
            <a:r>
              <a:rPr lang="en-US" baseline="0" dirty="0" smtClean="0"/>
              <a:t> (spikes) more clearly. Any repeatable pattern. </a:t>
            </a:r>
            <a:endParaRPr lang="en-US" dirty="0" smtClean="0"/>
          </a:p>
          <a:p>
            <a:endParaRPr lang="en-US" dirty="0" smtClean="0"/>
          </a:p>
          <a:p>
            <a:r>
              <a:rPr lang="en-US" dirty="0" smtClean="0"/>
              <a:t>RANDOM: Just a combination of data points, i.e. when a demand was observed for a certain time period</a:t>
            </a:r>
          </a:p>
          <a:p>
            <a:endParaRPr lang="en-US" dirty="0" smtClean="0"/>
          </a:p>
          <a:p>
            <a:endParaRPr lang="en-US" dirty="0" smtClean="0"/>
          </a:p>
          <a:p>
            <a:r>
              <a:rPr lang="en-US" dirty="0" smtClean="0"/>
              <a:t>SEASONALITY:</a:t>
            </a:r>
          </a:p>
          <a:p>
            <a:r>
              <a:rPr lang="en-US" dirty="0" smtClean="0"/>
              <a:t>Many</a:t>
            </a:r>
            <a:r>
              <a:rPr lang="en-US" baseline="0" dirty="0" smtClean="0"/>
              <a:t> common products have seasonal demand pattern, i.e. reoccurring periods high and low demand.</a:t>
            </a:r>
          </a:p>
          <a:p>
            <a:r>
              <a:rPr lang="en-US" baseline="0" dirty="0" smtClean="0"/>
              <a:t>EX: 	ice cream or sunscreen would have high demand in summer and low demand in winter (actually depends on seasons)</a:t>
            </a:r>
          </a:p>
          <a:p>
            <a:r>
              <a:rPr lang="en-US" dirty="0" smtClean="0"/>
              <a:t>	cinemas have high demand on weekends and lower</a:t>
            </a:r>
            <a:r>
              <a:rPr lang="en-US" baseline="0" dirty="0" smtClean="0"/>
              <a:t> demand during week (also called seasonal but not dependent on seasons)</a:t>
            </a:r>
          </a:p>
          <a:p>
            <a:endParaRPr lang="en-US" baseline="0" dirty="0" smtClean="0"/>
          </a:p>
          <a:p>
            <a:r>
              <a:rPr lang="en-US" baseline="0" dirty="0" smtClean="0"/>
              <a:t>Q: what do cinemas do to manage demand?</a:t>
            </a:r>
          </a:p>
          <a:p>
            <a:r>
              <a:rPr lang="en-US" baseline="0" dirty="0" smtClean="0"/>
              <a:t>A: offer discounts rate or 2 for 1 deals during the week</a:t>
            </a:r>
          </a:p>
          <a:p>
            <a:endParaRPr lang="en-US" baseline="0" dirty="0" smtClean="0"/>
          </a:p>
          <a:p>
            <a:r>
              <a:rPr lang="en-US" dirty="0" smtClean="0"/>
              <a:t>	</a:t>
            </a:r>
            <a:endParaRPr lang="en-NZ" dirty="0" smtClean="0"/>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770492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When we look at a time</a:t>
            </a:r>
            <a:r>
              <a:rPr lang="en-US" baseline="0" dirty="0" smtClean="0"/>
              <a:t> series on a chart we can usually identify:</a:t>
            </a:r>
          </a:p>
          <a:p>
            <a:r>
              <a:rPr lang="en-US" baseline="0" dirty="0" smtClean="0"/>
              <a:t>Trend</a:t>
            </a:r>
          </a:p>
          <a:p>
            <a:r>
              <a:rPr lang="en-US" baseline="0" dirty="0" smtClean="0"/>
              <a:t>Seasons</a:t>
            </a:r>
          </a:p>
          <a:p>
            <a:r>
              <a:rPr lang="en-US" baseline="0" dirty="0" smtClean="0"/>
              <a:t>Averages</a:t>
            </a:r>
          </a:p>
          <a:p>
            <a:endParaRPr lang="en-US" baseline="0" dirty="0" smtClean="0"/>
          </a:p>
          <a:p>
            <a:r>
              <a:rPr lang="en-US" baseline="0" dirty="0" smtClean="0"/>
              <a:t>Might have problems if numbers are:</a:t>
            </a:r>
          </a:p>
          <a:p>
            <a:r>
              <a:rPr lang="en-US" baseline="0" dirty="0" smtClean="0"/>
              <a:t>Random</a:t>
            </a:r>
          </a:p>
          <a:p>
            <a:r>
              <a:rPr lang="en-US" baseline="0" dirty="0" smtClean="0"/>
              <a:t>Cyclic</a:t>
            </a:r>
          </a:p>
          <a:p>
            <a:r>
              <a:rPr lang="en-US" baseline="0" dirty="0" smtClean="0"/>
              <a:t>Autocorrelation – the trend is cross-correlated with itself </a:t>
            </a:r>
          </a:p>
          <a:p>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4207950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SEASONALITY</a:t>
            </a:r>
          </a:p>
          <a:p>
            <a:r>
              <a:rPr lang="en-US" b="1" dirty="0" smtClean="0"/>
              <a:t>DEF</a:t>
            </a:r>
            <a:r>
              <a:rPr lang="en-US" dirty="0" smtClean="0"/>
              <a:t>: </a:t>
            </a:r>
            <a:r>
              <a:rPr lang="en-NZ" dirty="0" smtClean="0"/>
              <a:t>the repetitive and predictable movement around the trend line</a:t>
            </a:r>
          </a:p>
          <a:p>
            <a:endParaRPr lang="en-US" dirty="0" smtClean="0"/>
          </a:p>
          <a:p>
            <a:r>
              <a:rPr lang="en-US" dirty="0" smtClean="0"/>
              <a:t>EX: ministry of employment has seasonal patters for unemployment, e.g.</a:t>
            </a:r>
            <a:r>
              <a:rPr lang="en-US" baseline="0" dirty="0" smtClean="0"/>
              <a:t> winter vs. summer, finishing times of schools or universities</a:t>
            </a:r>
            <a:endParaRPr lang="en-US" dirty="0" smtClean="0"/>
          </a:p>
          <a:p>
            <a:endParaRPr lang="en-US" dirty="0" smtClean="0"/>
          </a:p>
          <a:p>
            <a:endParaRPr lang="en-US" dirty="0" smtClean="0"/>
          </a:p>
          <a:p>
            <a:endParaRPr lang="en-US" dirty="0" smtClean="0"/>
          </a:p>
          <a:p>
            <a:r>
              <a:rPr lang="en-US" dirty="0" smtClean="0"/>
              <a:t>ADDITIVE SEASONAL – Trend plus</a:t>
            </a:r>
            <a:r>
              <a:rPr lang="en-US" baseline="0" dirty="0" smtClean="0"/>
              <a:t> the seasonal component</a:t>
            </a:r>
            <a:endParaRPr lang="en-US" dirty="0" smtClean="0"/>
          </a:p>
          <a:p>
            <a:endParaRPr lang="en-US" dirty="0" smtClean="0"/>
          </a:p>
          <a:p>
            <a:r>
              <a:rPr lang="en-US" dirty="0" smtClean="0"/>
              <a:t>MULTIPLICATIVE</a:t>
            </a:r>
            <a:r>
              <a:rPr lang="en-US" baseline="0" dirty="0" smtClean="0"/>
              <a:t> SEASONAL – Trend multiplied with the seasonal component </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43309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trying to achieve to get a line without the seasonal variation</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5254511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4145284" y="8339"/>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50178" name="Rectangle 3"/>
          <p:cNvSpPr>
            <a:spLocks noChangeArrowheads="1"/>
          </p:cNvSpPr>
          <p:nvPr/>
        </p:nvSpPr>
        <p:spPr bwMode="auto">
          <a:xfrm>
            <a:off x="4145284" y="9141146"/>
            <a:ext cx="3169920" cy="450056"/>
          </a:xfrm>
          <a:prstGeom prst="rect">
            <a:avLst/>
          </a:prstGeom>
          <a:noFill/>
          <a:ln w="12700">
            <a:noFill/>
            <a:miter lim="800000"/>
            <a:headEnd/>
            <a:tailEnd/>
          </a:ln>
        </p:spPr>
        <p:txBody>
          <a:bodyPr lIns="21292" tIns="0" rIns="21292" bIns="0" anchor="b"/>
          <a:lstStyle/>
          <a:p>
            <a:pPr algn="r" defTabSz="851054" eaLnBrk="0" hangingPunct="0"/>
            <a:r>
              <a:rPr lang="en-US" sz="1100" i="1" dirty="0">
                <a:latin typeface="Times New Roman" pitchFamily="18" charset="0"/>
              </a:rPr>
              <a:t>14</a:t>
            </a:r>
          </a:p>
        </p:txBody>
      </p:sp>
      <p:sp>
        <p:nvSpPr>
          <p:cNvPr id="50179" name="Rectangle 4"/>
          <p:cNvSpPr>
            <a:spLocks noChangeArrowheads="1"/>
          </p:cNvSpPr>
          <p:nvPr/>
        </p:nvSpPr>
        <p:spPr bwMode="auto">
          <a:xfrm>
            <a:off x="2" y="9141146"/>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50180" name="Rectangle 5"/>
          <p:cNvSpPr>
            <a:spLocks noChangeArrowheads="1"/>
          </p:cNvSpPr>
          <p:nvPr/>
        </p:nvSpPr>
        <p:spPr bwMode="auto">
          <a:xfrm>
            <a:off x="2" y="8339"/>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50181" name="Rectangle 6"/>
          <p:cNvSpPr>
            <a:spLocks noGrp="1"/>
          </p:cNvSpPr>
          <p:nvPr>
            <p:ph type="body" idx="1"/>
          </p:nvPr>
        </p:nvSpPr>
        <p:spPr bwMode="auto">
          <a:xfrm>
            <a:off x="975363" y="4572241"/>
            <a:ext cx="5364480" cy="4267200"/>
          </a:xfrm>
          <a:noFill/>
        </p:spPr>
        <p:txBody>
          <a:bodyPr wrap="square" lIns="101135" tIns="49681" rIns="101135" bIns="49681" numCol="1" anchor="t" anchorCtr="0" compatLnSpc="1">
            <a:prstTxWarp prst="textNoShape">
              <a:avLst/>
            </a:prstTxWarp>
          </a:bodyPr>
          <a:lstStyle/>
          <a:p>
            <a:endParaRPr lang="en-US" dirty="0" smtClean="0"/>
          </a:p>
        </p:txBody>
      </p:sp>
      <p:sp>
        <p:nvSpPr>
          <p:cNvPr id="50182" name="Rectangle 7"/>
          <p:cNvSpPr>
            <a:spLocks noGrp="1" noRot="1" noChangeAspect="1" noTextEdit="1"/>
          </p:cNvSpPr>
          <p:nvPr>
            <p:ph type="sldImg"/>
          </p:nvPr>
        </p:nvSpPr>
        <p:spPr bwMode="auto">
          <a:xfrm>
            <a:off x="1258888" y="720725"/>
            <a:ext cx="4797425" cy="3598863"/>
          </a:xfrm>
          <a:noFill/>
          <a:ln cap="flat">
            <a:solidFill>
              <a:schemeClr val="tx1"/>
            </a:solidFill>
            <a:miter lim="800000"/>
            <a:headEnd/>
            <a:tailEnd/>
          </a:ln>
        </p:spPr>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5733376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4145284" y="8339"/>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50178" name="Rectangle 3"/>
          <p:cNvSpPr>
            <a:spLocks noChangeArrowheads="1"/>
          </p:cNvSpPr>
          <p:nvPr/>
        </p:nvSpPr>
        <p:spPr bwMode="auto">
          <a:xfrm>
            <a:off x="4145284" y="9141146"/>
            <a:ext cx="3169920" cy="450056"/>
          </a:xfrm>
          <a:prstGeom prst="rect">
            <a:avLst/>
          </a:prstGeom>
          <a:noFill/>
          <a:ln w="12700">
            <a:noFill/>
            <a:miter lim="800000"/>
            <a:headEnd/>
            <a:tailEnd/>
          </a:ln>
        </p:spPr>
        <p:txBody>
          <a:bodyPr lIns="21292" tIns="0" rIns="21292" bIns="0" anchor="b"/>
          <a:lstStyle/>
          <a:p>
            <a:pPr algn="r" defTabSz="851054" eaLnBrk="0" hangingPunct="0"/>
            <a:r>
              <a:rPr lang="en-US" sz="1100" i="1" dirty="0">
                <a:latin typeface="Times New Roman" pitchFamily="18" charset="0"/>
              </a:rPr>
              <a:t>14</a:t>
            </a:r>
          </a:p>
        </p:txBody>
      </p:sp>
      <p:sp>
        <p:nvSpPr>
          <p:cNvPr id="50179" name="Rectangle 4"/>
          <p:cNvSpPr>
            <a:spLocks noChangeArrowheads="1"/>
          </p:cNvSpPr>
          <p:nvPr/>
        </p:nvSpPr>
        <p:spPr bwMode="auto">
          <a:xfrm>
            <a:off x="2" y="9141146"/>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50180" name="Rectangle 5"/>
          <p:cNvSpPr>
            <a:spLocks noChangeArrowheads="1"/>
          </p:cNvSpPr>
          <p:nvPr/>
        </p:nvSpPr>
        <p:spPr bwMode="auto">
          <a:xfrm>
            <a:off x="2" y="8339"/>
            <a:ext cx="3169920" cy="450056"/>
          </a:xfrm>
          <a:prstGeom prst="rect">
            <a:avLst/>
          </a:prstGeom>
          <a:noFill/>
          <a:ln w="12700">
            <a:noFill/>
            <a:miter lim="800000"/>
            <a:headEnd/>
            <a:tailEnd/>
          </a:ln>
        </p:spPr>
        <p:txBody>
          <a:bodyPr wrap="none" lIns="99032" tIns="49516" rIns="99032" bIns="49516" anchor="ctr"/>
          <a:lstStyle/>
          <a:p>
            <a:endParaRPr lang="en-US" dirty="0"/>
          </a:p>
        </p:txBody>
      </p:sp>
      <p:sp>
        <p:nvSpPr>
          <p:cNvPr id="50181" name="Rectangle 6"/>
          <p:cNvSpPr>
            <a:spLocks noGrp="1"/>
          </p:cNvSpPr>
          <p:nvPr>
            <p:ph type="body" idx="1"/>
          </p:nvPr>
        </p:nvSpPr>
        <p:spPr bwMode="auto">
          <a:xfrm>
            <a:off x="975363" y="4572241"/>
            <a:ext cx="5364480" cy="4267200"/>
          </a:xfrm>
          <a:noFill/>
        </p:spPr>
        <p:txBody>
          <a:bodyPr wrap="square" lIns="101135" tIns="49681" rIns="101135" bIns="49681" numCol="1" anchor="t" anchorCtr="0" compatLnSpc="1">
            <a:prstTxWarp prst="textNoShape">
              <a:avLst/>
            </a:prstTxWarp>
          </a:bodyPr>
          <a:lstStyle/>
          <a:p>
            <a:endParaRPr lang="en-US" dirty="0" smtClean="0"/>
          </a:p>
        </p:txBody>
      </p:sp>
      <p:sp>
        <p:nvSpPr>
          <p:cNvPr id="50182" name="Rectangle 7"/>
          <p:cNvSpPr>
            <a:spLocks noGrp="1" noRot="1" noChangeAspect="1" noTextEdit="1"/>
          </p:cNvSpPr>
          <p:nvPr>
            <p:ph type="sldImg"/>
          </p:nvPr>
        </p:nvSpPr>
        <p:spPr bwMode="auto">
          <a:xfrm>
            <a:off x="1258888" y="720725"/>
            <a:ext cx="4797425" cy="3598863"/>
          </a:xfrm>
          <a:noFill/>
          <a:ln cap="flat">
            <a:solidFill>
              <a:schemeClr val="tx1"/>
            </a:solidFill>
            <a:miter lim="800000"/>
            <a:headEnd/>
            <a:tailEnd/>
          </a:ln>
        </p:spPr>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4378911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54274"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endParaRPr lang="en-US" dirty="0"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84968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7738422-8662-484B-A029-7CD06558D79E}" type="slidenum">
              <a:rPr lang="en-AU"/>
              <a:pPr/>
              <a:t>10</a:t>
            </a:fld>
            <a:endParaRPr lang="en-AU"/>
          </a:p>
        </p:txBody>
      </p:sp>
      <p:sp>
        <p:nvSpPr>
          <p:cNvPr id="1240066" name="Rectangle 2"/>
          <p:cNvSpPr>
            <a:spLocks noGrp="1" noRot="1" noChangeAspect="1" noChangeArrowheads="1" noTextEdit="1"/>
          </p:cNvSpPr>
          <p:nvPr>
            <p:ph type="sldImg"/>
          </p:nvPr>
        </p:nvSpPr>
        <p:spPr>
          <a:xfrm>
            <a:off x="1690688" y="719138"/>
            <a:ext cx="4003675" cy="3001962"/>
          </a:xfrm>
          <a:ln w="12700" cap="flat">
            <a:solidFill>
              <a:schemeClr val="tx1"/>
            </a:solidFill>
          </a:ln>
        </p:spPr>
      </p:sp>
      <p:sp>
        <p:nvSpPr>
          <p:cNvPr id="1240067" name="Rectangle 3"/>
          <p:cNvSpPr>
            <a:spLocks noChangeArrowheads="1"/>
          </p:cNvSpPr>
          <p:nvPr/>
        </p:nvSpPr>
        <p:spPr bwMode="auto">
          <a:xfrm>
            <a:off x="734597" y="4749544"/>
            <a:ext cx="3162157" cy="1190650"/>
          </a:xfrm>
          <a:prstGeom prst="rect">
            <a:avLst/>
          </a:prstGeom>
          <a:noFill/>
          <a:ln w="9525">
            <a:noFill/>
            <a:miter lim="800000"/>
            <a:headEnd/>
            <a:tailEnd/>
          </a:ln>
          <a:effectLst/>
        </p:spPr>
        <p:txBody>
          <a:bodyPr wrap="none" lIns="87825" tIns="43912" rIns="87825" bIns="43912">
            <a:spAutoFit/>
          </a:bodyPr>
          <a:lstStyle/>
          <a:p>
            <a:pPr defTabSz="708872">
              <a:lnSpc>
                <a:spcPct val="76000"/>
              </a:lnSpc>
              <a:spcAft>
                <a:spcPct val="39000"/>
              </a:spcAft>
            </a:pPr>
            <a:r>
              <a:rPr lang="en-AU" sz="1100">
                <a:latin typeface="Arial" charset="0"/>
              </a:rPr>
              <a:t>Forecasting is the basis of production planning, </a:t>
            </a:r>
          </a:p>
          <a:p>
            <a:pPr defTabSz="708872">
              <a:lnSpc>
                <a:spcPct val="76000"/>
              </a:lnSpc>
              <a:spcAft>
                <a:spcPct val="39000"/>
              </a:spcAft>
            </a:pPr>
            <a:r>
              <a:rPr lang="en-AU" sz="1100">
                <a:latin typeface="Arial" charset="0"/>
              </a:rPr>
              <a:t>budgeting and most other business activities</a:t>
            </a:r>
          </a:p>
          <a:p>
            <a:pPr defTabSz="708872">
              <a:lnSpc>
                <a:spcPct val="76000"/>
              </a:lnSpc>
              <a:spcAft>
                <a:spcPct val="39000"/>
              </a:spcAft>
            </a:pPr>
            <a:endParaRPr lang="en-AU" sz="1100">
              <a:latin typeface="Arial" charset="0"/>
            </a:endParaRPr>
          </a:p>
          <a:p>
            <a:pPr defTabSz="708872">
              <a:lnSpc>
                <a:spcPct val="76000"/>
              </a:lnSpc>
              <a:spcAft>
                <a:spcPct val="39000"/>
              </a:spcAft>
            </a:pPr>
            <a:r>
              <a:rPr lang="en-AU" sz="1100">
                <a:latin typeface="Arial" charset="0"/>
              </a:rPr>
              <a:t>Perfect forecast is usually an impossibility</a:t>
            </a:r>
          </a:p>
          <a:p>
            <a:pPr defTabSz="708872">
              <a:lnSpc>
                <a:spcPct val="76000"/>
              </a:lnSpc>
              <a:spcAft>
                <a:spcPct val="39000"/>
              </a:spcAft>
            </a:pPr>
            <a:endParaRPr lang="en-AU" sz="1100">
              <a:latin typeface="Arial" charset="0"/>
            </a:endParaRPr>
          </a:p>
          <a:p>
            <a:pPr defTabSz="708872">
              <a:lnSpc>
                <a:spcPct val="76000"/>
              </a:lnSpc>
              <a:spcAft>
                <a:spcPct val="39000"/>
              </a:spcAft>
            </a:pPr>
            <a:r>
              <a:rPr lang="en-AU" sz="1100">
                <a:latin typeface="Arial" charset="0"/>
              </a:rPr>
              <a:t>Learn to live with forecast inaccuracy</a:t>
            </a:r>
          </a:p>
        </p:txBody>
      </p:sp>
    </p:spTree>
    <p:extLst>
      <p:ext uri="{BB962C8B-B14F-4D97-AF65-F5344CB8AC3E}">
        <p14:creationId xmlns:p14="http://schemas.microsoft.com/office/powerpoint/2010/main" val="2440844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57346"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endParaRPr lang="en-US"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13735415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xfrm>
            <a:off x="1258888" y="720725"/>
            <a:ext cx="4797425" cy="3598863"/>
          </a:xfrm>
          <a:noFill/>
          <a:ln>
            <a:solidFill>
              <a:srgbClr val="000000"/>
            </a:solidFill>
            <a:miter lim="800000"/>
            <a:headEnd/>
            <a:tailEnd/>
          </a:ln>
        </p:spPr>
      </p:sp>
      <p:sp>
        <p:nvSpPr>
          <p:cNvPr id="61442" name="Rectangle 3"/>
          <p:cNvSpPr>
            <a:spLocks noGrp="1"/>
          </p:cNvSpPr>
          <p:nvPr>
            <p:ph type="body" idx="1"/>
          </p:nvPr>
        </p:nvSpPr>
        <p:spPr bwMode="auto">
          <a:xfrm>
            <a:off x="975363" y="4572241"/>
            <a:ext cx="5364480" cy="4267200"/>
          </a:xfrm>
          <a:noFill/>
        </p:spPr>
        <p:txBody>
          <a:bodyPr wrap="square" numCol="1" anchor="t" anchorCtr="0" compatLnSpc="1">
            <a:prstTxWarp prst="textNoShape">
              <a:avLst/>
            </a:prstTxWarp>
          </a:bodyPr>
          <a:lstStyle/>
          <a:p>
            <a:endParaRPr lang="en-US" smtClean="0"/>
          </a:p>
        </p:txBody>
      </p:sp>
      <p:sp>
        <p:nvSpPr>
          <p:cNvPr id="2" name="Header Placeholder 1"/>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398267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725488"/>
            <a:ext cx="3914775" cy="2936875"/>
          </a:xfrm>
        </p:spPr>
      </p:sp>
      <p:sp>
        <p:nvSpPr>
          <p:cNvPr id="3" name="Notes Placeholder 2"/>
          <p:cNvSpPr>
            <a:spLocks noGrp="1"/>
          </p:cNvSpPr>
          <p:nvPr>
            <p:ph type="body" idx="1"/>
          </p:nvPr>
        </p:nvSpPr>
        <p:spPr/>
        <p:txBody>
          <a:bodyPr>
            <a:normAutofit fontScale="92500"/>
          </a:bodyPr>
          <a:lstStyle/>
          <a:p>
            <a:r>
              <a:rPr lang="en-NZ" dirty="0" smtClean="0"/>
              <a:t>Note: ERROR in textbook Figure 2.2 - </a:t>
            </a:r>
            <a:r>
              <a:rPr lang="en-NZ" dirty="0"/>
              <a:t>“high” &amp; “low” are reversed on Y axes</a:t>
            </a:r>
            <a:endParaRPr lang="en-US" dirty="0" smtClean="0"/>
          </a:p>
          <a:p>
            <a:endParaRPr lang="en-US" dirty="0" smtClean="0"/>
          </a:p>
          <a:p>
            <a:r>
              <a:rPr lang="en-US" dirty="0" smtClean="0"/>
              <a:t>Let’s have a look at different time horizons</a:t>
            </a:r>
            <a:r>
              <a:rPr lang="en-US" baseline="0" dirty="0" smtClean="0"/>
              <a:t> that are important in Forecasting:</a:t>
            </a:r>
          </a:p>
          <a:p>
            <a:endParaRPr lang="en-US" baseline="0" dirty="0" smtClean="0"/>
          </a:p>
          <a:p>
            <a:r>
              <a:rPr lang="en-US" baseline="0" dirty="0" smtClean="0"/>
              <a:t>Be careful, these ranges can differ quite significantly between industries, e.g. computer chips and fashion items move a lot quicker and they might not know what they will be selling in the long run in comparison to bread or salt. </a:t>
            </a:r>
            <a:r>
              <a:rPr lang="en-US" baseline="0" dirty="0" smtClean="0">
                <a:sym typeface="Wingdings" pitchFamily="2" charset="2"/>
              </a:rPr>
              <a:t>times given here are just general guidelines</a:t>
            </a:r>
            <a:endParaRPr lang="en-US" baseline="0" dirty="0" smtClean="0"/>
          </a:p>
          <a:p>
            <a:endParaRPr lang="en-US" baseline="0" dirty="0" smtClean="0"/>
          </a:p>
          <a:p>
            <a:r>
              <a:rPr lang="en-US" baseline="0" dirty="0" smtClean="0"/>
              <a:t>LONG RANGE: ballpark figure, i.e. a rough estimate of demand</a:t>
            </a:r>
          </a:p>
          <a:p>
            <a:r>
              <a:rPr lang="en-US" baseline="0" dirty="0" smtClean="0"/>
              <a:t>AIM: strategic decisions, e.g. capacity and facility planning</a:t>
            </a:r>
          </a:p>
          <a:p>
            <a:endParaRPr lang="en-US" baseline="0" dirty="0" smtClean="0"/>
          </a:p>
          <a:p>
            <a:r>
              <a:rPr lang="en-US" baseline="0" dirty="0" smtClean="0"/>
              <a:t>MEDIUM RANGE: more information is available and we can make aggregated plans for resources. </a:t>
            </a:r>
          </a:p>
          <a:p>
            <a:r>
              <a:rPr lang="en-US" baseline="0" dirty="0" smtClean="0"/>
              <a:t>AIM: resource allocation and scheduling. If we can aggregate demand we get quite accurate.</a:t>
            </a:r>
          </a:p>
          <a:p>
            <a:endParaRPr lang="en-US" baseline="0" dirty="0" smtClean="0"/>
          </a:p>
          <a:p>
            <a:r>
              <a:rPr lang="en-US" baseline="0" dirty="0" smtClean="0"/>
              <a:t>SHORT RANGE: a lot closer to execution - we should have a good overview of demand and can base our immediate short term decisions on it</a:t>
            </a:r>
          </a:p>
          <a:p>
            <a:r>
              <a:rPr lang="en-US" baseline="0" dirty="0" smtClean="0"/>
              <a:t>AIM: production schedules and rosters</a:t>
            </a:r>
          </a:p>
          <a:p>
            <a:endParaRPr lang="en-US" baseline="0" dirty="0" smtClean="0"/>
          </a:p>
          <a:p>
            <a:r>
              <a:rPr lang="en-US" b="1" baseline="0" dirty="0" smtClean="0"/>
              <a:t>EX</a:t>
            </a:r>
            <a:r>
              <a:rPr lang="en-US" baseline="0" dirty="0" smtClean="0"/>
              <a:t>: Toyota</a:t>
            </a:r>
          </a:p>
          <a:p>
            <a:r>
              <a:rPr lang="en-US" baseline="0" dirty="0" smtClean="0"/>
              <a:t>SHORT TERM: How many red Corollas are we going to produce this week? How do I roster my staff during that week to reach those volumes?</a:t>
            </a:r>
          </a:p>
          <a:p>
            <a:r>
              <a:rPr lang="en-US" baseline="0" dirty="0" smtClean="0"/>
              <a:t>MEDIUM TERM: How many cars do we need to produce in the third quarter? How many people do we need to train/hire? </a:t>
            </a:r>
          </a:p>
          <a:p>
            <a:r>
              <a:rPr lang="en-US" baseline="0" dirty="0" smtClean="0"/>
              <a:t>LONG TERM: Do we need to open up new facilities? What kind of product trends do we see? What needs to be developed?</a:t>
            </a:r>
            <a:endParaRPr lang="en-NZ" dirty="0"/>
          </a:p>
        </p:txBody>
      </p:sp>
      <p:sp>
        <p:nvSpPr>
          <p:cNvPr id="5" name="Header Placeholder 4"/>
          <p:cNvSpPr>
            <a:spLocks noGrp="1"/>
          </p:cNvSpPr>
          <p:nvPr>
            <p:ph type="hdr" sz="quarter" idx="10"/>
          </p:nvPr>
        </p:nvSpPr>
        <p:spPr/>
        <p:txBody>
          <a:bodyPr/>
          <a:lstStyle/>
          <a:p>
            <a:endParaRPr lang="en-NZ"/>
          </a:p>
        </p:txBody>
      </p:sp>
    </p:spTree>
    <p:extLst>
      <p:ext uri="{BB962C8B-B14F-4D97-AF65-F5344CB8AC3E}">
        <p14:creationId xmlns:p14="http://schemas.microsoft.com/office/powerpoint/2010/main" val="202637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10E1E67-9180-4E32-8456-D47DF5489ADA}" type="slidenum">
              <a:rPr lang="en-AU"/>
              <a:pPr/>
              <a:t>12</a:t>
            </a:fld>
            <a:endParaRPr lang="en-AU"/>
          </a:p>
        </p:txBody>
      </p:sp>
      <p:sp>
        <p:nvSpPr>
          <p:cNvPr id="1243138" name="Rectangle 2"/>
          <p:cNvSpPr>
            <a:spLocks noGrp="1" noRot="1" noChangeAspect="1" noChangeArrowheads="1" noTextEdit="1"/>
          </p:cNvSpPr>
          <p:nvPr>
            <p:ph type="sldImg"/>
          </p:nvPr>
        </p:nvSpPr>
        <p:spPr>
          <a:xfrm>
            <a:off x="1484313" y="777875"/>
            <a:ext cx="4349750" cy="3262313"/>
          </a:xfrm>
        </p:spPr>
      </p:sp>
      <p:sp>
        <p:nvSpPr>
          <p:cNvPr id="1243139" name="Rectangle 3"/>
          <p:cNvSpPr>
            <a:spLocks noGrp="1" noChangeArrowheads="1"/>
          </p:cNvSpPr>
          <p:nvPr>
            <p:ph type="body" idx="1"/>
          </p:nvPr>
        </p:nvSpPr>
        <p:spPr bwMode="auto">
          <a:xfrm>
            <a:off x="731521" y="4560304"/>
            <a:ext cx="5852160" cy="4320770"/>
          </a:xfrm>
          <a:prstGeom prst="rect">
            <a:avLst/>
          </a:prstGeom>
          <a:noFill/>
          <a:ln>
            <a:miter lim="800000"/>
            <a:headEnd/>
            <a:tailEnd/>
          </a:ln>
        </p:spPr>
        <p:txBody>
          <a:bodyPr lIns="94414" tIns="47207" rIns="94414" bIns="47207"/>
          <a:lstStyle/>
          <a:p>
            <a:r>
              <a:rPr lang="en-NZ" dirty="0" smtClean="0"/>
              <a:t>Turning point:</a:t>
            </a:r>
            <a:r>
              <a:rPr lang="en-NZ" baseline="0" dirty="0" smtClean="0"/>
              <a:t> </a:t>
            </a:r>
            <a:r>
              <a:rPr lang="en-NZ" dirty="0" smtClean="0"/>
              <a:t>Changes</a:t>
            </a:r>
            <a:r>
              <a:rPr lang="en-NZ" baseline="0" dirty="0" smtClean="0"/>
              <a:t> in the trends are important in the long term. </a:t>
            </a:r>
            <a:endParaRPr lang="en-NZ" dirty="0"/>
          </a:p>
        </p:txBody>
      </p:sp>
    </p:spTree>
    <p:extLst>
      <p:ext uri="{BB962C8B-B14F-4D97-AF65-F5344CB8AC3E}">
        <p14:creationId xmlns:p14="http://schemas.microsoft.com/office/powerpoint/2010/main" val="3632271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0467F"/>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3" y="1375154"/>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3947311" y="6030121"/>
            <a:ext cx="4758536" cy="526487"/>
          </a:xfrm>
          <a:prstGeom prst="rect">
            <a:avLst/>
          </a:prstGeom>
        </p:spPr>
        <p:txBody>
          <a:bodyPr vert="horz"/>
          <a:lstStyle>
            <a:lvl1pPr marL="0" indent="0">
              <a:buFontTx/>
              <a:buNone/>
              <a:defRPr sz="2400" b="1">
                <a:solidFill>
                  <a:schemeClr val="bg1"/>
                </a:solidFill>
                <a:latin typeface="Verdana"/>
              </a:defRPr>
            </a:lvl1pPr>
          </a:lstStyle>
          <a:p>
            <a:pPr lvl="0"/>
            <a:r>
              <a:rPr lang="en-AU" dirty="0" smtClean="0"/>
              <a:t>Subheading 2 (Verdana Regular)</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66" y="5533192"/>
            <a:ext cx="3095999" cy="1023416"/>
          </a:xfrm>
          <a:prstGeom prst="rect">
            <a:avLst/>
          </a:prstGeom>
        </p:spPr>
      </p:pic>
      <p:sp>
        <p:nvSpPr>
          <p:cNvPr id="2" name="Date Placeholder 1"/>
          <p:cNvSpPr>
            <a:spLocks noGrp="1"/>
          </p:cNvSpPr>
          <p:nvPr>
            <p:ph type="dt" sz="half" idx="11"/>
          </p:nvPr>
        </p:nvSpPr>
        <p:spPr>
          <a:xfrm>
            <a:off x="5282788" y="302753"/>
            <a:ext cx="3423062" cy="441802"/>
          </a:xfrm>
        </p:spPr>
        <p:txBody>
          <a:bodyPr/>
          <a:lstStyle>
            <a:lvl1pPr>
              <a:defRPr sz="1400" b="0" i="0">
                <a:solidFill>
                  <a:schemeClr val="bg1"/>
                </a:solidFill>
                <a:latin typeface="Verdana"/>
                <a:cs typeface="Verdana"/>
              </a:defRPr>
            </a:lvl1pPr>
          </a:lstStyle>
          <a:p>
            <a:fld id="{43DC56B5-A700-544C-8720-C289028A981D}" type="datetime2">
              <a:rPr lang="en-NZ" smtClean="0"/>
              <a:pPr/>
              <a:t>Thursday, 3 August 2017</a:t>
            </a:fld>
            <a:endParaRPr lang="en-US" dirty="0"/>
          </a:p>
        </p:txBody>
      </p:sp>
      <p:sp>
        <p:nvSpPr>
          <p:cNvPr id="6" name="Text Placeholder 24"/>
          <p:cNvSpPr>
            <a:spLocks noGrp="1"/>
          </p:cNvSpPr>
          <p:nvPr>
            <p:ph type="body" sz="quarter" idx="12" hasCustomPrompt="1"/>
          </p:nvPr>
        </p:nvSpPr>
        <p:spPr>
          <a:xfrm>
            <a:off x="677866" y="2853376"/>
            <a:ext cx="8027987" cy="1056603"/>
          </a:xfrm>
          <a:prstGeom prst="rect">
            <a:avLst/>
          </a:prstGeom>
        </p:spPr>
        <p:txBody>
          <a:bodyPr vert="horz"/>
          <a:lstStyle>
            <a:lvl1pPr marL="0" indent="0">
              <a:buFontTx/>
              <a:buNone/>
              <a:defRPr sz="2000" b="1">
                <a:solidFill>
                  <a:schemeClr val="bg1"/>
                </a:solidFill>
                <a:latin typeface="Verdana"/>
              </a:defRPr>
            </a:lvl1pPr>
          </a:lstStyle>
          <a:p>
            <a:pPr lvl="0"/>
            <a:r>
              <a:rPr lang="en-AU" dirty="0" smtClean="0"/>
              <a:t>Subheading 1 (Verdana Regular)</a:t>
            </a:r>
          </a:p>
        </p:txBody>
      </p:sp>
    </p:spTree>
    <p:extLst>
      <p:ext uri="{BB962C8B-B14F-4D97-AF65-F5344CB8AC3E}">
        <p14:creationId xmlns:p14="http://schemas.microsoft.com/office/powerpoint/2010/main" val="3769027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2958265"/>
            <a:ext cx="3096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1156417"/>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1156417"/>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
        <p:nvSpPr>
          <p:cNvPr id="8" name="Title 8"/>
          <p:cNvSpPr>
            <a:spLocks noGrp="1"/>
          </p:cNvSpPr>
          <p:nvPr>
            <p:ph type="title" hasCustomPrompt="1"/>
          </p:nvPr>
        </p:nvSpPr>
        <p:spPr>
          <a:xfrm>
            <a:off x="677865" y="897820"/>
            <a:ext cx="4370401" cy="1068140"/>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10" name="Text Placeholder 4"/>
          <p:cNvSpPr>
            <a:spLocks noGrp="1"/>
          </p:cNvSpPr>
          <p:nvPr>
            <p:ph type="body" sz="quarter" idx="10" hasCustomPrompt="1"/>
          </p:nvPr>
        </p:nvSpPr>
        <p:spPr>
          <a:xfrm>
            <a:off x="677866" y="1965960"/>
            <a:ext cx="4370400" cy="4417378"/>
          </a:xfrm>
          <a:prstGeom prst="rect">
            <a:avLst/>
          </a:prstGeom>
        </p:spPr>
        <p:txBody>
          <a:bodyPr vert="horz"/>
          <a:lstStyle>
            <a:lvl1pPr marL="0" indent="0">
              <a:lnSpc>
                <a:spcPts val="2400"/>
              </a:lnSpc>
              <a:spcBef>
                <a:spcPts val="0"/>
              </a:spcBef>
              <a:buFontTx/>
              <a:buNone/>
              <a:defRPr sz="18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Tree>
    <p:extLst>
      <p:ext uri="{BB962C8B-B14F-4D97-AF65-F5344CB8AC3E}">
        <p14:creationId xmlns:p14="http://schemas.microsoft.com/office/powerpoint/2010/main" val="12445151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
        <p:nvSpPr>
          <p:cNvPr id="8" name="Text Placeholder 4"/>
          <p:cNvSpPr>
            <a:spLocks noGrp="1"/>
          </p:cNvSpPr>
          <p:nvPr>
            <p:ph type="body" sz="quarter" idx="10" hasCustomPrompt="1"/>
          </p:nvPr>
        </p:nvSpPr>
        <p:spPr>
          <a:xfrm>
            <a:off x="677866" y="1965960"/>
            <a:ext cx="4370400" cy="4417378"/>
          </a:xfrm>
          <a:prstGeom prst="rect">
            <a:avLst/>
          </a:prstGeom>
        </p:spPr>
        <p:txBody>
          <a:bodyPr vert="horz"/>
          <a:lstStyle>
            <a:lvl1pPr marL="0" indent="0">
              <a:lnSpc>
                <a:spcPts val="2400"/>
              </a:lnSpc>
              <a:spcBef>
                <a:spcPts val="0"/>
              </a:spcBef>
              <a:buFontTx/>
              <a:buNone/>
              <a:defRPr sz="18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10" name="Title 8"/>
          <p:cNvSpPr>
            <a:spLocks noGrp="1"/>
          </p:cNvSpPr>
          <p:nvPr>
            <p:ph type="title" hasCustomPrompt="1"/>
          </p:nvPr>
        </p:nvSpPr>
        <p:spPr>
          <a:xfrm>
            <a:off x="677865" y="897820"/>
            <a:ext cx="4370401" cy="1068140"/>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Tree>
    <p:extLst>
      <p:ext uri="{BB962C8B-B14F-4D97-AF65-F5344CB8AC3E}">
        <p14:creationId xmlns:p14="http://schemas.microsoft.com/office/powerpoint/2010/main" val="376596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Text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77865" y="897820"/>
            <a:ext cx="8202613"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
        <p:nvSpPr>
          <p:cNvPr id="6" name="Picture Placeholder 8"/>
          <p:cNvSpPr>
            <a:spLocks noGrp="1"/>
          </p:cNvSpPr>
          <p:nvPr>
            <p:ph type="pic" sz="quarter" idx="12"/>
          </p:nvPr>
        </p:nvSpPr>
        <p:spPr>
          <a:xfrm>
            <a:off x="677865" y="1615413"/>
            <a:ext cx="8202613"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1445371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2 Text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77865" y="897820"/>
            <a:ext cx="8202613"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8567311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76701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2134284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76701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42301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75834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0" y="1245262"/>
            <a:ext cx="8202613"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14222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0" y="1245262"/>
            <a:ext cx="8202613"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93525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5953496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0467F"/>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smtClean="0"/>
              <a:t>Thank you</a:t>
            </a:r>
          </a:p>
        </p:txBody>
      </p:sp>
      <p:pic>
        <p:nvPicPr>
          <p:cNvPr id="26" name="Picture 25" descr="UOA-LR-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9851" y="427038"/>
            <a:ext cx="3095999" cy="1023416"/>
          </a:xfrm>
          <a:prstGeom prst="rect">
            <a:avLst/>
          </a:prstGeom>
        </p:spPr>
      </p:pic>
      <p:sp>
        <p:nvSpPr>
          <p:cNvPr id="4" name="Slide Number Placeholder 2"/>
          <p:cNvSpPr>
            <a:spLocks noGrp="1"/>
          </p:cNvSpPr>
          <p:nvPr>
            <p:ph type="sldNum" sz="quarter" idx="11"/>
          </p:nvPr>
        </p:nvSpPr>
        <p:spPr>
          <a:xfrm>
            <a:off x="660400" y="6383338"/>
            <a:ext cx="642730" cy="474662"/>
          </a:xfrm>
        </p:spPr>
        <p:txBody>
          <a:bodyPr/>
          <a:lstStyle>
            <a:lvl1pPr>
              <a:defRPr>
                <a:solidFill>
                  <a:schemeClr val="bg1"/>
                </a:solidFill>
              </a:defRPr>
            </a:lvl1p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5202861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1 Opening Slide">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77863" y="1375154"/>
            <a:ext cx="8027984" cy="836561"/>
          </a:xfrm>
          <a:prstGeom prst="rect">
            <a:avLst/>
          </a:prstGeom>
        </p:spPr>
        <p:txBody>
          <a:bodyPr vert="horz"/>
          <a:lstStyle>
            <a:lvl1pPr algn="l">
              <a:defRPr sz="4000" b="1" i="0">
                <a:solidFill>
                  <a:schemeClr val="tx1"/>
                </a:solidFill>
                <a:latin typeface="Verdana"/>
                <a:cs typeface="Verdana"/>
              </a:defRPr>
            </a:lvl1pPr>
          </a:lstStyle>
          <a:p>
            <a:r>
              <a:rPr lang="en-AU" dirty="0" smtClean="0"/>
              <a:t>Headline (Verdana Bold)</a:t>
            </a:r>
            <a:endParaRPr lang="en-US" dirty="0"/>
          </a:p>
        </p:txBody>
      </p:sp>
      <p:sp>
        <p:nvSpPr>
          <p:cNvPr id="6" name="Text Placeholder 24"/>
          <p:cNvSpPr>
            <a:spLocks noGrp="1"/>
          </p:cNvSpPr>
          <p:nvPr>
            <p:ph type="body" sz="quarter" idx="12" hasCustomPrompt="1"/>
          </p:nvPr>
        </p:nvSpPr>
        <p:spPr>
          <a:xfrm>
            <a:off x="677859" y="2853377"/>
            <a:ext cx="8027987" cy="1056603"/>
          </a:xfrm>
          <a:prstGeom prst="rect">
            <a:avLst/>
          </a:prstGeom>
        </p:spPr>
        <p:txBody>
          <a:bodyPr vert="horz"/>
          <a:lstStyle>
            <a:lvl1pPr marL="0" indent="0">
              <a:buFontTx/>
              <a:buNone/>
              <a:defRPr sz="2000" b="1">
                <a:solidFill>
                  <a:schemeClr val="tx1"/>
                </a:solidFill>
                <a:latin typeface="Verdana"/>
              </a:defRPr>
            </a:lvl1pPr>
          </a:lstStyle>
          <a:p>
            <a:pPr lvl="0"/>
            <a:r>
              <a:rPr lang="en-AU" dirty="0" smtClean="0"/>
              <a:t>Subheading 1 (Verdana Regular)</a:t>
            </a:r>
          </a:p>
        </p:txBody>
      </p:sp>
      <p:pic>
        <p:nvPicPr>
          <p:cNvPr id="7" name="Picture 6" descr="UOA-LC-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63" y="5529559"/>
            <a:ext cx="3106986" cy="1027049"/>
          </a:xfrm>
          <a:prstGeom prst="rect">
            <a:avLst/>
          </a:prstGeom>
        </p:spPr>
      </p:pic>
      <p:sp>
        <p:nvSpPr>
          <p:cNvPr id="8" name="Text Placeholder 24"/>
          <p:cNvSpPr>
            <a:spLocks noGrp="1"/>
          </p:cNvSpPr>
          <p:nvPr>
            <p:ph type="body" sz="quarter" idx="13" hasCustomPrompt="1"/>
          </p:nvPr>
        </p:nvSpPr>
        <p:spPr>
          <a:xfrm>
            <a:off x="3947311" y="6030121"/>
            <a:ext cx="4758536" cy="526487"/>
          </a:xfrm>
          <a:prstGeom prst="rect">
            <a:avLst/>
          </a:prstGeom>
        </p:spPr>
        <p:txBody>
          <a:bodyPr vert="horz"/>
          <a:lstStyle>
            <a:lvl1pPr marL="0" indent="0">
              <a:buFontTx/>
              <a:buNone/>
              <a:defRPr sz="2400" b="1">
                <a:solidFill>
                  <a:schemeClr val="tx1"/>
                </a:solidFill>
                <a:latin typeface="Verdana"/>
              </a:defRPr>
            </a:lvl1pPr>
          </a:lstStyle>
          <a:p>
            <a:pPr lvl="0"/>
            <a:r>
              <a:rPr lang="en-AU" dirty="0" smtClean="0"/>
              <a:t>Subheading 2 (Verdana Regular)</a:t>
            </a:r>
          </a:p>
        </p:txBody>
      </p:sp>
    </p:spTree>
    <p:extLst>
      <p:ext uri="{BB962C8B-B14F-4D97-AF65-F5344CB8AC3E}">
        <p14:creationId xmlns:p14="http://schemas.microsoft.com/office/powerpoint/2010/main" val="404326758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0EE4DA-7D9D-4B6C-91B5-972D8E3F8A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9EF8F5-7225-4F68-BAF9-8565EE6F5F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307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77865" y="897820"/>
            <a:ext cx="8182671"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
        <p:nvSpPr>
          <p:cNvPr id="6" name="Text Placeholder 3"/>
          <p:cNvSpPr>
            <a:spLocks noGrp="1"/>
          </p:cNvSpPr>
          <p:nvPr>
            <p:ph type="body" sz="quarter" idx="12"/>
          </p:nvPr>
        </p:nvSpPr>
        <p:spPr>
          <a:xfrm>
            <a:off x="677866" y="1537354"/>
            <a:ext cx="8142606" cy="3699664"/>
          </a:xfrm>
          <a:prstGeom prst="rect">
            <a:avLst/>
          </a:prstGeom>
        </p:spPr>
        <p:txBody>
          <a:bodyPr/>
          <a:lstStyle>
            <a:lvl1pPr>
              <a:defRPr sz="22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9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76651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1682496"/>
            <a:ext cx="8109518" cy="4700842"/>
          </a:xfrm>
          <a:prstGeom prst="rect">
            <a:avLst/>
          </a:prstGeom>
        </p:spPr>
        <p:txBody>
          <a:bodyPr vert="horz"/>
          <a:lstStyle>
            <a:lvl1pPr marL="0" indent="0">
              <a:lnSpc>
                <a:spcPts val="2400"/>
              </a:lnSpc>
              <a:spcBef>
                <a:spcPts val="0"/>
              </a:spcBef>
              <a:buFontTx/>
              <a:buNone/>
              <a:defRPr sz="18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677865" y="897820"/>
            <a:ext cx="8182671"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1698354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 Text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77865" y="897820"/>
            <a:ext cx="8202612"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
        <p:nvSpPr>
          <p:cNvPr id="6" name="Picture Placeholder 8"/>
          <p:cNvSpPr>
            <a:spLocks noGrp="1"/>
          </p:cNvSpPr>
          <p:nvPr>
            <p:ph type="pic" sz="quarter" idx="12"/>
          </p:nvPr>
        </p:nvSpPr>
        <p:spPr>
          <a:xfrm>
            <a:off x="677865" y="1615413"/>
            <a:ext cx="8202613" cy="268226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7" name="Text Placeholder 3"/>
          <p:cNvSpPr>
            <a:spLocks noGrp="1"/>
          </p:cNvSpPr>
          <p:nvPr>
            <p:ph type="body" sz="quarter" idx="13"/>
          </p:nvPr>
        </p:nvSpPr>
        <p:spPr>
          <a:xfrm>
            <a:off x="660399" y="4379976"/>
            <a:ext cx="8220078" cy="2003362"/>
          </a:xfrm>
          <a:prstGeom prst="rect">
            <a:avLst/>
          </a:prstGeom>
        </p:spPr>
        <p:txBody>
          <a:bodyPr/>
          <a:lstStyle>
            <a:lvl1pPr>
              <a:defRPr sz="22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9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870997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2 Text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77865" y="897820"/>
            <a:ext cx="8202612"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
        <p:nvSpPr>
          <p:cNvPr id="6" name="Picture Placeholder 8"/>
          <p:cNvSpPr>
            <a:spLocks noGrp="1"/>
          </p:cNvSpPr>
          <p:nvPr>
            <p:ph type="pic" sz="quarter" idx="12"/>
          </p:nvPr>
        </p:nvSpPr>
        <p:spPr>
          <a:xfrm>
            <a:off x="677865" y="1615413"/>
            <a:ext cx="8202613" cy="268226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Text Placeholder 4"/>
          <p:cNvSpPr>
            <a:spLocks noGrp="1"/>
          </p:cNvSpPr>
          <p:nvPr>
            <p:ph type="body" sz="quarter" idx="10" hasCustomPrompt="1"/>
          </p:nvPr>
        </p:nvSpPr>
        <p:spPr>
          <a:xfrm>
            <a:off x="677864" y="4379976"/>
            <a:ext cx="8202613" cy="2012950"/>
          </a:xfrm>
          <a:prstGeom prst="rect">
            <a:avLst/>
          </a:prstGeom>
        </p:spPr>
        <p:txBody>
          <a:bodyPr vert="horz"/>
          <a:lstStyle>
            <a:lvl1pPr marL="0" indent="0">
              <a:lnSpc>
                <a:spcPts val="2400"/>
              </a:lnSpc>
              <a:spcBef>
                <a:spcPts val="0"/>
              </a:spcBef>
              <a:buFontTx/>
              <a:buNone/>
              <a:defRPr sz="18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Tree>
    <p:extLst>
      <p:ext uri="{BB962C8B-B14F-4D97-AF65-F5344CB8AC3E}">
        <p14:creationId xmlns:p14="http://schemas.microsoft.com/office/powerpoint/2010/main" val="7778110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767013" y="1965960"/>
            <a:ext cx="3096000" cy="489204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
        <p:nvSpPr>
          <p:cNvPr id="8" name="Title 8"/>
          <p:cNvSpPr>
            <a:spLocks noGrp="1"/>
          </p:cNvSpPr>
          <p:nvPr>
            <p:ph type="title" hasCustomPrompt="1"/>
          </p:nvPr>
        </p:nvSpPr>
        <p:spPr>
          <a:xfrm>
            <a:off x="677865" y="897820"/>
            <a:ext cx="8185148"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
        <p:nvSpPr>
          <p:cNvPr id="6" name="Text Placeholder 3"/>
          <p:cNvSpPr>
            <a:spLocks noGrp="1"/>
          </p:cNvSpPr>
          <p:nvPr>
            <p:ph type="body" sz="quarter" idx="13"/>
          </p:nvPr>
        </p:nvSpPr>
        <p:spPr>
          <a:xfrm>
            <a:off x="660400" y="1965960"/>
            <a:ext cx="4591538" cy="4417378"/>
          </a:xfrm>
          <a:prstGeom prst="rect">
            <a:avLst/>
          </a:prstGeom>
        </p:spPr>
        <p:txBody>
          <a:bodyPr/>
          <a:lstStyle>
            <a:lvl1pPr>
              <a:defRPr sz="22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9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0034279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1965960"/>
            <a:ext cx="4370400" cy="4417378"/>
          </a:xfrm>
          <a:prstGeom prst="rect">
            <a:avLst/>
          </a:prstGeom>
        </p:spPr>
        <p:txBody>
          <a:bodyPr vert="horz"/>
          <a:lstStyle>
            <a:lvl1pPr marL="0" indent="0">
              <a:lnSpc>
                <a:spcPts val="2400"/>
              </a:lnSpc>
              <a:spcBef>
                <a:spcPts val="0"/>
              </a:spcBef>
              <a:buFontTx/>
              <a:buNone/>
              <a:defRPr sz="18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Picture Placeholder 8"/>
          <p:cNvSpPr>
            <a:spLocks noGrp="1"/>
          </p:cNvSpPr>
          <p:nvPr>
            <p:ph type="pic" sz="quarter" idx="11"/>
          </p:nvPr>
        </p:nvSpPr>
        <p:spPr>
          <a:xfrm>
            <a:off x="5767013" y="1965960"/>
            <a:ext cx="3096000" cy="4892040"/>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
        <p:nvSpPr>
          <p:cNvPr id="8" name="Title 8"/>
          <p:cNvSpPr>
            <a:spLocks noGrp="1"/>
          </p:cNvSpPr>
          <p:nvPr>
            <p:ph type="title" hasCustomPrompt="1"/>
          </p:nvPr>
        </p:nvSpPr>
        <p:spPr>
          <a:xfrm>
            <a:off x="677865" y="897820"/>
            <a:ext cx="8185148" cy="717593"/>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Tree>
    <p:extLst>
      <p:ext uri="{BB962C8B-B14F-4D97-AF65-F5344CB8AC3E}">
        <p14:creationId xmlns:p14="http://schemas.microsoft.com/office/powerpoint/2010/main" val="31413269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1965960"/>
            <a:ext cx="4370400" cy="4417378"/>
          </a:xfrm>
          <a:prstGeom prst="rect">
            <a:avLst/>
          </a:prstGeom>
        </p:spPr>
        <p:txBody>
          <a:bodyPr vert="horz"/>
          <a:lstStyle>
            <a:lvl1pPr marL="0" indent="0">
              <a:lnSpc>
                <a:spcPts val="2400"/>
              </a:lnSpc>
              <a:spcBef>
                <a:spcPts val="0"/>
              </a:spcBef>
              <a:buFontTx/>
              <a:buNone/>
              <a:defRPr sz="18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Picture Placeholder 8"/>
          <p:cNvSpPr>
            <a:spLocks noGrp="1"/>
          </p:cNvSpPr>
          <p:nvPr>
            <p:ph type="pic" sz="quarter" idx="11"/>
          </p:nvPr>
        </p:nvSpPr>
        <p:spPr>
          <a:xfrm>
            <a:off x="576701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
        <p:nvSpPr>
          <p:cNvPr id="6" name="Title 8"/>
          <p:cNvSpPr>
            <a:spLocks noGrp="1"/>
          </p:cNvSpPr>
          <p:nvPr>
            <p:ph type="title" hasCustomPrompt="1"/>
          </p:nvPr>
        </p:nvSpPr>
        <p:spPr>
          <a:xfrm>
            <a:off x="677865" y="897820"/>
            <a:ext cx="4370401" cy="1068140"/>
          </a:xfrm>
          <a:prstGeom prst="rect">
            <a:avLst/>
          </a:prstGeom>
        </p:spPr>
        <p:txBody>
          <a:bodyPr vert="horz"/>
          <a:lstStyle>
            <a:lvl1pPr algn="l">
              <a:defRPr sz="3600" b="1" i="0">
                <a:solidFill>
                  <a:srgbClr val="009AC7"/>
                </a:solidFill>
                <a:latin typeface="Verdana"/>
                <a:cs typeface="Verdana"/>
              </a:defRPr>
            </a:lvl1pPr>
          </a:lstStyle>
          <a:p>
            <a:r>
              <a:rPr lang="en-AU" sz="3000" dirty="0" smtClean="0"/>
              <a:t>Headline (Verdana Bold)</a:t>
            </a:r>
            <a:endParaRPr lang="en-US" sz="3000" dirty="0"/>
          </a:p>
        </p:txBody>
      </p:sp>
    </p:spTree>
    <p:extLst>
      <p:ext uri="{BB962C8B-B14F-4D97-AF65-F5344CB8AC3E}">
        <p14:creationId xmlns:p14="http://schemas.microsoft.com/office/powerpoint/2010/main" val="14861956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9919969" y="1758348"/>
            <a:ext cx="914400" cy="914400"/>
          </a:xfrm>
          <a:prstGeom prst="rect">
            <a:avLst/>
          </a:prstGeom>
        </p:spPr>
        <p:txBody>
          <a:bodyPr wrap="none" rtlCol="0" anchor="t">
            <a:normAutofit/>
          </a:bodyPr>
          <a:lstStyle/>
          <a:p>
            <a:endParaRPr lang="en-US" dirty="0" err="1" smtClean="0"/>
          </a:p>
        </p:txBody>
      </p:sp>
      <p:sp>
        <p:nvSpPr>
          <p:cNvPr id="2" name="Slide Number Placeholder 1"/>
          <p:cNvSpPr>
            <a:spLocks noGrp="1"/>
          </p:cNvSpPr>
          <p:nvPr>
            <p:ph type="sldNum" sz="quarter" idx="4"/>
          </p:nvPr>
        </p:nvSpPr>
        <p:spPr>
          <a:xfrm>
            <a:off x="660400" y="6383338"/>
            <a:ext cx="642730" cy="474662"/>
          </a:xfrm>
          <a:prstGeom prst="rect">
            <a:avLst/>
          </a:prstGeom>
        </p:spPr>
        <p:txBody>
          <a:bodyPr vert="horz" lIns="91440" tIns="45720" rIns="91440" bIns="45720" rtlCol="0" anchor="ctr"/>
          <a:lstStyle>
            <a:lvl1pPr algn="l">
              <a:defRPr sz="1000" b="0" i="0">
                <a:solidFill>
                  <a:schemeClr val="tx1"/>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63833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C56B5-A700-544C-8720-C289028A981D}" type="datetime2">
              <a:rPr lang="en-NZ" smtClean="0"/>
              <a:t>Thursday, 3 August 2017</a:t>
            </a:fld>
            <a:endParaRPr lang="en-US" dirty="0"/>
          </a:p>
        </p:txBody>
      </p:sp>
      <p:pic>
        <p:nvPicPr>
          <p:cNvPr id="6" name="Picture 5" descr="UOA-LC-RGB.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617148" y="116632"/>
            <a:ext cx="1419348" cy="469182"/>
          </a:xfrm>
          <a:prstGeom prst="rect">
            <a:avLst/>
          </a:prstGeom>
        </p:spPr>
      </p:pic>
    </p:spTree>
    <p:extLst>
      <p:ext uri="{BB962C8B-B14F-4D97-AF65-F5344CB8AC3E}">
        <p14:creationId xmlns:p14="http://schemas.microsoft.com/office/powerpoint/2010/main" val="6505841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5" r:id="rId20"/>
    <p:sldLayoutId id="2147483696" r:id="rId21"/>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vmlDrawing" Target="../drawings/vmlDrawing4.vml"/><Relationship Id="rId5" Type="http://schemas.openxmlformats.org/officeDocument/2006/relationships/image" Target="../media/image27.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0.xml"/><Relationship Id="rId1" Type="http://schemas.openxmlformats.org/officeDocument/2006/relationships/vmlDrawing" Target="../drawings/vmlDrawing6.vml"/><Relationship Id="rId5" Type="http://schemas.openxmlformats.org/officeDocument/2006/relationships/image" Target="../media/image29.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2.wmf"/><Relationship Id="rId2" Type="http://schemas.openxmlformats.org/officeDocument/2006/relationships/slideLayout" Target="../slideLayouts/slideLayout20.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5.wmf"/><Relationship Id="rId2" Type="http://schemas.openxmlformats.org/officeDocument/2006/relationships/slideLayout" Target="../slideLayouts/slideLayout20.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34.wmf"/><Relationship Id="rId4" Type="http://schemas.openxmlformats.org/officeDocument/2006/relationships/oleObject" Target="../embeddings/oleObject1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5.wmf"/><Relationship Id="rId2" Type="http://schemas.openxmlformats.org/officeDocument/2006/relationships/slideLayout" Target="../slideLayouts/slideLayout20.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47.xml"/><Relationship Id="rId7" Type="http://schemas.openxmlformats.org/officeDocument/2006/relationships/oleObject" Target="../embeddings/oleObject16.bin"/><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image" Target="../media/image35.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48.xml"/><Relationship Id="rId7" Type="http://schemas.openxmlformats.org/officeDocument/2006/relationships/oleObject" Target="../embeddings/oleObject18.bin"/><Relationship Id="rId2" Type="http://schemas.openxmlformats.org/officeDocument/2006/relationships/slideLayout" Target="../slideLayouts/slideLayout20.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17.bin"/><Relationship Id="rId4" Type="http://schemas.openxmlformats.org/officeDocument/2006/relationships/image" Target="../media/image37.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39.emf"/><Relationship Id="rId2" Type="http://schemas.openxmlformats.org/officeDocument/2006/relationships/slideLayout" Target="../slideLayouts/slideLayout20.xml"/><Relationship Id="rId1" Type="http://schemas.openxmlformats.org/officeDocument/2006/relationships/vmlDrawing" Target="../drawings/vmlDrawing14.vml"/><Relationship Id="rId6" Type="http://schemas.openxmlformats.org/officeDocument/2006/relationships/oleObject" Target="../embeddings/oleObject20.bin"/><Relationship Id="rId5" Type="http://schemas.openxmlformats.org/officeDocument/2006/relationships/image" Target="../media/image38.e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0.xml"/><Relationship Id="rId1" Type="http://schemas.openxmlformats.org/officeDocument/2006/relationships/vmlDrawing" Target="../drawings/vmlDrawing15.vml"/><Relationship Id="rId5" Type="http://schemas.openxmlformats.org/officeDocument/2006/relationships/image" Target="../media/image41.emf"/><Relationship Id="rId4" Type="http://schemas.openxmlformats.org/officeDocument/2006/relationships/oleObject" Target="../embeddings/oleObject21.bin"/></Relationships>
</file>

<file path=ppt/slides/_rels/slide61.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6.bin"/><Relationship Id="rId3" Type="http://schemas.openxmlformats.org/officeDocument/2006/relationships/notesSlide" Target="../notesSlides/notesSlide56.xml"/><Relationship Id="rId7" Type="http://schemas.openxmlformats.org/officeDocument/2006/relationships/image" Target="../media/image43.wmf"/><Relationship Id="rId12" Type="http://schemas.openxmlformats.org/officeDocument/2006/relationships/image" Target="../media/image45.wmf"/><Relationship Id="rId2" Type="http://schemas.openxmlformats.org/officeDocument/2006/relationships/slideLayout" Target="../slideLayouts/slideLayout20.xml"/><Relationship Id="rId16" Type="http://schemas.openxmlformats.org/officeDocument/2006/relationships/image" Target="../media/image47.wmf"/><Relationship Id="rId1" Type="http://schemas.openxmlformats.org/officeDocument/2006/relationships/vmlDrawing" Target="../drawings/vmlDrawing16.vml"/><Relationship Id="rId6" Type="http://schemas.openxmlformats.org/officeDocument/2006/relationships/oleObject" Target="../embeddings/oleObject23.bin"/><Relationship Id="rId11" Type="http://schemas.openxmlformats.org/officeDocument/2006/relationships/oleObject" Target="../embeddings/oleObject25.bin"/><Relationship Id="rId5" Type="http://schemas.openxmlformats.org/officeDocument/2006/relationships/image" Target="../media/image42.wmf"/><Relationship Id="rId15" Type="http://schemas.openxmlformats.org/officeDocument/2006/relationships/oleObject" Target="../embeddings/oleObject27.bin"/><Relationship Id="rId10" Type="http://schemas.openxmlformats.org/officeDocument/2006/relationships/image" Target="../media/image44.wmf"/><Relationship Id="rId4" Type="http://schemas.openxmlformats.org/officeDocument/2006/relationships/oleObject" Target="../embeddings/oleObject22.bin"/><Relationship Id="rId9" Type="http://schemas.openxmlformats.org/officeDocument/2006/relationships/oleObject" Target="../embeddings/oleObject24.bin"/><Relationship Id="rId14" Type="http://schemas.openxmlformats.org/officeDocument/2006/relationships/image" Target="../media/image46.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8.xml"/><Relationship Id="rId7" Type="http://schemas.openxmlformats.org/officeDocument/2006/relationships/image" Target="../media/image50.wmf"/><Relationship Id="rId12" Type="http://schemas.openxmlformats.org/officeDocument/2006/relationships/image" Target="../media/image53.wmf"/><Relationship Id="rId2" Type="http://schemas.openxmlformats.org/officeDocument/2006/relationships/slideLayout" Target="../slideLayouts/slideLayout20.xml"/><Relationship Id="rId1" Type="http://schemas.openxmlformats.org/officeDocument/2006/relationships/vmlDrawing" Target="../drawings/vmlDrawing17.vml"/><Relationship Id="rId6" Type="http://schemas.openxmlformats.org/officeDocument/2006/relationships/oleObject" Target="../embeddings/oleObject29.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51.wmf"/></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54.wmf"/><Relationship Id="rId2" Type="http://schemas.openxmlformats.org/officeDocument/2006/relationships/slideLayout" Target="../slideLayouts/slideLayout20.xml"/><Relationship Id="rId1" Type="http://schemas.openxmlformats.org/officeDocument/2006/relationships/vmlDrawing" Target="../drawings/vmlDrawing18.vml"/><Relationship Id="rId6" Type="http://schemas.openxmlformats.org/officeDocument/2006/relationships/oleObject" Target="../embeddings/oleObject33.bin"/><Relationship Id="rId5" Type="http://schemas.openxmlformats.org/officeDocument/2006/relationships/image" Target="../media/image49.wmf"/><Relationship Id="rId4" Type="http://schemas.openxmlformats.org/officeDocument/2006/relationships/oleObject" Target="../embeddings/oleObject32.bin"/></Relationships>
</file>

<file path=ppt/slides/_rels/slide6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57.wmf"/></Relationships>
</file>

<file path=ppt/slides/_rels/slide7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OPSMGT 255</a:t>
            </a:r>
            <a:br>
              <a:rPr lang="en-US" dirty="0"/>
            </a:br>
            <a:endParaRPr lang="en-US" dirty="0"/>
          </a:p>
        </p:txBody>
      </p:sp>
      <p:sp>
        <p:nvSpPr>
          <p:cNvPr id="3" name="Text Placeholder 2"/>
          <p:cNvSpPr>
            <a:spLocks noGrp="1"/>
          </p:cNvSpPr>
          <p:nvPr>
            <p:ph type="body" sz="quarter" idx="10"/>
          </p:nvPr>
        </p:nvSpPr>
        <p:spPr/>
        <p:txBody>
          <a:bodyPr/>
          <a:lstStyle/>
          <a:p>
            <a:r>
              <a:rPr lang="en-NZ" dirty="0" smtClean="0"/>
              <a:t>Second Semester 2017</a:t>
            </a:r>
            <a:endParaRPr lang="en-NZ" dirty="0"/>
          </a:p>
        </p:txBody>
      </p:sp>
      <p:sp>
        <p:nvSpPr>
          <p:cNvPr id="5" name="Text Placeholder 4"/>
          <p:cNvSpPr>
            <a:spLocks noGrp="1"/>
          </p:cNvSpPr>
          <p:nvPr>
            <p:ph type="body" sz="quarter" idx="12"/>
          </p:nvPr>
        </p:nvSpPr>
        <p:spPr>
          <a:xfrm>
            <a:off x="677866" y="2492896"/>
            <a:ext cx="8027987" cy="1056603"/>
          </a:xfrm>
        </p:spPr>
        <p:txBody>
          <a:bodyPr/>
          <a:lstStyle/>
          <a:p>
            <a:r>
              <a:rPr lang="en-US" sz="3600" dirty="0"/>
              <a:t>Demand Management &amp; Forecasting</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951" t="5901" r="5900" b="21651"/>
          <a:stretch/>
        </p:blipFill>
        <p:spPr>
          <a:xfrm>
            <a:off x="4158385" y="3212976"/>
            <a:ext cx="4547462"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a:spLocks noChangeArrowheads="1"/>
          </p:cNvSpPr>
          <p:nvPr/>
        </p:nvSpPr>
        <p:spPr bwMode="auto">
          <a:xfrm>
            <a:off x="4018884" y="5733256"/>
            <a:ext cx="2355581" cy="276999"/>
          </a:xfrm>
          <a:prstGeom prst="rect">
            <a:avLst/>
          </a:prstGeom>
          <a:noFill/>
          <a:ln w="9525">
            <a:noFill/>
            <a:miter lim="800000"/>
            <a:headEnd/>
            <a:tailEnd/>
          </a:ln>
        </p:spPr>
        <p:txBody>
          <a:bodyPr wrap="none" anchor="ctr">
            <a:spAutoFit/>
          </a:bodyPr>
          <a:lstStyle/>
          <a:p>
            <a:pPr fontAlgn="base">
              <a:spcBef>
                <a:spcPct val="0"/>
              </a:spcBef>
              <a:spcAft>
                <a:spcPct val="0"/>
              </a:spcAft>
            </a:pPr>
            <a:r>
              <a:rPr lang="en-NZ" sz="1200" dirty="0" smtClean="0">
                <a:solidFill>
                  <a:schemeClr val="bg1"/>
                </a:solidFill>
              </a:rPr>
              <a:t>weather.blogs.starnewsonline.com</a:t>
            </a:r>
            <a:endParaRPr lang="en-US" sz="1200" dirty="0" smtClean="0">
              <a:solidFill>
                <a:schemeClr val="bg1"/>
              </a:solidFill>
            </a:endParaRPr>
          </a:p>
        </p:txBody>
      </p:sp>
    </p:spTree>
    <p:extLst>
      <p:ext uri="{BB962C8B-B14F-4D97-AF65-F5344CB8AC3E}">
        <p14:creationId xmlns:p14="http://schemas.microsoft.com/office/powerpoint/2010/main" val="37998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7" name="Rectangle 37"/>
          <p:cNvSpPr>
            <a:spLocks noGrp="1" noChangeArrowheads="1"/>
          </p:cNvSpPr>
          <p:nvPr>
            <p:ph type="title"/>
          </p:nvPr>
        </p:nvSpPr>
        <p:spPr>
          <a:xfrm>
            <a:off x="539552" y="116632"/>
            <a:ext cx="8182417" cy="614539"/>
          </a:xfrm>
          <a:ln/>
        </p:spPr>
        <p:txBody>
          <a:bodyPr wrap="square">
            <a:noAutofit/>
          </a:bodyPr>
          <a:lstStyle/>
          <a:p>
            <a:pPr algn="l"/>
            <a:r>
              <a:rPr lang="en-AU" sz="3200" b="1" dirty="0"/>
              <a:t>Relationship between forecasting </a:t>
            </a:r>
            <a:r>
              <a:rPr lang="en-AU" sz="3200" b="1" dirty="0" smtClean="0"/>
              <a:t/>
            </a:r>
            <a:br>
              <a:rPr lang="en-AU" sz="3200" b="1" dirty="0" smtClean="0"/>
            </a:br>
            <a:r>
              <a:rPr lang="en-AU" sz="3200" b="1" dirty="0" smtClean="0"/>
              <a:t>and </a:t>
            </a:r>
            <a:r>
              <a:rPr lang="en-AU" sz="3200" b="1" dirty="0"/>
              <a:t>operations</a:t>
            </a:r>
          </a:p>
        </p:txBody>
      </p:sp>
      <p:sp>
        <p:nvSpPr>
          <p:cNvPr id="22"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10</a:t>
            </a:fld>
            <a:endParaRPr lang="en-US" b="0">
              <a:solidFill>
                <a:srgbClr val="000000"/>
              </a:solidFill>
            </a:endParaRPr>
          </a:p>
        </p:txBody>
      </p:sp>
      <p:grpSp>
        <p:nvGrpSpPr>
          <p:cNvPr id="2" name="Group 1"/>
          <p:cNvGrpSpPr/>
          <p:nvPr/>
        </p:nvGrpSpPr>
        <p:grpSpPr>
          <a:xfrm>
            <a:off x="650631" y="1124744"/>
            <a:ext cx="7881809" cy="5183984"/>
            <a:chOff x="650631" y="908050"/>
            <a:chExt cx="8107975" cy="5400678"/>
          </a:xfrm>
        </p:grpSpPr>
        <p:sp>
          <p:nvSpPr>
            <p:cNvPr id="1239091" name="Rectangle 51"/>
            <p:cNvSpPr>
              <a:spLocks noChangeArrowheads="1"/>
            </p:cNvSpPr>
            <p:nvPr/>
          </p:nvSpPr>
          <p:spPr bwMode="auto">
            <a:xfrm>
              <a:off x="5701814" y="908053"/>
              <a:ext cx="1062403" cy="5400675"/>
            </a:xfrm>
            <a:prstGeom prst="rect">
              <a:avLst/>
            </a:prstGeom>
            <a:solidFill>
              <a:srgbClr val="00CCFF"/>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defTabSz="693738">
                <a:tabLst>
                  <a:tab pos="273050" algn="ctr"/>
                  <a:tab pos="633413" algn="ctr"/>
                </a:tabLst>
              </a:pPr>
              <a:r>
                <a:rPr lang="en-AU" sz="2400">
                  <a:latin typeface="Arial" charset="0"/>
                </a:rPr>
                <a:t>	C	</a:t>
              </a:r>
            </a:p>
            <a:p>
              <a:pPr defTabSz="693738">
                <a:tabLst>
                  <a:tab pos="273050" algn="ctr"/>
                  <a:tab pos="633413" algn="ctr"/>
                </a:tabLst>
              </a:pPr>
              <a:r>
                <a:rPr lang="en-AU" sz="2400">
                  <a:latin typeface="Arial" charset="0"/>
                </a:rPr>
                <a:t>	A</a:t>
              </a:r>
            </a:p>
            <a:p>
              <a:pPr defTabSz="693738">
                <a:tabLst>
                  <a:tab pos="273050" algn="ctr"/>
                  <a:tab pos="633413" algn="ctr"/>
                </a:tabLst>
              </a:pPr>
              <a:r>
                <a:rPr lang="en-AU" sz="2400">
                  <a:latin typeface="Arial" charset="0"/>
                </a:rPr>
                <a:t>	P</a:t>
              </a:r>
            </a:p>
            <a:p>
              <a:pPr defTabSz="693738">
                <a:tabLst>
                  <a:tab pos="273050" algn="ctr"/>
                  <a:tab pos="633413" algn="ctr"/>
                </a:tabLst>
              </a:pPr>
              <a:r>
                <a:rPr lang="en-AU" sz="2400">
                  <a:latin typeface="Arial" charset="0"/>
                </a:rPr>
                <a:t>	I	E</a:t>
              </a:r>
            </a:p>
            <a:p>
              <a:pPr defTabSz="693738">
                <a:tabLst>
                  <a:tab pos="273050" algn="ctr"/>
                  <a:tab pos="633413" algn="ctr"/>
                </a:tabLst>
              </a:pPr>
              <a:r>
                <a:rPr lang="en-AU" sz="2400">
                  <a:latin typeface="Arial" charset="0"/>
                </a:rPr>
                <a:t>	T	X</a:t>
              </a:r>
            </a:p>
            <a:p>
              <a:pPr defTabSz="693738">
                <a:tabLst>
                  <a:tab pos="273050" algn="ctr"/>
                  <a:tab pos="633413" algn="ctr"/>
                </a:tabLst>
              </a:pPr>
              <a:r>
                <a:rPr lang="en-AU" sz="2400">
                  <a:latin typeface="Arial" charset="0"/>
                </a:rPr>
                <a:t>	A	P</a:t>
              </a:r>
            </a:p>
            <a:p>
              <a:pPr defTabSz="693738">
                <a:tabLst>
                  <a:tab pos="273050" algn="ctr"/>
                  <a:tab pos="633413" algn="ctr"/>
                </a:tabLst>
              </a:pPr>
              <a:r>
                <a:rPr lang="en-AU" sz="2400">
                  <a:latin typeface="Arial" charset="0"/>
                </a:rPr>
                <a:t>	L	E</a:t>
              </a:r>
            </a:p>
            <a:p>
              <a:pPr defTabSz="693738">
                <a:tabLst>
                  <a:tab pos="273050" algn="ctr"/>
                  <a:tab pos="633413" algn="ctr"/>
                </a:tabLst>
              </a:pPr>
              <a:r>
                <a:rPr lang="en-AU" sz="2400">
                  <a:latin typeface="Arial" charset="0"/>
                </a:rPr>
                <a:t>		N</a:t>
              </a:r>
            </a:p>
            <a:p>
              <a:pPr defTabSz="693738">
                <a:tabLst>
                  <a:tab pos="273050" algn="ctr"/>
                  <a:tab pos="633413" algn="ctr"/>
                </a:tabLst>
              </a:pPr>
              <a:r>
                <a:rPr lang="en-AU" sz="2400">
                  <a:latin typeface="Arial" charset="0"/>
                </a:rPr>
                <a:t>		D</a:t>
              </a:r>
            </a:p>
            <a:p>
              <a:pPr defTabSz="693738">
                <a:tabLst>
                  <a:tab pos="273050" algn="ctr"/>
                  <a:tab pos="633413" algn="ctr"/>
                </a:tabLst>
              </a:pPr>
              <a:r>
                <a:rPr lang="en-AU" sz="2400">
                  <a:latin typeface="Arial" charset="0"/>
                </a:rPr>
                <a:t>		I</a:t>
              </a:r>
            </a:p>
            <a:p>
              <a:pPr defTabSz="693738">
                <a:tabLst>
                  <a:tab pos="273050" algn="ctr"/>
                  <a:tab pos="633413" algn="ctr"/>
                </a:tabLst>
              </a:pPr>
              <a:r>
                <a:rPr lang="en-AU" sz="2400">
                  <a:latin typeface="Arial" charset="0"/>
                </a:rPr>
                <a:t>		T</a:t>
              </a:r>
            </a:p>
            <a:p>
              <a:pPr defTabSz="693738">
                <a:tabLst>
                  <a:tab pos="273050" algn="ctr"/>
                  <a:tab pos="633413" algn="ctr"/>
                </a:tabLst>
              </a:pPr>
              <a:r>
                <a:rPr lang="en-AU" sz="2400">
                  <a:latin typeface="Arial" charset="0"/>
                </a:rPr>
                <a:t>		U</a:t>
              </a:r>
            </a:p>
            <a:p>
              <a:pPr defTabSz="693738">
                <a:tabLst>
                  <a:tab pos="273050" algn="ctr"/>
                  <a:tab pos="633413" algn="ctr"/>
                </a:tabLst>
              </a:pPr>
              <a:r>
                <a:rPr lang="en-AU" sz="2400">
                  <a:latin typeface="Arial" charset="0"/>
                </a:rPr>
                <a:t>		R</a:t>
              </a:r>
            </a:p>
            <a:p>
              <a:pPr defTabSz="693738">
                <a:tabLst>
                  <a:tab pos="273050" algn="ctr"/>
                  <a:tab pos="633413" algn="ctr"/>
                </a:tabLst>
              </a:pPr>
              <a:r>
                <a:rPr lang="en-AU" sz="2400">
                  <a:latin typeface="Arial" charset="0"/>
                </a:rPr>
                <a:t>		E</a:t>
              </a:r>
            </a:p>
          </p:txBody>
        </p:sp>
        <p:sp>
          <p:nvSpPr>
            <p:cNvPr id="1239081" name="Rectangle 41"/>
            <p:cNvSpPr>
              <a:spLocks noChangeArrowheads="1"/>
            </p:cNvSpPr>
            <p:nvPr/>
          </p:nvSpPr>
          <p:spPr bwMode="auto">
            <a:xfrm>
              <a:off x="5701814" y="908053"/>
              <a:ext cx="1062403" cy="5400675"/>
            </a:xfrm>
            <a:prstGeom prst="rect">
              <a:avLst/>
            </a:prstGeom>
            <a:solidFill>
              <a:srgbClr val="CCECFF"/>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defTabSz="693738">
                <a:tabLst>
                  <a:tab pos="273050" algn="ctr"/>
                  <a:tab pos="633413" algn="ctr"/>
                </a:tabLst>
              </a:pPr>
              <a:r>
                <a:rPr lang="en-AU" sz="2400" dirty="0">
                  <a:latin typeface="Arial" charset="0"/>
                </a:rPr>
                <a:t>	C	</a:t>
              </a:r>
            </a:p>
            <a:p>
              <a:pPr defTabSz="693738">
                <a:tabLst>
                  <a:tab pos="273050" algn="ctr"/>
                  <a:tab pos="633413" algn="ctr"/>
                </a:tabLst>
              </a:pPr>
              <a:r>
                <a:rPr lang="en-AU" sz="2400" dirty="0">
                  <a:latin typeface="Arial" charset="0"/>
                </a:rPr>
                <a:t>	A</a:t>
              </a:r>
            </a:p>
            <a:p>
              <a:pPr defTabSz="693738">
                <a:tabLst>
                  <a:tab pos="273050" algn="ctr"/>
                  <a:tab pos="633413" algn="ctr"/>
                </a:tabLst>
              </a:pPr>
              <a:r>
                <a:rPr lang="en-AU" sz="2400" dirty="0">
                  <a:latin typeface="Arial" charset="0"/>
                </a:rPr>
                <a:t>	P</a:t>
              </a:r>
            </a:p>
            <a:p>
              <a:pPr defTabSz="693738">
                <a:tabLst>
                  <a:tab pos="273050" algn="ctr"/>
                  <a:tab pos="633413" algn="ctr"/>
                </a:tabLst>
              </a:pPr>
              <a:r>
                <a:rPr lang="en-AU" sz="2400" dirty="0">
                  <a:latin typeface="Arial" charset="0"/>
                </a:rPr>
                <a:t>	I	E</a:t>
              </a:r>
            </a:p>
            <a:p>
              <a:pPr defTabSz="693738">
                <a:tabLst>
                  <a:tab pos="273050" algn="ctr"/>
                  <a:tab pos="633413" algn="ctr"/>
                </a:tabLst>
              </a:pPr>
              <a:r>
                <a:rPr lang="en-AU" sz="2400" dirty="0">
                  <a:latin typeface="Arial" charset="0"/>
                </a:rPr>
                <a:t>	T	X</a:t>
              </a:r>
            </a:p>
            <a:p>
              <a:pPr defTabSz="693738">
                <a:tabLst>
                  <a:tab pos="273050" algn="ctr"/>
                  <a:tab pos="633413" algn="ctr"/>
                </a:tabLst>
              </a:pPr>
              <a:r>
                <a:rPr lang="en-AU" sz="2400" dirty="0">
                  <a:latin typeface="Arial" charset="0"/>
                </a:rPr>
                <a:t>	A	P</a:t>
              </a:r>
            </a:p>
            <a:p>
              <a:pPr defTabSz="693738">
                <a:tabLst>
                  <a:tab pos="273050" algn="ctr"/>
                  <a:tab pos="633413" algn="ctr"/>
                </a:tabLst>
              </a:pPr>
              <a:r>
                <a:rPr lang="en-AU" sz="2400" dirty="0">
                  <a:latin typeface="Arial" charset="0"/>
                </a:rPr>
                <a:t>	L	E</a:t>
              </a:r>
            </a:p>
            <a:p>
              <a:pPr defTabSz="693738">
                <a:tabLst>
                  <a:tab pos="273050" algn="ctr"/>
                  <a:tab pos="633413" algn="ctr"/>
                </a:tabLst>
              </a:pPr>
              <a:r>
                <a:rPr lang="en-AU" sz="2400" dirty="0">
                  <a:latin typeface="Arial" charset="0"/>
                </a:rPr>
                <a:t>		N</a:t>
              </a:r>
            </a:p>
            <a:p>
              <a:pPr defTabSz="693738">
                <a:tabLst>
                  <a:tab pos="273050" algn="ctr"/>
                  <a:tab pos="633413" algn="ctr"/>
                </a:tabLst>
              </a:pPr>
              <a:r>
                <a:rPr lang="en-AU" sz="2400" dirty="0">
                  <a:latin typeface="Arial" charset="0"/>
                </a:rPr>
                <a:t>		D</a:t>
              </a:r>
            </a:p>
            <a:p>
              <a:pPr defTabSz="693738">
                <a:tabLst>
                  <a:tab pos="273050" algn="ctr"/>
                  <a:tab pos="633413" algn="ctr"/>
                </a:tabLst>
              </a:pPr>
              <a:r>
                <a:rPr lang="en-AU" sz="2400" dirty="0">
                  <a:latin typeface="Arial" charset="0"/>
                </a:rPr>
                <a:t>		I</a:t>
              </a:r>
            </a:p>
            <a:p>
              <a:pPr defTabSz="693738">
                <a:tabLst>
                  <a:tab pos="273050" algn="ctr"/>
                  <a:tab pos="633413" algn="ctr"/>
                </a:tabLst>
              </a:pPr>
              <a:r>
                <a:rPr lang="en-AU" sz="2400" dirty="0">
                  <a:latin typeface="Arial" charset="0"/>
                </a:rPr>
                <a:t>		T</a:t>
              </a:r>
            </a:p>
            <a:p>
              <a:pPr defTabSz="693738">
                <a:tabLst>
                  <a:tab pos="273050" algn="ctr"/>
                  <a:tab pos="633413" algn="ctr"/>
                </a:tabLst>
              </a:pPr>
              <a:r>
                <a:rPr lang="en-AU" sz="2400" dirty="0">
                  <a:latin typeface="Arial" charset="0"/>
                </a:rPr>
                <a:t>		U</a:t>
              </a:r>
            </a:p>
            <a:p>
              <a:pPr defTabSz="693738">
                <a:tabLst>
                  <a:tab pos="273050" algn="ctr"/>
                  <a:tab pos="633413" algn="ctr"/>
                </a:tabLst>
              </a:pPr>
              <a:r>
                <a:rPr lang="en-AU" sz="2400" dirty="0">
                  <a:latin typeface="Arial" charset="0"/>
                </a:rPr>
                <a:t>		R</a:t>
              </a:r>
            </a:p>
            <a:p>
              <a:pPr defTabSz="693738">
                <a:tabLst>
                  <a:tab pos="273050" algn="ctr"/>
                  <a:tab pos="633413" algn="ctr"/>
                </a:tabLst>
              </a:pPr>
              <a:r>
                <a:rPr lang="en-AU" sz="2400" dirty="0">
                  <a:latin typeface="Arial" charset="0"/>
                </a:rPr>
                <a:t>		E</a:t>
              </a:r>
            </a:p>
          </p:txBody>
        </p:sp>
        <p:sp>
          <p:nvSpPr>
            <p:cNvPr id="1239093" name="Rectangle 53"/>
            <p:cNvSpPr>
              <a:spLocks noChangeArrowheads="1"/>
            </p:cNvSpPr>
            <p:nvPr/>
          </p:nvSpPr>
          <p:spPr bwMode="auto">
            <a:xfrm>
              <a:off x="650631" y="908053"/>
              <a:ext cx="1062404" cy="5400675"/>
            </a:xfrm>
            <a:prstGeom prst="rect">
              <a:avLst/>
            </a:prstGeom>
            <a:solidFill>
              <a:srgbClr val="00CCFF"/>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algn="ctr" defTabSz="693738"/>
              <a:r>
                <a:rPr lang="en-AU" sz="2400">
                  <a:latin typeface="Arial" charset="0"/>
                </a:rPr>
                <a:t>F</a:t>
              </a:r>
            </a:p>
            <a:p>
              <a:pPr algn="ctr" defTabSz="693738"/>
              <a:r>
                <a:rPr lang="en-AU" sz="2400">
                  <a:latin typeface="Arial" charset="0"/>
                </a:rPr>
                <a:t>O</a:t>
              </a:r>
            </a:p>
            <a:p>
              <a:pPr algn="ctr" defTabSz="693738"/>
              <a:r>
                <a:rPr lang="en-AU" sz="2400">
                  <a:latin typeface="Arial" charset="0"/>
                </a:rPr>
                <a:t>R</a:t>
              </a:r>
            </a:p>
            <a:p>
              <a:pPr algn="ctr" defTabSz="693738"/>
              <a:r>
                <a:rPr lang="en-AU" sz="2400">
                  <a:latin typeface="Arial" charset="0"/>
                </a:rPr>
                <a:t>E</a:t>
              </a:r>
            </a:p>
            <a:p>
              <a:pPr algn="ctr" defTabSz="693738"/>
              <a:r>
                <a:rPr lang="en-AU" sz="2400">
                  <a:latin typeface="Arial" charset="0"/>
                </a:rPr>
                <a:t>C</a:t>
              </a:r>
            </a:p>
            <a:p>
              <a:pPr algn="ctr" defTabSz="693738"/>
              <a:r>
                <a:rPr lang="en-AU" sz="2400">
                  <a:latin typeface="Arial" charset="0"/>
                </a:rPr>
                <a:t>A</a:t>
              </a:r>
            </a:p>
            <a:p>
              <a:pPr algn="ctr" defTabSz="693738"/>
              <a:r>
                <a:rPr lang="en-AU" sz="2400">
                  <a:latin typeface="Arial" charset="0"/>
                </a:rPr>
                <a:t>S</a:t>
              </a:r>
            </a:p>
            <a:p>
              <a:pPr algn="ctr" defTabSz="693738"/>
              <a:r>
                <a:rPr lang="en-AU" sz="2400">
                  <a:latin typeface="Arial" charset="0"/>
                </a:rPr>
                <a:t>T</a:t>
              </a:r>
            </a:p>
            <a:p>
              <a:pPr algn="ctr" defTabSz="693738"/>
              <a:r>
                <a:rPr lang="en-AU" sz="2400">
                  <a:latin typeface="Arial" charset="0"/>
                </a:rPr>
                <a:t>S</a:t>
              </a:r>
            </a:p>
          </p:txBody>
        </p:sp>
        <p:sp>
          <p:nvSpPr>
            <p:cNvPr id="1239080" name="Rectangle 40"/>
            <p:cNvSpPr>
              <a:spLocks noChangeArrowheads="1"/>
            </p:cNvSpPr>
            <p:nvPr/>
          </p:nvSpPr>
          <p:spPr bwMode="auto">
            <a:xfrm>
              <a:off x="650631" y="908053"/>
              <a:ext cx="1062404" cy="5400675"/>
            </a:xfrm>
            <a:prstGeom prst="rect">
              <a:avLst/>
            </a:prstGeom>
            <a:solidFill>
              <a:srgbClr val="CCECFF"/>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algn="ctr" defTabSz="693738"/>
              <a:r>
                <a:rPr lang="en-AU" sz="2400">
                  <a:latin typeface="Arial" charset="0"/>
                </a:rPr>
                <a:t>F</a:t>
              </a:r>
            </a:p>
            <a:p>
              <a:pPr algn="ctr" defTabSz="693738"/>
              <a:r>
                <a:rPr lang="en-AU" sz="2400">
                  <a:latin typeface="Arial" charset="0"/>
                </a:rPr>
                <a:t>O</a:t>
              </a:r>
            </a:p>
            <a:p>
              <a:pPr algn="ctr" defTabSz="693738"/>
              <a:r>
                <a:rPr lang="en-AU" sz="2400">
                  <a:latin typeface="Arial" charset="0"/>
                </a:rPr>
                <a:t>R</a:t>
              </a:r>
            </a:p>
            <a:p>
              <a:pPr algn="ctr" defTabSz="693738"/>
              <a:r>
                <a:rPr lang="en-AU" sz="2400">
                  <a:latin typeface="Arial" charset="0"/>
                </a:rPr>
                <a:t>E</a:t>
              </a:r>
            </a:p>
            <a:p>
              <a:pPr algn="ctr" defTabSz="693738"/>
              <a:r>
                <a:rPr lang="en-AU" sz="2400">
                  <a:latin typeface="Arial" charset="0"/>
                </a:rPr>
                <a:t>C</a:t>
              </a:r>
            </a:p>
            <a:p>
              <a:pPr algn="ctr" defTabSz="693738"/>
              <a:r>
                <a:rPr lang="en-AU" sz="2400">
                  <a:latin typeface="Arial" charset="0"/>
                </a:rPr>
                <a:t>A</a:t>
              </a:r>
            </a:p>
            <a:p>
              <a:pPr algn="ctr" defTabSz="693738"/>
              <a:r>
                <a:rPr lang="en-AU" sz="2400">
                  <a:latin typeface="Arial" charset="0"/>
                </a:rPr>
                <a:t>S</a:t>
              </a:r>
            </a:p>
            <a:p>
              <a:pPr algn="ctr" defTabSz="693738"/>
              <a:r>
                <a:rPr lang="en-AU" sz="2400">
                  <a:latin typeface="Arial" charset="0"/>
                </a:rPr>
                <a:t>T</a:t>
              </a:r>
            </a:p>
            <a:p>
              <a:pPr algn="ctr" defTabSz="693738"/>
              <a:r>
                <a:rPr lang="en-AU" sz="2400">
                  <a:latin typeface="Arial" charset="0"/>
                </a:rPr>
                <a:t>S</a:t>
              </a:r>
            </a:p>
          </p:txBody>
        </p:sp>
        <p:sp>
          <p:nvSpPr>
            <p:cNvPr id="1239083" name="Rectangle 43"/>
            <p:cNvSpPr>
              <a:spLocks noChangeArrowheads="1"/>
            </p:cNvSpPr>
            <p:nvPr/>
          </p:nvSpPr>
          <p:spPr bwMode="auto">
            <a:xfrm>
              <a:off x="2179028" y="1125541"/>
              <a:ext cx="3058257" cy="1254125"/>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algn="ctr" defTabSz="693738"/>
              <a:r>
                <a:rPr lang="en-AU" sz="2400" b="0" dirty="0">
                  <a:latin typeface="Arial" charset="0"/>
                </a:rPr>
                <a:t>Capacity </a:t>
              </a:r>
              <a:r>
                <a:rPr lang="en-AU" sz="2400" b="0" dirty="0" smtClean="0">
                  <a:latin typeface="Arial" charset="0"/>
                </a:rPr>
                <a:t>planning</a:t>
              </a:r>
              <a:endParaRPr lang="en-AU" sz="2400" b="0" dirty="0">
                <a:latin typeface="Arial" charset="0"/>
              </a:endParaRPr>
            </a:p>
            <a:p>
              <a:pPr algn="ctr" defTabSz="693738"/>
              <a:r>
                <a:rPr lang="en-AU" sz="2400" b="0" dirty="0">
                  <a:latin typeface="Arial" charset="0"/>
                </a:rPr>
                <a:t>Facility </a:t>
              </a:r>
              <a:r>
                <a:rPr lang="en-AU" sz="2400" b="0" dirty="0" smtClean="0">
                  <a:latin typeface="Arial" charset="0"/>
                </a:rPr>
                <a:t>planning</a:t>
              </a:r>
              <a:endParaRPr lang="en-AU" sz="2400" b="0" dirty="0">
                <a:latin typeface="Arial" charset="0"/>
              </a:endParaRPr>
            </a:p>
            <a:p>
              <a:pPr algn="ctr" defTabSz="693738"/>
              <a:r>
                <a:rPr lang="en-AU" sz="2400" b="0" dirty="0">
                  <a:latin typeface="Arial" charset="0"/>
                </a:rPr>
                <a:t>Process </a:t>
              </a:r>
              <a:r>
                <a:rPr lang="en-AU" sz="2400" b="0" dirty="0" smtClean="0">
                  <a:latin typeface="Arial" charset="0"/>
                </a:rPr>
                <a:t>planning</a:t>
              </a:r>
              <a:endParaRPr lang="en-AU" sz="2400" dirty="0">
                <a:latin typeface="Arial" charset="0"/>
              </a:endParaRPr>
            </a:p>
          </p:txBody>
        </p:sp>
        <p:sp>
          <p:nvSpPr>
            <p:cNvPr id="1239084" name="Rectangle 44"/>
            <p:cNvSpPr>
              <a:spLocks noChangeArrowheads="1"/>
            </p:cNvSpPr>
            <p:nvPr/>
          </p:nvSpPr>
          <p:spPr bwMode="auto">
            <a:xfrm>
              <a:off x="2179028" y="2636841"/>
              <a:ext cx="3058257" cy="1787525"/>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algn="ctr" defTabSz="693738"/>
              <a:r>
                <a:rPr lang="en-AU" sz="2400" b="0" dirty="0">
                  <a:latin typeface="Arial" charset="0"/>
                </a:rPr>
                <a:t>S</a:t>
              </a:r>
              <a:r>
                <a:rPr lang="en-AU" sz="2400" b="0" dirty="0" smtClean="0">
                  <a:latin typeface="Arial" charset="0"/>
                </a:rPr>
                <a:t>ales </a:t>
              </a:r>
              <a:endParaRPr lang="en-AU" sz="2400" b="0" dirty="0">
                <a:latin typeface="Arial" charset="0"/>
              </a:endParaRPr>
            </a:p>
            <a:p>
              <a:pPr algn="ctr" defTabSz="693738"/>
              <a:r>
                <a:rPr lang="en-AU" sz="2400" b="0" dirty="0">
                  <a:latin typeface="Arial" charset="0"/>
                </a:rPr>
                <a:t>&amp; </a:t>
              </a:r>
              <a:r>
                <a:rPr lang="en-AU" sz="2400" b="0" dirty="0" smtClean="0">
                  <a:latin typeface="Arial" charset="0"/>
                </a:rPr>
                <a:t>operations planning</a:t>
              </a:r>
              <a:endParaRPr lang="en-AU" sz="2400" b="0" dirty="0">
                <a:latin typeface="Arial" charset="0"/>
              </a:endParaRPr>
            </a:p>
            <a:p>
              <a:pPr algn="ctr" defTabSz="693738"/>
              <a:r>
                <a:rPr lang="en-AU" sz="2400" b="0" dirty="0">
                  <a:latin typeface="Arial" charset="0"/>
                </a:rPr>
                <a:t>Yield </a:t>
              </a:r>
              <a:r>
                <a:rPr lang="en-AU" sz="2400" b="0" dirty="0" smtClean="0">
                  <a:latin typeface="Arial" charset="0"/>
                </a:rPr>
                <a:t>management</a:t>
              </a:r>
              <a:endParaRPr lang="en-AU" sz="2400" b="0" dirty="0">
                <a:latin typeface="Arial" charset="0"/>
              </a:endParaRPr>
            </a:p>
            <a:p>
              <a:pPr algn="ctr" defTabSz="693738"/>
              <a:r>
                <a:rPr lang="en-AU" sz="2400" b="0" dirty="0">
                  <a:latin typeface="Arial" charset="0"/>
                </a:rPr>
                <a:t>Resource </a:t>
              </a:r>
              <a:r>
                <a:rPr lang="en-AU" sz="2400" b="0" dirty="0" smtClean="0">
                  <a:latin typeface="Arial" charset="0"/>
                </a:rPr>
                <a:t>planning</a:t>
              </a:r>
              <a:endParaRPr lang="en-AU" sz="2400" b="0" dirty="0">
                <a:latin typeface="Arial" charset="0"/>
              </a:endParaRPr>
            </a:p>
          </p:txBody>
        </p:sp>
        <p:sp>
          <p:nvSpPr>
            <p:cNvPr id="1239085" name="Rectangle 45"/>
            <p:cNvSpPr>
              <a:spLocks noChangeArrowheads="1"/>
            </p:cNvSpPr>
            <p:nvPr/>
          </p:nvSpPr>
          <p:spPr bwMode="auto">
            <a:xfrm>
              <a:off x="2179028" y="4652966"/>
              <a:ext cx="3058257" cy="1512887"/>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algn="ctr" defTabSz="693738"/>
              <a:r>
                <a:rPr lang="en-AU" sz="2400" b="0" dirty="0">
                  <a:latin typeface="Arial" charset="0"/>
                </a:rPr>
                <a:t>Detailed </a:t>
              </a:r>
              <a:r>
                <a:rPr lang="en-AU" sz="2400" b="0" dirty="0" smtClean="0">
                  <a:latin typeface="Arial" charset="0"/>
                </a:rPr>
                <a:t>planning </a:t>
              </a:r>
              <a:endParaRPr lang="en-AU" sz="2400" b="0" dirty="0">
                <a:latin typeface="Arial" charset="0"/>
              </a:endParaRPr>
            </a:p>
            <a:p>
              <a:pPr algn="ctr" defTabSz="693738"/>
              <a:r>
                <a:rPr lang="en-AU" sz="2400" b="0" dirty="0">
                  <a:latin typeface="Arial" charset="0"/>
                </a:rPr>
                <a:t>&amp; </a:t>
              </a:r>
              <a:r>
                <a:rPr lang="en-AU" sz="2400" b="0" dirty="0" smtClean="0">
                  <a:latin typeface="Arial" charset="0"/>
                </a:rPr>
                <a:t>scheduling </a:t>
              </a:r>
              <a:r>
                <a:rPr lang="en-AU" sz="2400" b="0" dirty="0">
                  <a:latin typeface="Arial" charset="0"/>
                </a:rPr>
                <a:t>of </a:t>
              </a:r>
            </a:p>
            <a:p>
              <a:pPr algn="ctr" defTabSz="693738"/>
              <a:r>
                <a:rPr lang="en-AU" sz="2400" b="0" dirty="0">
                  <a:latin typeface="Arial" charset="0"/>
                </a:rPr>
                <a:t>e</a:t>
              </a:r>
              <a:r>
                <a:rPr lang="en-AU" sz="2400" b="0" dirty="0" smtClean="0">
                  <a:latin typeface="Arial" charset="0"/>
                </a:rPr>
                <a:t>quipment</a:t>
              </a:r>
              <a:r>
                <a:rPr lang="en-AU" sz="2400" b="0" dirty="0">
                  <a:latin typeface="Arial" charset="0"/>
                </a:rPr>
                <a:t>, </a:t>
              </a:r>
              <a:r>
                <a:rPr lang="en-AU" sz="2400" b="0" dirty="0" smtClean="0">
                  <a:latin typeface="Arial" charset="0"/>
                </a:rPr>
                <a:t>personnel</a:t>
              </a:r>
              <a:r>
                <a:rPr lang="en-AU" sz="2400" b="0" dirty="0">
                  <a:latin typeface="Arial" charset="0"/>
                </a:rPr>
                <a:t>,</a:t>
              </a:r>
            </a:p>
            <a:p>
              <a:pPr algn="ctr" defTabSz="693738"/>
              <a:r>
                <a:rPr lang="en-AU" sz="2400" b="0" dirty="0">
                  <a:latin typeface="Arial" charset="0"/>
                </a:rPr>
                <a:t>m</a:t>
              </a:r>
              <a:r>
                <a:rPr lang="en-AU" sz="2400" b="0" dirty="0" smtClean="0">
                  <a:latin typeface="Arial" charset="0"/>
                </a:rPr>
                <a:t>aterial </a:t>
              </a:r>
              <a:r>
                <a:rPr lang="en-AU" sz="2400" b="0" dirty="0">
                  <a:latin typeface="Arial" charset="0"/>
                </a:rPr>
                <a:t>and </a:t>
              </a:r>
              <a:r>
                <a:rPr lang="en-AU" sz="2400" b="0" dirty="0" smtClean="0">
                  <a:latin typeface="Arial" charset="0"/>
                </a:rPr>
                <a:t>inventory</a:t>
              </a:r>
              <a:r>
                <a:rPr lang="en-AU" sz="2400" dirty="0" smtClean="0">
                  <a:latin typeface="Arial" charset="0"/>
                </a:rPr>
                <a:t> </a:t>
              </a:r>
              <a:endParaRPr lang="en-AU" sz="2400" dirty="0">
                <a:latin typeface="Arial" charset="0"/>
              </a:endParaRPr>
            </a:p>
          </p:txBody>
        </p:sp>
        <p:sp>
          <p:nvSpPr>
            <p:cNvPr id="1239064" name="Line 24"/>
            <p:cNvSpPr>
              <a:spLocks noChangeShapeType="1"/>
            </p:cNvSpPr>
            <p:nvPr/>
          </p:nvSpPr>
          <p:spPr bwMode="auto">
            <a:xfrm>
              <a:off x="1714502" y="1700213"/>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099" name="Rectangle 59"/>
            <p:cNvSpPr>
              <a:spLocks noChangeArrowheads="1"/>
            </p:cNvSpPr>
            <p:nvPr/>
          </p:nvSpPr>
          <p:spPr bwMode="auto">
            <a:xfrm>
              <a:off x="7230209" y="908050"/>
              <a:ext cx="1528397" cy="5257800"/>
            </a:xfrm>
            <a:prstGeom prst="rect">
              <a:avLst/>
            </a:prstGeom>
            <a:solidFill>
              <a:srgbClr val="FFFFCC"/>
            </a:solidFill>
            <a:ln w="12700">
              <a:solidFill>
                <a:schemeClr val="tx1"/>
              </a:solidFill>
              <a:miter lim="800000"/>
              <a:headEnd/>
              <a:tailEnd/>
            </a:ln>
            <a:effectLst>
              <a:outerShdw dist="107763" dir="2700000" algn="ctr" rotWithShape="0">
                <a:schemeClr val="bg2"/>
              </a:outerShdw>
            </a:effectLst>
          </p:spPr>
          <p:txBody>
            <a:bodyPr wrap="none" lIns="87312" tIns="44450" rIns="87312" bIns="44450" anchor="ctr"/>
            <a:lstStyle/>
            <a:p>
              <a:pPr algn="ctr" defTabSz="693738"/>
              <a:r>
                <a:rPr lang="en-AU" sz="2400" b="0" dirty="0">
                  <a:latin typeface="Arial" charset="0"/>
                </a:rPr>
                <a:t>Meeting</a:t>
              </a:r>
            </a:p>
            <a:p>
              <a:pPr algn="ctr" defTabSz="693738"/>
              <a:r>
                <a:rPr lang="en-AU" sz="2400" b="0" dirty="0">
                  <a:latin typeface="Arial" charset="0"/>
                </a:rPr>
                <a:t>d</a:t>
              </a:r>
              <a:r>
                <a:rPr lang="en-AU" sz="2400" b="0" dirty="0" smtClean="0">
                  <a:latin typeface="Arial" charset="0"/>
                </a:rPr>
                <a:t>emand</a:t>
              </a:r>
              <a:endParaRPr lang="en-AU" sz="2400" b="0" dirty="0">
                <a:latin typeface="Arial" charset="0"/>
              </a:endParaRPr>
            </a:p>
            <a:p>
              <a:pPr algn="ctr" defTabSz="693738"/>
              <a:endParaRPr lang="en-AU" sz="2400" b="0" dirty="0">
                <a:latin typeface="Arial" charset="0"/>
              </a:endParaRPr>
            </a:p>
            <a:p>
              <a:pPr algn="ctr" defTabSz="693738"/>
              <a:r>
                <a:rPr lang="en-AU" sz="2400" b="0" dirty="0">
                  <a:latin typeface="Arial" charset="0"/>
                </a:rPr>
                <a:t>&amp;</a:t>
              </a:r>
            </a:p>
            <a:p>
              <a:pPr algn="ctr" defTabSz="693738"/>
              <a:endParaRPr lang="en-AU" sz="2400" b="0" dirty="0">
                <a:latin typeface="Arial" charset="0"/>
              </a:endParaRPr>
            </a:p>
            <a:p>
              <a:pPr algn="ctr" defTabSz="693738"/>
              <a:r>
                <a:rPr lang="en-AU" sz="2400" b="0" dirty="0">
                  <a:latin typeface="Arial" charset="0"/>
                </a:rPr>
                <a:t>s</a:t>
              </a:r>
              <a:r>
                <a:rPr lang="en-AU" sz="2400" b="0" dirty="0" smtClean="0">
                  <a:latin typeface="Arial" charset="0"/>
                </a:rPr>
                <a:t>atisfying</a:t>
              </a:r>
              <a:endParaRPr lang="en-AU" sz="2400" b="0" dirty="0">
                <a:latin typeface="Arial" charset="0"/>
              </a:endParaRPr>
            </a:p>
            <a:p>
              <a:pPr algn="ctr" defTabSz="693738"/>
              <a:r>
                <a:rPr lang="en-AU" sz="2400" b="0" dirty="0">
                  <a:latin typeface="Arial" charset="0"/>
                </a:rPr>
                <a:t>c</a:t>
              </a:r>
              <a:r>
                <a:rPr lang="en-AU" sz="2400" b="0" dirty="0" smtClean="0">
                  <a:latin typeface="Arial" charset="0"/>
                </a:rPr>
                <a:t>ustomers</a:t>
              </a:r>
              <a:endParaRPr lang="en-AU" sz="2400" dirty="0">
                <a:latin typeface="Arial" charset="0"/>
              </a:endParaRPr>
            </a:p>
          </p:txBody>
        </p:sp>
        <p:sp>
          <p:nvSpPr>
            <p:cNvPr id="1239103" name="Line 63"/>
            <p:cNvSpPr>
              <a:spLocks noChangeShapeType="1"/>
            </p:cNvSpPr>
            <p:nvPr/>
          </p:nvSpPr>
          <p:spPr bwMode="auto">
            <a:xfrm>
              <a:off x="1714502" y="3429000"/>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04" name="Line 64"/>
            <p:cNvSpPr>
              <a:spLocks noChangeShapeType="1"/>
            </p:cNvSpPr>
            <p:nvPr/>
          </p:nvSpPr>
          <p:spPr bwMode="auto">
            <a:xfrm>
              <a:off x="1714502" y="5373688"/>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05" name="Line 65"/>
            <p:cNvSpPr>
              <a:spLocks noChangeShapeType="1"/>
            </p:cNvSpPr>
            <p:nvPr/>
          </p:nvSpPr>
          <p:spPr bwMode="auto">
            <a:xfrm>
              <a:off x="5237286" y="1628775"/>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06" name="Line 66"/>
            <p:cNvSpPr>
              <a:spLocks noChangeShapeType="1"/>
            </p:cNvSpPr>
            <p:nvPr/>
          </p:nvSpPr>
          <p:spPr bwMode="auto">
            <a:xfrm>
              <a:off x="5237286" y="3429000"/>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07" name="Line 67"/>
            <p:cNvSpPr>
              <a:spLocks noChangeShapeType="1"/>
            </p:cNvSpPr>
            <p:nvPr/>
          </p:nvSpPr>
          <p:spPr bwMode="auto">
            <a:xfrm>
              <a:off x="5303229" y="5445125"/>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08" name="Line 68"/>
            <p:cNvSpPr>
              <a:spLocks noChangeShapeType="1"/>
            </p:cNvSpPr>
            <p:nvPr/>
          </p:nvSpPr>
          <p:spPr bwMode="auto">
            <a:xfrm>
              <a:off x="6765683" y="1628775"/>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09" name="Line 69"/>
            <p:cNvSpPr>
              <a:spLocks noChangeShapeType="1"/>
            </p:cNvSpPr>
            <p:nvPr/>
          </p:nvSpPr>
          <p:spPr bwMode="auto">
            <a:xfrm>
              <a:off x="6831625" y="3429000"/>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sp>
          <p:nvSpPr>
            <p:cNvPr id="1239110" name="Line 70"/>
            <p:cNvSpPr>
              <a:spLocks noChangeShapeType="1"/>
            </p:cNvSpPr>
            <p:nvPr/>
          </p:nvSpPr>
          <p:spPr bwMode="auto">
            <a:xfrm>
              <a:off x="6831625" y="5445125"/>
              <a:ext cx="530469" cy="0"/>
            </a:xfrm>
            <a:prstGeom prst="line">
              <a:avLst/>
            </a:prstGeom>
            <a:noFill/>
            <a:ln w="76200">
              <a:solidFill>
                <a:schemeClr val="accent1"/>
              </a:solidFill>
              <a:round/>
              <a:headEnd type="none" w="sm" len="sm"/>
              <a:tailEnd type="triangle" w="med" len="med"/>
            </a:ln>
            <a:effectLst/>
          </p:spPr>
          <p:txBody>
            <a:bodyPr wrap="none" anchor="ctr"/>
            <a:lstStyle/>
            <a:p>
              <a:endParaRPr lang="en-NZ"/>
            </a:p>
          </p:txBody>
        </p:sp>
      </p:grpSp>
      <p:sp>
        <p:nvSpPr>
          <p:cNvPr id="24" name="Text Box 28"/>
          <p:cNvSpPr txBox="1">
            <a:spLocks noChangeArrowheads="1"/>
          </p:cNvSpPr>
          <p:nvPr/>
        </p:nvSpPr>
        <p:spPr bwMode="auto">
          <a:xfrm>
            <a:off x="1082273" y="6504928"/>
            <a:ext cx="6707285" cy="230832"/>
          </a:xfrm>
          <a:prstGeom prst="rect">
            <a:avLst/>
          </a:prstGeom>
          <a:noFill/>
          <a:ln w="25400">
            <a:noFill/>
            <a:miter lim="800000"/>
            <a:headEnd type="none" w="sm" len="sm"/>
            <a:tailEnd type="none" w="med" len="lg"/>
          </a:ln>
        </p:spPr>
        <p:txBody>
          <a:bodyPr wrap="none">
            <a:spAutoFit/>
          </a:bodyPr>
          <a:lstStyle/>
          <a:p>
            <a:pPr eaLnBrk="0" hangingPunct="0">
              <a:lnSpc>
                <a:spcPct val="90000"/>
              </a:lnSpc>
            </a:pPr>
            <a:r>
              <a:rPr lang="en-NZ" sz="1000" b="0" dirty="0">
                <a:latin typeface="Arial" pitchFamily="34" charset="0"/>
              </a:rPr>
              <a:t>Gardiner, D</a:t>
            </a:r>
            <a:r>
              <a:rPr lang="en-NZ" sz="1000" b="0" dirty="0" smtClean="0">
                <a:latin typeface="Arial" pitchFamily="34" charset="0"/>
              </a:rPr>
              <a:t>. (2013). </a:t>
            </a:r>
            <a:r>
              <a:rPr lang="en-NZ" sz="1000" b="0" i="1" dirty="0" smtClean="0">
                <a:latin typeface="Arial" pitchFamily="34" charset="0"/>
              </a:rPr>
              <a:t>Operations </a:t>
            </a:r>
            <a:r>
              <a:rPr lang="en-NZ" sz="1000" b="0" i="1" dirty="0">
                <a:latin typeface="Arial" pitchFamily="34" charset="0"/>
              </a:rPr>
              <a:t>m</a:t>
            </a:r>
            <a:r>
              <a:rPr lang="en-NZ" sz="1000" b="0" i="1" dirty="0" smtClean="0">
                <a:latin typeface="Arial" pitchFamily="34" charset="0"/>
              </a:rPr>
              <a:t>anagement </a:t>
            </a:r>
            <a:r>
              <a:rPr lang="en-NZ" sz="1000" b="0" i="1" dirty="0">
                <a:latin typeface="Arial" pitchFamily="34" charset="0"/>
              </a:rPr>
              <a:t>for b</a:t>
            </a:r>
            <a:r>
              <a:rPr lang="en-NZ" sz="1000" b="0" i="1" dirty="0" smtClean="0">
                <a:latin typeface="Arial" pitchFamily="34" charset="0"/>
              </a:rPr>
              <a:t>usiness </a:t>
            </a:r>
            <a:r>
              <a:rPr lang="en-NZ" sz="1000" b="0" i="1" dirty="0">
                <a:latin typeface="Arial" pitchFamily="34" charset="0"/>
              </a:rPr>
              <a:t>e</a:t>
            </a:r>
            <a:r>
              <a:rPr lang="en-NZ" sz="1000" b="0" i="1" dirty="0" smtClean="0">
                <a:latin typeface="Arial" pitchFamily="34" charset="0"/>
              </a:rPr>
              <a:t>xcellence</a:t>
            </a:r>
            <a:r>
              <a:rPr lang="en-NZ" sz="1000" b="0" dirty="0">
                <a:latin typeface="Arial" pitchFamily="34" charset="0"/>
              </a:rPr>
              <a:t>, Auckland: Pearson </a:t>
            </a:r>
            <a:r>
              <a:rPr lang="en-NZ" sz="1000" b="0" dirty="0" smtClean="0">
                <a:latin typeface="Arial" pitchFamily="34" charset="0"/>
              </a:rPr>
              <a:t>Education</a:t>
            </a:r>
            <a:r>
              <a:rPr lang="en-NZ" sz="1000" b="0" dirty="0">
                <a:latin typeface="Arial" pitchFamily="34" charset="0"/>
              </a:rPr>
              <a:t>,</a:t>
            </a:r>
            <a:r>
              <a:rPr lang="en-NZ" sz="1000" b="0" dirty="0" smtClean="0">
                <a:latin typeface="Arial" pitchFamily="34" charset="0"/>
              </a:rPr>
              <a:t> p.44, Fig. 2.1.</a:t>
            </a:r>
            <a:endParaRPr lang="en-US" sz="1000" b="0" dirty="0">
              <a:latin typeface="Arial" pitchFamily="34" charset="0"/>
            </a:endParaRPr>
          </a:p>
        </p:txBody>
      </p:sp>
    </p:spTree>
    <p:extLst>
      <p:ext uri="{BB962C8B-B14F-4D97-AF65-F5344CB8AC3E}">
        <p14:creationId xmlns:p14="http://schemas.microsoft.com/office/powerpoint/2010/main" val="54513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03213" y="188640"/>
            <a:ext cx="5283819" cy="584775"/>
          </a:xfrm>
          <a:prstGeom prst="rect">
            <a:avLst/>
          </a:prstGeom>
          <a:noFill/>
          <a:ln w="9525">
            <a:noFill/>
            <a:miter lim="800000"/>
            <a:headEnd/>
            <a:tailEnd/>
          </a:ln>
        </p:spPr>
        <p:txBody>
          <a:bodyPr wrap="none">
            <a:spAutoFit/>
          </a:bodyPr>
          <a:lstStyle/>
          <a:p>
            <a:pPr fontAlgn="base">
              <a:spcBef>
                <a:spcPct val="0"/>
              </a:spcBef>
              <a:spcAft>
                <a:spcPct val="0"/>
              </a:spcAft>
            </a:pPr>
            <a:r>
              <a:rPr lang="en-AU" sz="3200" b="1" dirty="0" smtClean="0">
                <a:solidFill>
                  <a:srgbClr val="000000"/>
                </a:solidFill>
              </a:rPr>
              <a:t>Forecasting time </a:t>
            </a:r>
            <a:r>
              <a:rPr lang="en-AU" sz="3200" b="1" dirty="0">
                <a:solidFill>
                  <a:srgbClr val="000000"/>
                </a:solidFill>
              </a:rPr>
              <a:t>h</a:t>
            </a:r>
            <a:r>
              <a:rPr lang="en-AU" sz="3200" b="1" dirty="0" smtClean="0">
                <a:solidFill>
                  <a:srgbClr val="000000"/>
                </a:solidFill>
              </a:rPr>
              <a:t>orizons</a:t>
            </a:r>
            <a:endParaRPr lang="en-US" sz="3200" b="1" dirty="0" smtClean="0">
              <a:solidFill>
                <a:srgbClr val="000000"/>
              </a:solidFill>
            </a:endParaRPr>
          </a:p>
        </p:txBody>
      </p:sp>
      <p:grpSp>
        <p:nvGrpSpPr>
          <p:cNvPr id="14" name="Group 13"/>
          <p:cNvGrpSpPr/>
          <p:nvPr/>
        </p:nvGrpSpPr>
        <p:grpSpPr>
          <a:xfrm>
            <a:off x="107505" y="990880"/>
            <a:ext cx="8784976" cy="5462308"/>
            <a:chOff x="488950" y="836613"/>
            <a:chExt cx="9286940" cy="5391983"/>
          </a:xfrm>
        </p:grpSpPr>
        <p:sp>
          <p:nvSpPr>
            <p:cNvPr id="15" name="Rectangle 14"/>
            <p:cNvSpPr>
              <a:spLocks noChangeArrowheads="1"/>
            </p:cNvSpPr>
            <p:nvPr/>
          </p:nvSpPr>
          <p:spPr bwMode="white">
            <a:xfrm>
              <a:off x="488950" y="836613"/>
              <a:ext cx="9286940" cy="5391983"/>
            </a:xfrm>
            <a:prstGeom prst="rect">
              <a:avLst/>
            </a:prstGeom>
            <a:noFill/>
            <a:ln w="12700">
              <a:solidFill>
                <a:schemeClr val="tx1"/>
              </a:solidFill>
              <a:miter lim="800000"/>
              <a:headEnd type="none" w="sm" len="sm"/>
              <a:tailEnd type="none" w="med" len="lg"/>
            </a:ln>
            <a:effectLst/>
          </p:spPr>
          <p:txBody>
            <a:bodyPr wrap="none" anchor="ctr"/>
            <a:lstStyle>
              <a:defPPr>
                <a:defRPr lang="en-AU"/>
              </a:defPPr>
              <a:lvl1pPr algn="l" rtl="0" eaLnBrk="0" fontAlgn="base" hangingPunct="0">
                <a:lnSpc>
                  <a:spcPct val="90000"/>
                </a:lnSpc>
                <a:spcBef>
                  <a:spcPct val="0"/>
                </a:spcBef>
                <a:spcAft>
                  <a:spcPct val="0"/>
                </a:spcAft>
                <a:defRPr b="1" kern="1200">
                  <a:solidFill>
                    <a:schemeClr val="tx1"/>
                  </a:solidFill>
                  <a:latin typeface="Arial Narrow"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Narrow"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Narrow"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Narrow"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Narrow" pitchFamily="34" charset="0"/>
                  <a:ea typeface="+mn-ea"/>
                  <a:cs typeface="+mn-cs"/>
                </a:defRPr>
              </a:lvl5pPr>
              <a:lvl6pPr marL="2286000" algn="l" defTabSz="914400" rtl="0" eaLnBrk="1" latinLnBrk="0" hangingPunct="1">
                <a:defRPr b="1" kern="1200">
                  <a:solidFill>
                    <a:schemeClr val="tx1"/>
                  </a:solidFill>
                  <a:latin typeface="Arial Narrow" pitchFamily="34" charset="0"/>
                  <a:ea typeface="+mn-ea"/>
                  <a:cs typeface="+mn-cs"/>
                </a:defRPr>
              </a:lvl6pPr>
              <a:lvl7pPr marL="2743200" algn="l" defTabSz="914400" rtl="0" eaLnBrk="1" latinLnBrk="0" hangingPunct="1">
                <a:defRPr b="1" kern="1200">
                  <a:solidFill>
                    <a:schemeClr val="tx1"/>
                  </a:solidFill>
                  <a:latin typeface="Arial Narrow" pitchFamily="34" charset="0"/>
                  <a:ea typeface="+mn-ea"/>
                  <a:cs typeface="+mn-cs"/>
                </a:defRPr>
              </a:lvl7pPr>
              <a:lvl8pPr marL="3200400" algn="l" defTabSz="914400" rtl="0" eaLnBrk="1" latinLnBrk="0" hangingPunct="1">
                <a:defRPr b="1" kern="1200">
                  <a:solidFill>
                    <a:schemeClr val="tx1"/>
                  </a:solidFill>
                  <a:latin typeface="Arial Narrow" pitchFamily="34" charset="0"/>
                  <a:ea typeface="+mn-ea"/>
                  <a:cs typeface="+mn-cs"/>
                </a:defRPr>
              </a:lvl8pPr>
              <a:lvl9pPr marL="3657600" algn="l" defTabSz="914400" rtl="0" eaLnBrk="1" latinLnBrk="0" hangingPunct="1">
                <a:defRPr b="1" kern="1200">
                  <a:solidFill>
                    <a:schemeClr val="tx1"/>
                  </a:solidFill>
                  <a:latin typeface="Arial Narrow" pitchFamily="34" charset="0"/>
                  <a:ea typeface="+mn-ea"/>
                  <a:cs typeface="+mn-cs"/>
                </a:defRPr>
              </a:lvl9pPr>
            </a:lstStyle>
            <a:p>
              <a:endParaRPr lang="en-NZ">
                <a:latin typeface="Calibri" pitchFamily="34" charset="0"/>
              </a:endParaRPr>
            </a:p>
          </p:txBody>
        </p:sp>
        <p:sp>
          <p:nvSpPr>
            <p:cNvPr id="16" name="Rectangle 20"/>
            <p:cNvSpPr>
              <a:spLocks noChangeArrowheads="1"/>
            </p:cNvSpPr>
            <p:nvPr/>
          </p:nvSpPr>
          <p:spPr bwMode="auto">
            <a:xfrm>
              <a:off x="2165597" y="3971084"/>
              <a:ext cx="7158855" cy="1244600"/>
            </a:xfrm>
            <a:prstGeom prst="rect">
              <a:avLst/>
            </a:prstGeom>
            <a:solidFill>
              <a:schemeClr val="bg1">
                <a:lumMod val="95000"/>
              </a:schemeClr>
            </a:solidFill>
            <a:ln w="12700">
              <a:solidFill>
                <a:schemeClr val="tx1"/>
              </a:solidFill>
              <a:miter lim="800000"/>
              <a:headEnd/>
              <a:tailEnd/>
            </a:ln>
            <a:effectLst/>
          </p:spPr>
          <p:txBody>
            <a:bodyPr wrap="none" lIns="87312" tIns="44450" rIns="87312" bIns="44450" anchor="ctr"/>
            <a:lstStyle/>
            <a:p>
              <a:pPr marL="374650" indent="-374650" defTabSz="693738">
                <a:buClr>
                  <a:schemeClr val="tx1"/>
                </a:buClr>
                <a:buFont typeface="Wingdings" pitchFamily="2" charset="2"/>
                <a:buChar char="§"/>
              </a:pPr>
              <a:r>
                <a:rPr lang="en-AU" sz="2000" dirty="0">
                  <a:latin typeface="Calibri" pitchFamily="34" charset="0"/>
                </a:rPr>
                <a:t>Detailed planning and </a:t>
              </a:r>
              <a:r>
                <a:rPr lang="en-AU" sz="2000" dirty="0" smtClean="0">
                  <a:latin typeface="Calibri" pitchFamily="34" charset="0"/>
                </a:rPr>
                <a:t>scheduling</a:t>
              </a:r>
            </a:p>
            <a:p>
              <a:pPr marL="374650" indent="-374650" defTabSz="693738">
                <a:buClr>
                  <a:schemeClr val="tx1"/>
                </a:buClr>
              </a:pPr>
              <a:r>
                <a:rPr lang="en-AU" sz="2000" dirty="0" smtClean="0">
                  <a:latin typeface="Calibri" pitchFamily="34" charset="0"/>
                </a:rPr>
                <a:t>	(equipment, personnel, material and inventory) </a:t>
              </a:r>
              <a:endParaRPr lang="en-AU" sz="2000" dirty="0">
                <a:latin typeface="Calibri" pitchFamily="34" charset="0"/>
              </a:endParaRPr>
            </a:p>
          </p:txBody>
        </p:sp>
        <p:sp>
          <p:nvSpPr>
            <p:cNvPr id="17" name="Rectangle 21"/>
            <p:cNvSpPr>
              <a:spLocks noChangeArrowheads="1"/>
            </p:cNvSpPr>
            <p:nvPr/>
          </p:nvSpPr>
          <p:spPr bwMode="auto">
            <a:xfrm>
              <a:off x="4236225" y="2413634"/>
              <a:ext cx="5112568" cy="1320800"/>
            </a:xfrm>
            <a:prstGeom prst="rect">
              <a:avLst/>
            </a:prstGeom>
            <a:solidFill>
              <a:schemeClr val="bg1">
                <a:lumMod val="95000"/>
              </a:schemeClr>
            </a:solidFill>
            <a:ln w="12700">
              <a:solidFill>
                <a:schemeClr val="tx1"/>
              </a:solidFill>
              <a:miter lim="800000"/>
              <a:headEnd/>
              <a:tailEnd/>
            </a:ln>
            <a:effectLst/>
          </p:spPr>
          <p:txBody>
            <a:bodyPr wrap="none" lIns="87312" tIns="44450" rIns="87312" bIns="44450" anchor="ctr"/>
            <a:lstStyle/>
            <a:p>
              <a:pPr marL="374650" indent="-374650" defTabSz="693738">
                <a:buClr>
                  <a:schemeClr val="tx1"/>
                </a:buClr>
                <a:buFont typeface="Wingdings" pitchFamily="2" charset="2"/>
                <a:buChar char="§"/>
              </a:pPr>
              <a:r>
                <a:rPr lang="en-AU" sz="2000" dirty="0" smtClean="0">
                  <a:latin typeface="Calibri" pitchFamily="34" charset="0"/>
                </a:rPr>
                <a:t>Sales and operations planning</a:t>
              </a:r>
            </a:p>
            <a:p>
              <a:pPr marL="374650" indent="-374650" defTabSz="693738">
                <a:buClr>
                  <a:schemeClr val="tx1"/>
                </a:buClr>
                <a:buFont typeface="Wingdings" pitchFamily="2" charset="2"/>
                <a:buChar char="§"/>
              </a:pPr>
              <a:r>
                <a:rPr lang="en-AU" sz="2000" dirty="0" smtClean="0">
                  <a:latin typeface="Calibri" pitchFamily="34" charset="0"/>
                </a:rPr>
                <a:t>Yield management</a:t>
              </a:r>
            </a:p>
            <a:p>
              <a:pPr marL="374650" indent="-374650" defTabSz="693738">
                <a:buClr>
                  <a:schemeClr val="tx1"/>
                </a:buClr>
                <a:buFont typeface="Wingdings" pitchFamily="2" charset="2"/>
                <a:buChar char="§"/>
              </a:pPr>
              <a:r>
                <a:rPr lang="en-AU" sz="2000" dirty="0" smtClean="0">
                  <a:latin typeface="Calibri" pitchFamily="34" charset="0"/>
                </a:rPr>
                <a:t>Resource planning</a:t>
              </a:r>
              <a:endParaRPr lang="en-AU" sz="2000" dirty="0">
                <a:latin typeface="Calibri" pitchFamily="34" charset="0"/>
              </a:endParaRPr>
            </a:p>
          </p:txBody>
        </p:sp>
        <p:sp>
          <p:nvSpPr>
            <p:cNvPr id="18" name="Rectangle 22"/>
            <p:cNvSpPr>
              <a:spLocks noChangeArrowheads="1"/>
            </p:cNvSpPr>
            <p:nvPr/>
          </p:nvSpPr>
          <p:spPr bwMode="auto">
            <a:xfrm>
              <a:off x="6437290" y="986578"/>
              <a:ext cx="2911503" cy="1244600"/>
            </a:xfrm>
            <a:prstGeom prst="rect">
              <a:avLst/>
            </a:prstGeom>
            <a:solidFill>
              <a:schemeClr val="bg1">
                <a:lumMod val="95000"/>
              </a:schemeClr>
            </a:solidFill>
            <a:ln w="12700">
              <a:solidFill>
                <a:schemeClr val="tx1"/>
              </a:solidFill>
              <a:miter lim="800000"/>
              <a:headEnd/>
              <a:tailEnd/>
            </a:ln>
            <a:effectLst/>
          </p:spPr>
          <p:txBody>
            <a:bodyPr wrap="none" lIns="87312" tIns="44450" rIns="87312" bIns="44450" anchor="ctr"/>
            <a:lstStyle/>
            <a:p>
              <a:pPr marL="374650" indent="-374650" defTabSz="693738">
                <a:buClr>
                  <a:schemeClr val="tx1"/>
                </a:buClr>
                <a:buFont typeface="Wingdings" pitchFamily="2" charset="2"/>
                <a:buChar char="§"/>
              </a:pPr>
              <a:r>
                <a:rPr lang="en-AU" sz="2000" dirty="0">
                  <a:latin typeface="Calibri" pitchFamily="34" charset="0"/>
                </a:rPr>
                <a:t>Capacity planning</a:t>
              </a:r>
            </a:p>
            <a:p>
              <a:pPr marL="374650" indent="-374650" defTabSz="693738">
                <a:buClr>
                  <a:schemeClr val="tx1"/>
                </a:buClr>
                <a:buFont typeface="Wingdings" pitchFamily="2" charset="2"/>
                <a:buChar char="§"/>
              </a:pPr>
              <a:r>
                <a:rPr lang="en-AU" sz="2000" dirty="0">
                  <a:latin typeface="Calibri" pitchFamily="34" charset="0"/>
                </a:rPr>
                <a:t>Facility planning</a:t>
              </a:r>
            </a:p>
            <a:p>
              <a:pPr marL="374650" indent="-374650" defTabSz="693738">
                <a:buClr>
                  <a:schemeClr val="tx1"/>
                </a:buClr>
                <a:buFont typeface="Wingdings" pitchFamily="2" charset="2"/>
                <a:buChar char="§"/>
              </a:pPr>
              <a:r>
                <a:rPr lang="en-AU" sz="2000" dirty="0">
                  <a:latin typeface="Calibri" pitchFamily="34" charset="0"/>
                </a:rPr>
                <a:t>Process planning</a:t>
              </a:r>
            </a:p>
          </p:txBody>
        </p:sp>
        <p:sp>
          <p:nvSpPr>
            <p:cNvPr id="19" name="Line 7"/>
            <p:cNvSpPr>
              <a:spLocks noChangeShapeType="1"/>
            </p:cNvSpPr>
            <p:nvPr/>
          </p:nvSpPr>
          <p:spPr bwMode="auto">
            <a:xfrm>
              <a:off x="1777432" y="1050078"/>
              <a:ext cx="45719" cy="4584700"/>
            </a:xfrm>
            <a:prstGeom prst="line">
              <a:avLst/>
            </a:prstGeom>
            <a:noFill/>
            <a:ln w="38100">
              <a:solidFill>
                <a:schemeClr val="tx1"/>
              </a:solidFill>
              <a:round/>
              <a:headEnd type="triangle" w="med" len="med"/>
              <a:tailEnd type="triangle" w="med" len="med"/>
            </a:ln>
            <a:effectLst/>
          </p:spPr>
          <p:txBody>
            <a:bodyPr wrap="none" anchor="ctr"/>
            <a:lstStyle/>
            <a:p>
              <a:endParaRPr lang="en-NZ" sz="2000">
                <a:latin typeface="Calibri" pitchFamily="34" charset="0"/>
              </a:endParaRPr>
            </a:p>
          </p:txBody>
        </p:sp>
        <p:sp>
          <p:nvSpPr>
            <p:cNvPr id="20" name="Rectangle 8"/>
            <p:cNvSpPr>
              <a:spLocks noChangeArrowheads="1"/>
            </p:cNvSpPr>
            <p:nvPr/>
          </p:nvSpPr>
          <p:spPr bwMode="auto">
            <a:xfrm>
              <a:off x="1284894" y="2567485"/>
              <a:ext cx="1030794" cy="1013098"/>
            </a:xfrm>
            <a:prstGeom prst="rect">
              <a:avLst/>
            </a:prstGeom>
            <a:solidFill>
              <a:schemeClr val="bg1"/>
            </a:solidFill>
            <a:ln w="9525">
              <a:solidFill>
                <a:schemeClr val="bg1">
                  <a:alpha val="0"/>
                </a:schemeClr>
              </a:solidFill>
              <a:miter lim="800000"/>
              <a:headEnd/>
              <a:tailEnd/>
            </a:ln>
            <a:effectLst/>
          </p:spPr>
          <p:txBody>
            <a:bodyPr wrap="none" lIns="87312" tIns="44450" rIns="87312" bIns="44450">
              <a:spAutoFit/>
            </a:bodyPr>
            <a:lstStyle/>
            <a:p>
              <a:pPr algn="ctr" defTabSz="833438">
                <a:lnSpc>
                  <a:spcPct val="100000"/>
                </a:lnSpc>
              </a:pPr>
              <a:r>
                <a:rPr lang="en-AU" sz="2000" dirty="0">
                  <a:latin typeface="Calibri" pitchFamily="34" charset="0"/>
                </a:rPr>
                <a:t>level of</a:t>
              </a:r>
            </a:p>
            <a:p>
              <a:pPr algn="ctr" defTabSz="833438">
                <a:lnSpc>
                  <a:spcPct val="100000"/>
                </a:lnSpc>
              </a:pPr>
              <a:r>
                <a:rPr lang="en-AU" sz="2000" dirty="0">
                  <a:latin typeface="Calibri" pitchFamily="34" charset="0"/>
                </a:rPr>
                <a:t>forecast</a:t>
              </a:r>
            </a:p>
            <a:p>
              <a:pPr algn="ctr" defTabSz="833438">
                <a:lnSpc>
                  <a:spcPct val="100000"/>
                </a:lnSpc>
              </a:pPr>
              <a:r>
                <a:rPr lang="en-AU" sz="2000" dirty="0">
                  <a:latin typeface="Calibri" pitchFamily="34" charset="0"/>
                </a:rPr>
                <a:t>detail</a:t>
              </a:r>
            </a:p>
          </p:txBody>
        </p:sp>
        <p:sp>
          <p:nvSpPr>
            <p:cNvPr id="21" name="Rectangle 9"/>
            <p:cNvSpPr>
              <a:spLocks noChangeArrowheads="1"/>
            </p:cNvSpPr>
            <p:nvPr/>
          </p:nvSpPr>
          <p:spPr bwMode="auto">
            <a:xfrm>
              <a:off x="2306163" y="5294704"/>
              <a:ext cx="6633850" cy="397545"/>
            </a:xfrm>
            <a:prstGeom prst="rect">
              <a:avLst/>
            </a:prstGeom>
            <a:solidFill>
              <a:schemeClr val="bg1"/>
            </a:solidFill>
            <a:ln w="9525">
              <a:solidFill>
                <a:schemeClr val="bg1">
                  <a:alpha val="0"/>
                </a:schemeClr>
              </a:solidFill>
              <a:miter lim="800000"/>
              <a:headEnd/>
              <a:tailEnd/>
            </a:ln>
            <a:effectLst/>
          </p:spPr>
          <p:txBody>
            <a:bodyPr wrap="square" lIns="87312" tIns="44450" rIns="87312" bIns="44450">
              <a:spAutoFit/>
            </a:bodyPr>
            <a:lstStyle/>
            <a:p>
              <a:pPr algn="ctr" defTabSz="833438">
                <a:lnSpc>
                  <a:spcPct val="100000"/>
                </a:lnSpc>
              </a:pPr>
              <a:r>
                <a:rPr lang="en-AU" sz="2000" dirty="0">
                  <a:latin typeface="Calibri" pitchFamily="34" charset="0"/>
                </a:rPr>
                <a:t>short  </a:t>
              </a:r>
              <a:r>
                <a:rPr lang="en-AU" sz="2000" dirty="0" smtClean="0">
                  <a:latin typeface="Calibri" pitchFamily="34" charset="0"/>
                </a:rPr>
                <a:t>                                  medium                                        </a:t>
              </a:r>
              <a:r>
                <a:rPr lang="en-AU" sz="2000" dirty="0">
                  <a:latin typeface="Calibri" pitchFamily="34" charset="0"/>
                </a:rPr>
                <a:t>long</a:t>
              </a:r>
            </a:p>
          </p:txBody>
        </p:sp>
        <p:sp>
          <p:nvSpPr>
            <p:cNvPr id="22" name="Rectangle 10"/>
            <p:cNvSpPr>
              <a:spLocks noChangeArrowheads="1"/>
            </p:cNvSpPr>
            <p:nvPr/>
          </p:nvSpPr>
          <p:spPr bwMode="auto">
            <a:xfrm>
              <a:off x="790221" y="4593383"/>
              <a:ext cx="636392" cy="397545"/>
            </a:xfrm>
            <a:prstGeom prst="rect">
              <a:avLst/>
            </a:prstGeom>
            <a:solidFill>
              <a:schemeClr val="bg1"/>
            </a:solidFill>
            <a:ln w="9525">
              <a:solidFill>
                <a:schemeClr val="bg1">
                  <a:alpha val="0"/>
                </a:schemeClr>
              </a:solidFill>
              <a:miter lim="800000"/>
              <a:headEnd/>
              <a:tailEnd/>
            </a:ln>
            <a:effectLst/>
          </p:spPr>
          <p:txBody>
            <a:bodyPr wrap="none" lIns="87312" tIns="44450" rIns="87312" bIns="44450">
              <a:spAutoFit/>
            </a:bodyPr>
            <a:lstStyle/>
            <a:p>
              <a:pPr algn="ctr" defTabSz="833438">
                <a:lnSpc>
                  <a:spcPct val="100000"/>
                </a:lnSpc>
              </a:pPr>
              <a:r>
                <a:rPr lang="en-AU" sz="2000" dirty="0">
                  <a:latin typeface="Calibri" pitchFamily="34" charset="0"/>
                </a:rPr>
                <a:t>high</a:t>
              </a:r>
            </a:p>
          </p:txBody>
        </p:sp>
        <p:sp>
          <p:nvSpPr>
            <p:cNvPr id="23" name="Rectangle 11"/>
            <p:cNvSpPr>
              <a:spLocks noChangeArrowheads="1"/>
            </p:cNvSpPr>
            <p:nvPr/>
          </p:nvSpPr>
          <p:spPr bwMode="auto">
            <a:xfrm>
              <a:off x="824942" y="1606017"/>
              <a:ext cx="566950" cy="397545"/>
            </a:xfrm>
            <a:prstGeom prst="rect">
              <a:avLst/>
            </a:prstGeom>
            <a:solidFill>
              <a:schemeClr val="bg1"/>
            </a:solidFill>
            <a:ln w="9525">
              <a:solidFill>
                <a:schemeClr val="bg1">
                  <a:alpha val="0"/>
                </a:schemeClr>
              </a:solidFill>
              <a:miter lim="800000"/>
              <a:headEnd/>
              <a:tailEnd/>
            </a:ln>
            <a:effectLst/>
          </p:spPr>
          <p:txBody>
            <a:bodyPr wrap="none" lIns="87312" tIns="44450" rIns="87312" bIns="44450">
              <a:spAutoFit/>
            </a:bodyPr>
            <a:lstStyle/>
            <a:p>
              <a:pPr algn="ctr" defTabSz="833438">
                <a:lnSpc>
                  <a:spcPct val="100000"/>
                </a:lnSpc>
              </a:pPr>
              <a:r>
                <a:rPr lang="en-AU" sz="2000" dirty="0">
                  <a:latin typeface="Calibri" pitchFamily="34" charset="0"/>
                </a:rPr>
                <a:t>low</a:t>
              </a:r>
            </a:p>
          </p:txBody>
        </p:sp>
        <p:cxnSp>
          <p:nvCxnSpPr>
            <p:cNvPr id="24" name="Straight Arrow Connector 23"/>
            <p:cNvCxnSpPr/>
            <p:nvPr/>
          </p:nvCxnSpPr>
          <p:spPr bwMode="auto">
            <a:xfrm flipV="1">
              <a:off x="1974253" y="5836860"/>
              <a:ext cx="7350199" cy="9512"/>
            </a:xfrm>
            <a:prstGeom prst="straightConnector1">
              <a:avLst/>
            </a:prstGeom>
            <a:noFill/>
            <a:ln w="38100" cap="flat" cmpd="sng" algn="ctr">
              <a:solidFill>
                <a:schemeClr val="tx1"/>
              </a:solidFill>
              <a:prstDash val="solid"/>
              <a:round/>
              <a:headEnd type="triangle" w="med" len="med"/>
              <a:tailEnd type="triangle" w="med" len="med"/>
            </a:ln>
            <a:effectLst/>
          </p:spPr>
        </p:cxnSp>
        <p:sp>
          <p:nvSpPr>
            <p:cNvPr id="25" name="Rectangle 24"/>
            <p:cNvSpPr>
              <a:spLocks noChangeArrowheads="1"/>
            </p:cNvSpPr>
            <p:nvPr/>
          </p:nvSpPr>
          <p:spPr bwMode="auto">
            <a:xfrm>
              <a:off x="4787948" y="5647599"/>
              <a:ext cx="1526506" cy="397545"/>
            </a:xfrm>
            <a:prstGeom prst="rect">
              <a:avLst/>
            </a:prstGeom>
            <a:solidFill>
              <a:schemeClr val="bg1"/>
            </a:solidFill>
            <a:ln w="9525">
              <a:solidFill>
                <a:schemeClr val="bg1">
                  <a:alpha val="0"/>
                </a:schemeClr>
              </a:solidFill>
              <a:miter lim="800000"/>
              <a:headEnd/>
              <a:tailEnd/>
            </a:ln>
            <a:effectLst/>
          </p:spPr>
          <p:txBody>
            <a:bodyPr wrap="none" lIns="87312" tIns="44450" rIns="87312" bIns="44450">
              <a:spAutoFit/>
            </a:bodyPr>
            <a:lstStyle/>
            <a:p>
              <a:pPr algn="ctr" defTabSz="833438">
                <a:lnSpc>
                  <a:spcPct val="100000"/>
                </a:lnSpc>
              </a:pPr>
              <a:r>
                <a:rPr lang="en-AU" sz="2000" dirty="0">
                  <a:latin typeface="Calibri" pitchFamily="34" charset="0"/>
                </a:rPr>
                <a:t>time horizon</a:t>
              </a:r>
            </a:p>
          </p:txBody>
        </p:sp>
      </p:grpSp>
      <p:sp>
        <p:nvSpPr>
          <p:cNvPr id="26" name="Text Box 28"/>
          <p:cNvSpPr txBox="1">
            <a:spLocks noChangeArrowheads="1"/>
          </p:cNvSpPr>
          <p:nvPr/>
        </p:nvSpPr>
        <p:spPr bwMode="auto">
          <a:xfrm>
            <a:off x="1022335" y="6545870"/>
            <a:ext cx="6707285" cy="230832"/>
          </a:xfrm>
          <a:prstGeom prst="rect">
            <a:avLst/>
          </a:prstGeom>
          <a:noFill/>
          <a:ln w="25400">
            <a:noFill/>
            <a:miter lim="800000"/>
            <a:headEnd type="none" w="sm" len="sm"/>
            <a:tailEnd type="none" w="med" len="lg"/>
          </a:ln>
        </p:spPr>
        <p:txBody>
          <a:bodyPr wrap="none">
            <a:spAutoFit/>
          </a:bodyPr>
          <a:lstStyle/>
          <a:p>
            <a:pPr eaLnBrk="0" hangingPunct="0">
              <a:lnSpc>
                <a:spcPct val="90000"/>
              </a:lnSpc>
            </a:pPr>
            <a:r>
              <a:rPr lang="en-NZ" sz="1000" b="0" dirty="0">
                <a:latin typeface="Arial" pitchFamily="34" charset="0"/>
              </a:rPr>
              <a:t>Gardiner, D</a:t>
            </a:r>
            <a:r>
              <a:rPr lang="en-NZ" sz="1000" b="0" dirty="0" smtClean="0">
                <a:latin typeface="Arial" pitchFamily="34" charset="0"/>
              </a:rPr>
              <a:t>. (2013). </a:t>
            </a:r>
            <a:r>
              <a:rPr lang="en-NZ" sz="1000" b="0" i="1" dirty="0" smtClean="0">
                <a:latin typeface="Arial" pitchFamily="34" charset="0"/>
              </a:rPr>
              <a:t>Operations </a:t>
            </a:r>
            <a:r>
              <a:rPr lang="en-NZ" sz="1000" b="0" i="1" dirty="0">
                <a:latin typeface="Arial" pitchFamily="34" charset="0"/>
              </a:rPr>
              <a:t>m</a:t>
            </a:r>
            <a:r>
              <a:rPr lang="en-NZ" sz="1000" b="0" i="1" dirty="0" smtClean="0">
                <a:latin typeface="Arial" pitchFamily="34" charset="0"/>
              </a:rPr>
              <a:t>anagement </a:t>
            </a:r>
            <a:r>
              <a:rPr lang="en-NZ" sz="1000" b="0" i="1" dirty="0">
                <a:latin typeface="Arial" pitchFamily="34" charset="0"/>
              </a:rPr>
              <a:t>for b</a:t>
            </a:r>
            <a:r>
              <a:rPr lang="en-NZ" sz="1000" b="0" i="1" dirty="0" smtClean="0">
                <a:latin typeface="Arial" pitchFamily="34" charset="0"/>
              </a:rPr>
              <a:t>usiness </a:t>
            </a:r>
            <a:r>
              <a:rPr lang="en-NZ" sz="1000" b="0" i="1" dirty="0">
                <a:latin typeface="Arial" pitchFamily="34" charset="0"/>
              </a:rPr>
              <a:t>e</a:t>
            </a:r>
            <a:r>
              <a:rPr lang="en-NZ" sz="1000" b="0" i="1" dirty="0" smtClean="0">
                <a:latin typeface="Arial" pitchFamily="34" charset="0"/>
              </a:rPr>
              <a:t>xcellence</a:t>
            </a:r>
            <a:r>
              <a:rPr lang="en-NZ" sz="1000" b="0" dirty="0">
                <a:latin typeface="Arial" pitchFamily="34" charset="0"/>
              </a:rPr>
              <a:t>, Auckland: Pearson </a:t>
            </a:r>
            <a:r>
              <a:rPr lang="en-NZ" sz="1000" b="0" dirty="0" smtClean="0">
                <a:latin typeface="Arial" pitchFamily="34" charset="0"/>
              </a:rPr>
              <a:t>Education</a:t>
            </a:r>
            <a:r>
              <a:rPr lang="en-NZ" sz="1000" b="0" dirty="0">
                <a:latin typeface="Arial" pitchFamily="34" charset="0"/>
              </a:rPr>
              <a:t>,</a:t>
            </a:r>
            <a:r>
              <a:rPr lang="en-NZ" sz="1000" b="0" dirty="0" smtClean="0">
                <a:latin typeface="Arial" pitchFamily="34" charset="0"/>
              </a:rPr>
              <a:t> p.45, Fig. 2.2.</a:t>
            </a:r>
            <a:endParaRPr lang="en-US" sz="1000" b="0" dirty="0">
              <a:latin typeface="Arial" pitchFamily="34" charset="0"/>
            </a:endParaRPr>
          </a:p>
        </p:txBody>
      </p:sp>
      <p:sp>
        <p:nvSpPr>
          <p:cNvPr id="27"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11</a:t>
            </a:fld>
            <a:endParaRPr lang="en-US" b="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7" name="Rectangle 1031"/>
          <p:cNvSpPr>
            <a:spLocks noGrp="1" noChangeArrowheads="1"/>
          </p:cNvSpPr>
          <p:nvPr>
            <p:ph type="title"/>
          </p:nvPr>
        </p:nvSpPr>
        <p:spPr>
          <a:xfrm>
            <a:off x="395536" y="548680"/>
            <a:ext cx="7128792" cy="425374"/>
          </a:xfrm>
          <a:ln/>
        </p:spPr>
        <p:txBody>
          <a:bodyPr wrap="square"/>
          <a:lstStyle/>
          <a:p>
            <a:pPr algn="l"/>
            <a:r>
              <a:rPr lang="en-AU" sz="3200" b="1" dirty="0"/>
              <a:t>Long r</a:t>
            </a:r>
            <a:r>
              <a:rPr lang="en-AU" sz="3200" b="1" dirty="0" smtClean="0"/>
              <a:t>ange </a:t>
            </a:r>
            <a:r>
              <a:rPr lang="en-AU" sz="3200" b="1" dirty="0"/>
              <a:t>f</a:t>
            </a:r>
            <a:r>
              <a:rPr lang="en-AU" sz="3200" b="1" dirty="0" smtClean="0"/>
              <a:t>orecasting</a:t>
            </a:r>
            <a:endParaRPr lang="en-AU" sz="3200" b="1" dirty="0"/>
          </a:p>
        </p:txBody>
      </p:sp>
      <p:sp>
        <p:nvSpPr>
          <p:cNvPr id="527369" name="Rectangle 1033"/>
          <p:cNvSpPr>
            <a:spLocks noGrp="1" noChangeArrowheads="1"/>
          </p:cNvSpPr>
          <p:nvPr>
            <p:ph idx="1"/>
          </p:nvPr>
        </p:nvSpPr>
        <p:spPr>
          <a:xfrm>
            <a:off x="467544" y="1340768"/>
            <a:ext cx="8496944" cy="4730750"/>
          </a:xfrm>
        </p:spPr>
        <p:txBody>
          <a:bodyPr/>
          <a:lstStyle/>
          <a:p>
            <a:pPr algn="just">
              <a:spcBef>
                <a:spcPct val="25000"/>
              </a:spcBef>
            </a:pPr>
            <a:r>
              <a:rPr lang="en-AU" sz="2800" dirty="0"/>
              <a:t>Applications</a:t>
            </a:r>
          </a:p>
          <a:p>
            <a:pPr lvl="1"/>
            <a:r>
              <a:rPr lang="en-AU" sz="2400" dirty="0"/>
              <a:t>business </a:t>
            </a:r>
            <a:r>
              <a:rPr lang="en-AU" sz="2400" dirty="0" smtClean="0"/>
              <a:t>planning; </a:t>
            </a:r>
            <a:r>
              <a:rPr lang="en-AU" sz="2400" i="1" dirty="0" smtClean="0"/>
              <a:t>e.g.</a:t>
            </a:r>
            <a:r>
              <a:rPr lang="en-AU" sz="2400" dirty="0" smtClean="0"/>
              <a:t>, </a:t>
            </a:r>
            <a:r>
              <a:rPr lang="en-AU" sz="2400" dirty="0"/>
              <a:t>type of hospital facilities</a:t>
            </a:r>
          </a:p>
          <a:p>
            <a:pPr lvl="1"/>
            <a:r>
              <a:rPr lang="en-AU" sz="2400" dirty="0"/>
              <a:t>capacity </a:t>
            </a:r>
            <a:r>
              <a:rPr lang="en-AU" sz="2400" dirty="0" smtClean="0"/>
              <a:t>planning; </a:t>
            </a:r>
            <a:r>
              <a:rPr lang="en-AU" sz="2400" i="1" dirty="0" smtClean="0"/>
              <a:t>e.g.</a:t>
            </a:r>
            <a:r>
              <a:rPr lang="en-AU" sz="2400" dirty="0" smtClean="0"/>
              <a:t>. </a:t>
            </a:r>
            <a:r>
              <a:rPr lang="en-AU" sz="2400" dirty="0"/>
              <a:t>size of call centre</a:t>
            </a:r>
          </a:p>
          <a:p>
            <a:pPr lvl="1"/>
            <a:r>
              <a:rPr lang="en-AU" sz="2400" dirty="0"/>
              <a:t>capital investment </a:t>
            </a:r>
            <a:r>
              <a:rPr lang="en-AU" sz="2400" dirty="0" smtClean="0"/>
              <a:t>planning; </a:t>
            </a:r>
            <a:r>
              <a:rPr lang="en-AU" sz="2400" i="1" dirty="0" smtClean="0"/>
              <a:t>e.g.</a:t>
            </a:r>
            <a:r>
              <a:rPr lang="en-AU" sz="2400" dirty="0" smtClean="0"/>
              <a:t>, </a:t>
            </a:r>
            <a:r>
              <a:rPr lang="en-AU" sz="2400" dirty="0"/>
              <a:t>airliner purchase</a:t>
            </a:r>
          </a:p>
          <a:p>
            <a:pPr lvl="1"/>
            <a:r>
              <a:rPr lang="en-AU" sz="2400" dirty="0"/>
              <a:t>location </a:t>
            </a:r>
            <a:r>
              <a:rPr lang="en-AU" sz="2400" dirty="0" smtClean="0"/>
              <a:t>feasibility; </a:t>
            </a:r>
            <a:r>
              <a:rPr lang="en-AU" sz="2400" i="1" dirty="0" smtClean="0"/>
              <a:t>e.g.</a:t>
            </a:r>
            <a:r>
              <a:rPr lang="en-AU" sz="2400" dirty="0" smtClean="0"/>
              <a:t>, </a:t>
            </a:r>
            <a:r>
              <a:rPr lang="en-AU" sz="2400" dirty="0"/>
              <a:t>factory or restaurant location</a:t>
            </a:r>
          </a:p>
          <a:p>
            <a:pPr algn="just">
              <a:spcBef>
                <a:spcPct val="25000"/>
              </a:spcBef>
            </a:pPr>
            <a:r>
              <a:rPr lang="en-AU" sz="2800" dirty="0"/>
              <a:t>Detail - </a:t>
            </a:r>
            <a:r>
              <a:rPr lang="en-AU" sz="2400" dirty="0"/>
              <a:t>broad, general</a:t>
            </a:r>
          </a:p>
          <a:p>
            <a:pPr algn="just">
              <a:spcBef>
                <a:spcPct val="25000"/>
              </a:spcBef>
            </a:pPr>
            <a:r>
              <a:rPr lang="en-AU" sz="2800" dirty="0"/>
              <a:t>Aggregation - </a:t>
            </a:r>
            <a:r>
              <a:rPr lang="en-AU" sz="2400" dirty="0"/>
              <a:t>high aggregation into product families</a:t>
            </a:r>
          </a:p>
          <a:p>
            <a:pPr>
              <a:buFont typeface="Arial" pitchFamily="34" charset="0"/>
              <a:buChar char="•"/>
            </a:pPr>
            <a:r>
              <a:rPr lang="en-AU" sz="2800" dirty="0"/>
              <a:t>Time Frame - </a:t>
            </a:r>
            <a:r>
              <a:rPr lang="en-AU" sz="2400" dirty="0" smtClean="0"/>
              <a:t>often </a:t>
            </a:r>
            <a:r>
              <a:rPr lang="en-AU" sz="2400" dirty="0"/>
              <a:t>by month or quarter</a:t>
            </a:r>
          </a:p>
          <a:p>
            <a:pPr>
              <a:buFont typeface="Arial" pitchFamily="34" charset="0"/>
              <a:buChar char="•"/>
            </a:pPr>
            <a:r>
              <a:rPr lang="en-AU" sz="2800" dirty="0"/>
              <a:t>Accuracy - </a:t>
            </a:r>
            <a:r>
              <a:rPr lang="en-AU" sz="2400" dirty="0"/>
              <a:t>‘ballpark’ accuracy needed</a:t>
            </a:r>
          </a:p>
          <a:p>
            <a:pPr>
              <a:buFont typeface="Arial" pitchFamily="34" charset="0"/>
              <a:buChar char="•"/>
            </a:pPr>
            <a:r>
              <a:rPr lang="en-AU" sz="2800" dirty="0"/>
              <a:t>Turning points - </a:t>
            </a:r>
            <a:r>
              <a:rPr lang="en-AU" sz="2400" dirty="0"/>
              <a:t>important</a:t>
            </a:r>
          </a:p>
        </p:txBody>
      </p:sp>
      <p:sp>
        <p:nvSpPr>
          <p:cNvPr id="4"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12</a:t>
            </a:fld>
            <a:endParaRPr lang="en-US" b="0" dirty="0">
              <a:solidFill>
                <a:srgbClr val="000000"/>
              </a:solidFill>
            </a:endParaRPr>
          </a:p>
        </p:txBody>
      </p:sp>
    </p:spTree>
    <p:extLst>
      <p:ext uri="{BB962C8B-B14F-4D97-AF65-F5344CB8AC3E}">
        <p14:creationId xmlns:p14="http://schemas.microsoft.com/office/powerpoint/2010/main" val="222387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736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736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736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73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91" name="Rectangle 7"/>
          <p:cNvSpPr>
            <a:spLocks noGrp="1" noChangeArrowheads="1"/>
          </p:cNvSpPr>
          <p:nvPr>
            <p:ph type="title"/>
          </p:nvPr>
        </p:nvSpPr>
        <p:spPr>
          <a:xfrm>
            <a:off x="467544" y="548680"/>
            <a:ext cx="7056784" cy="425374"/>
          </a:xfrm>
          <a:ln/>
        </p:spPr>
        <p:txBody>
          <a:bodyPr wrap="square"/>
          <a:lstStyle/>
          <a:p>
            <a:pPr algn="l"/>
            <a:r>
              <a:rPr lang="en-AU" sz="3200" b="1" dirty="0"/>
              <a:t>Medium range forecasting</a:t>
            </a:r>
          </a:p>
        </p:txBody>
      </p:sp>
      <p:sp>
        <p:nvSpPr>
          <p:cNvPr id="528393" name="Rectangle 9"/>
          <p:cNvSpPr>
            <a:spLocks noGrp="1" noChangeArrowheads="1"/>
          </p:cNvSpPr>
          <p:nvPr>
            <p:ph idx="1"/>
          </p:nvPr>
        </p:nvSpPr>
        <p:spPr>
          <a:xfrm>
            <a:off x="539552" y="1340768"/>
            <a:ext cx="8352929" cy="4730750"/>
          </a:xfrm>
        </p:spPr>
        <p:txBody>
          <a:bodyPr/>
          <a:lstStyle/>
          <a:p>
            <a:r>
              <a:rPr lang="en-AU" sz="2800" dirty="0"/>
              <a:t>Applications</a:t>
            </a:r>
          </a:p>
          <a:p>
            <a:pPr lvl="1"/>
            <a:r>
              <a:rPr lang="en-AU" sz="2400" dirty="0"/>
              <a:t>aggregate planning of sales and production</a:t>
            </a:r>
          </a:p>
          <a:p>
            <a:pPr lvl="1"/>
            <a:r>
              <a:rPr lang="en-AU" sz="2400" dirty="0"/>
              <a:t>yield management for existing fixed capacity</a:t>
            </a:r>
          </a:p>
          <a:p>
            <a:pPr lvl="1"/>
            <a:r>
              <a:rPr lang="en-AU" sz="2400" dirty="0"/>
              <a:t>volume demand by market </a:t>
            </a:r>
            <a:r>
              <a:rPr lang="en-AU" sz="2400" dirty="0" smtClean="0"/>
              <a:t>segment; </a:t>
            </a:r>
            <a:r>
              <a:rPr lang="en-AU" sz="2400" i="1" dirty="0" smtClean="0"/>
              <a:t>e.g.</a:t>
            </a:r>
            <a:r>
              <a:rPr lang="en-AU" sz="2400" dirty="0" smtClean="0"/>
              <a:t>, </a:t>
            </a:r>
            <a:r>
              <a:rPr lang="en-AU" sz="2400" dirty="0"/>
              <a:t>travel</a:t>
            </a:r>
          </a:p>
          <a:p>
            <a:pPr lvl="1"/>
            <a:r>
              <a:rPr lang="en-AU" sz="2400" dirty="0"/>
              <a:t>seasonal levels of employment and inventory</a:t>
            </a:r>
          </a:p>
          <a:p>
            <a:r>
              <a:rPr lang="en-AU" sz="2800" dirty="0"/>
              <a:t>Detail </a:t>
            </a:r>
            <a:r>
              <a:rPr lang="en-AU" sz="2800" b="0" dirty="0"/>
              <a:t>- </a:t>
            </a:r>
            <a:r>
              <a:rPr lang="en-AU" sz="2400" b="0" dirty="0"/>
              <a:t>some detail</a:t>
            </a:r>
          </a:p>
          <a:p>
            <a:r>
              <a:rPr lang="en-AU" sz="2800" dirty="0"/>
              <a:t>Aggregation </a:t>
            </a:r>
            <a:r>
              <a:rPr lang="en-AU" sz="2800" b="0" dirty="0"/>
              <a:t>- </a:t>
            </a:r>
            <a:r>
              <a:rPr lang="en-AU" sz="2400" dirty="0"/>
              <a:t>some aggregation</a:t>
            </a:r>
          </a:p>
          <a:p>
            <a:r>
              <a:rPr lang="en-AU" sz="2800" dirty="0"/>
              <a:t>Time Frame - </a:t>
            </a:r>
            <a:r>
              <a:rPr lang="en-AU" sz="2400" dirty="0" smtClean="0"/>
              <a:t>often </a:t>
            </a:r>
            <a:r>
              <a:rPr lang="en-AU" sz="2400" dirty="0"/>
              <a:t>by month</a:t>
            </a:r>
          </a:p>
          <a:p>
            <a:r>
              <a:rPr lang="en-AU" sz="2800" dirty="0"/>
              <a:t>Accuracy </a:t>
            </a:r>
            <a:r>
              <a:rPr lang="en-AU" sz="2800" b="0" dirty="0"/>
              <a:t>- </a:t>
            </a:r>
            <a:r>
              <a:rPr lang="en-AU" sz="2400" b="0" dirty="0"/>
              <a:t>reasonable accuracy needed</a:t>
            </a:r>
          </a:p>
          <a:p>
            <a:r>
              <a:rPr lang="en-AU" sz="2800" dirty="0"/>
              <a:t>Turning points </a:t>
            </a:r>
            <a:r>
              <a:rPr lang="en-AU" sz="2800" b="0" dirty="0"/>
              <a:t>- </a:t>
            </a:r>
            <a:r>
              <a:rPr lang="en-AU" sz="2400" b="0" dirty="0"/>
              <a:t>moderate importance</a:t>
            </a:r>
          </a:p>
        </p:txBody>
      </p:sp>
      <p:sp>
        <p:nvSpPr>
          <p:cNvPr id="4"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13</a:t>
            </a:fld>
            <a:endParaRPr lang="en-US" b="0">
              <a:solidFill>
                <a:srgbClr val="000000"/>
              </a:solidFill>
            </a:endParaRPr>
          </a:p>
        </p:txBody>
      </p:sp>
    </p:spTree>
    <p:extLst>
      <p:ext uri="{BB962C8B-B14F-4D97-AF65-F5344CB8AC3E}">
        <p14:creationId xmlns:p14="http://schemas.microsoft.com/office/powerpoint/2010/main" val="27193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39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839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839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839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83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5" name="Rectangle 1031"/>
          <p:cNvSpPr>
            <a:spLocks noGrp="1" noChangeArrowheads="1"/>
          </p:cNvSpPr>
          <p:nvPr>
            <p:ph type="title"/>
          </p:nvPr>
        </p:nvSpPr>
        <p:spPr>
          <a:xfrm>
            <a:off x="395536" y="548680"/>
            <a:ext cx="7272808" cy="425374"/>
          </a:xfrm>
          <a:ln/>
        </p:spPr>
        <p:txBody>
          <a:bodyPr wrap="square"/>
          <a:lstStyle/>
          <a:p>
            <a:pPr algn="l"/>
            <a:r>
              <a:rPr lang="en-AU" sz="3200" b="1" dirty="0"/>
              <a:t>Short range forecasting</a:t>
            </a:r>
          </a:p>
        </p:txBody>
      </p:sp>
      <p:sp>
        <p:nvSpPr>
          <p:cNvPr id="529417" name="Rectangle 1033"/>
          <p:cNvSpPr>
            <a:spLocks noGrp="1" noChangeArrowheads="1"/>
          </p:cNvSpPr>
          <p:nvPr>
            <p:ph idx="1"/>
          </p:nvPr>
        </p:nvSpPr>
        <p:spPr>
          <a:xfrm>
            <a:off x="467544" y="1268760"/>
            <a:ext cx="8496945" cy="4730750"/>
          </a:xfrm>
        </p:spPr>
        <p:txBody>
          <a:bodyPr/>
          <a:lstStyle/>
          <a:p>
            <a:r>
              <a:rPr lang="en-AU" sz="2800" dirty="0"/>
              <a:t>Applications</a:t>
            </a:r>
          </a:p>
          <a:p>
            <a:pPr lvl="1"/>
            <a:r>
              <a:rPr lang="en-AU" sz="2400" dirty="0"/>
              <a:t>short term customer </a:t>
            </a:r>
            <a:r>
              <a:rPr lang="en-AU" sz="2400" dirty="0" smtClean="0"/>
              <a:t>demand; </a:t>
            </a:r>
            <a:r>
              <a:rPr lang="en-AU" sz="2400" i="1" dirty="0" smtClean="0"/>
              <a:t>e.g.</a:t>
            </a:r>
            <a:r>
              <a:rPr lang="en-AU" sz="2400" dirty="0" smtClean="0"/>
              <a:t>, </a:t>
            </a:r>
            <a:r>
              <a:rPr lang="en-AU" sz="2400" dirty="0"/>
              <a:t>peak periods</a:t>
            </a:r>
          </a:p>
          <a:p>
            <a:pPr lvl="1"/>
            <a:r>
              <a:rPr lang="en-AU" sz="2400" dirty="0"/>
              <a:t>production schedules to meet demand fluctuations</a:t>
            </a:r>
          </a:p>
          <a:p>
            <a:pPr lvl="1"/>
            <a:r>
              <a:rPr lang="en-AU" sz="2400" dirty="0"/>
              <a:t>employee </a:t>
            </a:r>
            <a:r>
              <a:rPr lang="en-AU" sz="2400" dirty="0" smtClean="0"/>
              <a:t>schedules; </a:t>
            </a:r>
            <a:r>
              <a:rPr lang="en-AU" sz="2400" i="1" dirty="0"/>
              <a:t>e.g.</a:t>
            </a:r>
            <a:r>
              <a:rPr lang="en-AU" sz="2400" dirty="0"/>
              <a:t>, shift rosters</a:t>
            </a:r>
          </a:p>
          <a:p>
            <a:pPr lvl="1"/>
            <a:r>
              <a:rPr lang="en-AU" sz="2400" dirty="0"/>
              <a:t>adjust employment </a:t>
            </a:r>
            <a:r>
              <a:rPr lang="en-AU" sz="2400" dirty="0" smtClean="0"/>
              <a:t>levels; </a:t>
            </a:r>
            <a:r>
              <a:rPr lang="en-AU" sz="2400" i="1" dirty="0"/>
              <a:t>e.g.</a:t>
            </a:r>
            <a:r>
              <a:rPr lang="en-AU" sz="2400" dirty="0"/>
              <a:t>, during the day</a:t>
            </a:r>
          </a:p>
          <a:p>
            <a:r>
              <a:rPr lang="en-AU" sz="2800" dirty="0"/>
              <a:t>Detail </a:t>
            </a:r>
            <a:r>
              <a:rPr lang="en-AU" sz="2800" b="0" dirty="0"/>
              <a:t>- </a:t>
            </a:r>
            <a:r>
              <a:rPr lang="en-AU" sz="2400" b="0" dirty="0"/>
              <a:t>very detailed</a:t>
            </a:r>
          </a:p>
          <a:p>
            <a:r>
              <a:rPr lang="en-AU" sz="2800" dirty="0"/>
              <a:t>Aggregation </a:t>
            </a:r>
            <a:r>
              <a:rPr lang="en-AU" sz="2800" b="0" dirty="0"/>
              <a:t>- </a:t>
            </a:r>
            <a:r>
              <a:rPr lang="en-AU" sz="2400" b="0" dirty="0"/>
              <a:t>disaggregated by product, model style</a:t>
            </a:r>
          </a:p>
          <a:p>
            <a:r>
              <a:rPr lang="en-AU" sz="2800" dirty="0"/>
              <a:t>Time Frame - </a:t>
            </a:r>
            <a:r>
              <a:rPr lang="en-AU" sz="2400" b="0" dirty="0" smtClean="0"/>
              <a:t>often </a:t>
            </a:r>
            <a:r>
              <a:rPr lang="en-AU" sz="2400" b="0" dirty="0"/>
              <a:t>by week or day</a:t>
            </a:r>
          </a:p>
          <a:p>
            <a:r>
              <a:rPr lang="en-AU" sz="2800" dirty="0"/>
              <a:t>Accuracy - </a:t>
            </a:r>
            <a:r>
              <a:rPr lang="en-AU" sz="2400" b="0" dirty="0" smtClean="0"/>
              <a:t>high </a:t>
            </a:r>
            <a:r>
              <a:rPr lang="en-AU" sz="2400" b="0" dirty="0"/>
              <a:t>accuracy needed</a:t>
            </a:r>
          </a:p>
          <a:p>
            <a:r>
              <a:rPr lang="en-AU" sz="2800" dirty="0"/>
              <a:t>Turning points - </a:t>
            </a:r>
            <a:r>
              <a:rPr lang="en-AU" sz="2400" b="0" dirty="0"/>
              <a:t>less important</a:t>
            </a:r>
          </a:p>
        </p:txBody>
      </p:sp>
      <p:sp>
        <p:nvSpPr>
          <p:cNvPr id="4"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14</a:t>
            </a:fld>
            <a:endParaRPr lang="en-US" b="0">
              <a:solidFill>
                <a:srgbClr val="000000"/>
              </a:solidFill>
            </a:endParaRPr>
          </a:p>
        </p:txBody>
      </p:sp>
    </p:spTree>
    <p:extLst>
      <p:ext uri="{BB962C8B-B14F-4D97-AF65-F5344CB8AC3E}">
        <p14:creationId xmlns:p14="http://schemas.microsoft.com/office/powerpoint/2010/main" val="425955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41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941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941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941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94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99495938"/>
              </p:ext>
            </p:extLst>
          </p:nvPr>
        </p:nvGraphicFramePr>
        <p:xfrm>
          <a:off x="583865" y="1196753"/>
          <a:ext cx="7905750" cy="535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6584" name="Rectangle 8"/>
          <p:cNvSpPr>
            <a:spLocks noGrp="1" noChangeArrowheads="1"/>
          </p:cNvSpPr>
          <p:nvPr>
            <p:ph type="title"/>
          </p:nvPr>
        </p:nvSpPr>
        <p:spPr>
          <a:xfrm>
            <a:off x="723818" y="476672"/>
            <a:ext cx="6388895" cy="433388"/>
          </a:xfrm>
          <a:ln/>
        </p:spPr>
        <p:txBody>
          <a:bodyPr wrap="square"/>
          <a:lstStyle/>
          <a:p>
            <a:pPr algn="l"/>
            <a:r>
              <a:rPr lang="en-AU" sz="3200" b="1" dirty="0"/>
              <a:t>Principles of forecasting</a:t>
            </a:r>
          </a:p>
        </p:txBody>
      </p:sp>
      <p:sp>
        <p:nvSpPr>
          <p:cNvPr id="6"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15</a:t>
            </a:fld>
            <a:endParaRPr lang="en-US" b="0" dirty="0">
              <a:solidFill>
                <a:srgbClr val="000000"/>
              </a:solidFill>
            </a:endParaRPr>
          </a:p>
        </p:txBody>
      </p:sp>
      <p:sp>
        <p:nvSpPr>
          <p:cNvPr id="5" name="Text Box 4"/>
          <p:cNvSpPr txBox="1">
            <a:spLocks noChangeArrowheads="1"/>
          </p:cNvSpPr>
          <p:nvPr/>
        </p:nvSpPr>
        <p:spPr bwMode="auto">
          <a:xfrm>
            <a:off x="998565" y="6497558"/>
            <a:ext cx="6450805" cy="246221"/>
          </a:xfrm>
          <a:prstGeom prst="rect">
            <a:avLst/>
          </a:prstGeom>
          <a:noFill/>
          <a:ln w="12700">
            <a:noFill/>
            <a:miter lim="800000"/>
            <a:headEnd type="none" w="sm" len="sm"/>
            <a:tailEnd type="none" w="sm" len="sm"/>
          </a:ln>
          <a:effectLst/>
        </p:spPr>
        <p:txBody>
          <a:bodyPr wrap="none">
            <a:spAutoFit/>
          </a:bodyPr>
          <a:lstStyle/>
          <a:p>
            <a:pPr>
              <a:lnSpc>
                <a:spcPct val="100000"/>
              </a:lnSpc>
            </a:pPr>
            <a:r>
              <a:rPr lang="en-NZ" sz="1000" b="0" dirty="0" smtClean="0">
                <a:latin typeface="Arial Narrow" pitchFamily="34" charset="0"/>
              </a:rPr>
              <a:t>Arnold</a:t>
            </a:r>
            <a:r>
              <a:rPr lang="en-NZ" sz="1000" b="0" dirty="0">
                <a:latin typeface="Arial Narrow" pitchFamily="34" charset="0"/>
              </a:rPr>
              <a:t>, </a:t>
            </a:r>
            <a:r>
              <a:rPr lang="en-NZ" sz="1000" b="0" dirty="0" smtClean="0">
                <a:latin typeface="Arial Narrow" pitchFamily="34" charset="0"/>
              </a:rPr>
              <a:t>J.R.T. &amp; Chapman, S.N., (2004). </a:t>
            </a:r>
            <a:r>
              <a:rPr lang="en-NZ" sz="1000" b="0" i="1" dirty="0">
                <a:latin typeface="Arial Narrow" pitchFamily="34" charset="0"/>
              </a:rPr>
              <a:t>Introduction to </a:t>
            </a:r>
            <a:r>
              <a:rPr lang="en-NZ" sz="1000" b="0" i="1" dirty="0" smtClean="0">
                <a:latin typeface="Arial Narrow" pitchFamily="34" charset="0"/>
              </a:rPr>
              <a:t>materials management, </a:t>
            </a:r>
            <a:r>
              <a:rPr lang="en-NZ" sz="1000" dirty="0" smtClean="0">
                <a:latin typeface="Arial Narrow" pitchFamily="34" charset="0"/>
              </a:rPr>
              <a:t>5</a:t>
            </a:r>
            <a:r>
              <a:rPr lang="en-NZ" sz="1000" b="0" baseline="30000" dirty="0" smtClean="0">
                <a:latin typeface="Arial Narrow" pitchFamily="34" charset="0"/>
              </a:rPr>
              <a:t>th</a:t>
            </a:r>
            <a:r>
              <a:rPr lang="en-NZ" sz="1000" b="0" dirty="0" smtClean="0">
                <a:latin typeface="Arial Narrow" pitchFamily="34" charset="0"/>
              </a:rPr>
              <a:t> Edition. </a:t>
            </a:r>
            <a:r>
              <a:rPr lang="en-NZ" sz="1000" b="0" dirty="0">
                <a:latin typeface="Arial Narrow" pitchFamily="34" charset="0"/>
              </a:rPr>
              <a:t>Englewood Cliffs, </a:t>
            </a:r>
            <a:r>
              <a:rPr lang="en-NZ" sz="1000" b="0" dirty="0" smtClean="0">
                <a:latin typeface="Arial Narrow" pitchFamily="34" charset="0"/>
              </a:rPr>
              <a:t>NJ: </a:t>
            </a:r>
            <a:r>
              <a:rPr lang="en-NZ" sz="1000" b="0" dirty="0">
                <a:latin typeface="Arial Narrow" pitchFamily="34" charset="0"/>
              </a:rPr>
              <a:t>Prentice </a:t>
            </a:r>
            <a:r>
              <a:rPr lang="en-NZ" sz="1000" b="0" dirty="0" smtClean="0">
                <a:latin typeface="Arial Narrow" pitchFamily="34" charset="0"/>
              </a:rPr>
              <a:t>Hall, p.200.</a:t>
            </a:r>
            <a:endParaRPr lang="en-AU" sz="1000" b="0" dirty="0">
              <a:latin typeface="Arial Narrow" pitchFamily="34" charset="0"/>
            </a:endParaRPr>
          </a:p>
        </p:txBody>
      </p:sp>
    </p:spTree>
    <p:extLst>
      <p:ext uri="{BB962C8B-B14F-4D97-AF65-F5344CB8AC3E}">
        <p14:creationId xmlns:p14="http://schemas.microsoft.com/office/powerpoint/2010/main" val="252440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914400" y="1676404"/>
            <a:ext cx="2133600" cy="1616075"/>
          </a:xfrm>
          <a:prstGeom prst="rect">
            <a:avLst/>
          </a:prstGeom>
          <a:noFill/>
          <a:ln w="12700">
            <a:noFill/>
            <a:miter lim="800000"/>
            <a:headEnd/>
            <a:tailEnd/>
          </a:ln>
        </p:spPr>
      </p:pic>
      <p:sp>
        <p:nvSpPr>
          <p:cNvPr id="16387" name="Text Box 5"/>
          <p:cNvSpPr txBox="1">
            <a:spLocks noChangeArrowheads="1"/>
          </p:cNvSpPr>
          <p:nvPr/>
        </p:nvSpPr>
        <p:spPr bwMode="auto">
          <a:xfrm>
            <a:off x="1177137" y="1219203"/>
            <a:ext cx="1608133" cy="646331"/>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End product </a:t>
            </a:r>
          </a:p>
          <a:p>
            <a:pPr algn="ctr" fontAlgn="base">
              <a:spcBef>
                <a:spcPct val="0"/>
              </a:spcBef>
              <a:spcAft>
                <a:spcPct val="0"/>
              </a:spcAft>
            </a:pPr>
            <a:r>
              <a:rPr lang="en-US" b="1" dirty="0" smtClean="0">
                <a:solidFill>
                  <a:srgbClr val="000000"/>
                </a:solidFill>
              </a:rPr>
              <a:t>(Tricycles)</a:t>
            </a:r>
            <a:endParaRPr lang="en-AU" b="1" dirty="0" smtClean="0">
              <a:solidFill>
                <a:srgbClr val="000000"/>
              </a:solidFill>
            </a:endParaRPr>
          </a:p>
        </p:txBody>
      </p:sp>
      <p:sp>
        <p:nvSpPr>
          <p:cNvPr id="16388" name="Text Box 6"/>
          <p:cNvSpPr txBox="1">
            <a:spLocks noChangeArrowheads="1"/>
          </p:cNvSpPr>
          <p:nvPr/>
        </p:nvSpPr>
        <p:spPr bwMode="auto">
          <a:xfrm>
            <a:off x="297908" y="3998916"/>
            <a:ext cx="1556836" cy="646331"/>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Part</a:t>
            </a:r>
          </a:p>
          <a:p>
            <a:pPr algn="ctr" fontAlgn="base">
              <a:spcBef>
                <a:spcPct val="0"/>
              </a:spcBef>
              <a:spcAft>
                <a:spcPct val="0"/>
              </a:spcAft>
            </a:pPr>
            <a:r>
              <a:rPr lang="en-US" b="1" dirty="0" smtClean="0">
                <a:solidFill>
                  <a:srgbClr val="000000"/>
                </a:solidFill>
              </a:rPr>
              <a:t>(Rear wheel)</a:t>
            </a:r>
            <a:endParaRPr lang="en-AU" b="1" dirty="0" smtClean="0">
              <a:solidFill>
                <a:srgbClr val="000000"/>
              </a:solidFill>
            </a:endParaRPr>
          </a:p>
        </p:txBody>
      </p:sp>
      <p:sp>
        <p:nvSpPr>
          <p:cNvPr id="16389" name="Text Box 7"/>
          <p:cNvSpPr txBox="1">
            <a:spLocks noChangeArrowheads="1"/>
          </p:cNvSpPr>
          <p:nvPr/>
        </p:nvSpPr>
        <p:spPr bwMode="auto">
          <a:xfrm>
            <a:off x="2031085" y="3998916"/>
            <a:ext cx="1633782" cy="646331"/>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Part</a:t>
            </a:r>
          </a:p>
          <a:p>
            <a:pPr algn="ctr" fontAlgn="base">
              <a:spcBef>
                <a:spcPct val="0"/>
              </a:spcBef>
              <a:spcAft>
                <a:spcPct val="0"/>
              </a:spcAft>
            </a:pPr>
            <a:r>
              <a:rPr lang="en-US" b="1" dirty="0" smtClean="0">
                <a:solidFill>
                  <a:srgbClr val="000000"/>
                </a:solidFill>
              </a:rPr>
              <a:t>(Front wheel)</a:t>
            </a:r>
            <a:endParaRPr lang="en-AU" b="1" dirty="0" smtClean="0">
              <a:solidFill>
                <a:srgbClr val="000000"/>
              </a:solidFill>
            </a:endParaRPr>
          </a:p>
        </p:txBody>
      </p:sp>
      <p:sp>
        <p:nvSpPr>
          <p:cNvPr id="16390" name="Text Box 8"/>
          <p:cNvSpPr txBox="1">
            <a:spLocks noChangeArrowheads="1"/>
          </p:cNvSpPr>
          <p:nvPr/>
        </p:nvSpPr>
        <p:spPr bwMode="auto">
          <a:xfrm>
            <a:off x="2663208" y="1371601"/>
            <a:ext cx="915636" cy="369332"/>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0000"/>
                </a:solidFill>
              </a:rPr>
              <a:t>X 1000</a:t>
            </a:r>
            <a:endParaRPr lang="en-AU" b="1" smtClean="0">
              <a:solidFill>
                <a:srgbClr val="000000"/>
              </a:solidFill>
            </a:endParaRPr>
          </a:p>
        </p:txBody>
      </p:sp>
      <p:sp>
        <p:nvSpPr>
          <p:cNvPr id="16391" name="Text Box 9"/>
          <p:cNvSpPr txBox="1">
            <a:spLocks noChangeArrowheads="1"/>
          </p:cNvSpPr>
          <p:nvPr/>
        </p:nvSpPr>
        <p:spPr bwMode="auto">
          <a:xfrm>
            <a:off x="480742" y="4648201"/>
            <a:ext cx="1172117" cy="369332"/>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X ______</a:t>
            </a:r>
            <a:endParaRPr lang="en-AU" b="1" dirty="0" smtClean="0">
              <a:solidFill>
                <a:srgbClr val="000000"/>
              </a:solidFill>
            </a:endParaRPr>
          </a:p>
        </p:txBody>
      </p:sp>
      <p:sp>
        <p:nvSpPr>
          <p:cNvPr id="16392" name="Text Box 10"/>
          <p:cNvSpPr txBox="1">
            <a:spLocks noChangeArrowheads="1"/>
          </p:cNvSpPr>
          <p:nvPr/>
        </p:nvSpPr>
        <p:spPr bwMode="auto">
          <a:xfrm>
            <a:off x="2242867" y="4648201"/>
            <a:ext cx="1172117" cy="369332"/>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0000"/>
                </a:solidFill>
              </a:rPr>
              <a:t>X ______</a:t>
            </a:r>
            <a:endParaRPr lang="en-AU" b="1" smtClean="0">
              <a:solidFill>
                <a:srgbClr val="000000"/>
              </a:solidFill>
            </a:endParaRPr>
          </a:p>
        </p:txBody>
      </p:sp>
      <p:cxnSp>
        <p:nvCxnSpPr>
          <p:cNvPr id="16393" name="AutoShape 11"/>
          <p:cNvCxnSpPr>
            <a:cxnSpLocks noChangeShapeType="1"/>
            <a:endCxn id="16388" idx="0"/>
          </p:cNvCxnSpPr>
          <p:nvPr/>
        </p:nvCxnSpPr>
        <p:spPr bwMode="auto">
          <a:xfrm rot="10800000" flipV="1">
            <a:off x="1076327" y="3292476"/>
            <a:ext cx="904883" cy="706440"/>
          </a:xfrm>
          <a:prstGeom prst="bentConnector2">
            <a:avLst/>
          </a:prstGeom>
          <a:noFill/>
          <a:ln w="38100">
            <a:solidFill>
              <a:schemeClr val="tx1"/>
            </a:solidFill>
            <a:miter lim="800000"/>
            <a:headEnd/>
            <a:tailEnd/>
          </a:ln>
        </p:spPr>
      </p:cxnSp>
      <p:cxnSp>
        <p:nvCxnSpPr>
          <p:cNvPr id="16394" name="AutoShape 12"/>
          <p:cNvCxnSpPr>
            <a:cxnSpLocks noChangeShapeType="1"/>
            <a:endCxn id="16389" idx="0"/>
          </p:cNvCxnSpPr>
          <p:nvPr/>
        </p:nvCxnSpPr>
        <p:spPr bwMode="auto">
          <a:xfrm>
            <a:off x="1981202" y="3292477"/>
            <a:ext cx="866774" cy="706439"/>
          </a:xfrm>
          <a:prstGeom prst="bentConnector2">
            <a:avLst/>
          </a:prstGeom>
          <a:noFill/>
          <a:ln w="38100">
            <a:solidFill>
              <a:schemeClr val="tx1"/>
            </a:solidFill>
            <a:miter lim="800000"/>
            <a:headEnd/>
            <a:tailEnd/>
          </a:ln>
        </p:spPr>
      </p:cxnSp>
      <p:sp>
        <p:nvSpPr>
          <p:cNvPr id="16395" name="Line 13"/>
          <p:cNvSpPr>
            <a:spLocks noChangeShapeType="1"/>
          </p:cNvSpPr>
          <p:nvPr/>
        </p:nvSpPr>
        <p:spPr bwMode="auto">
          <a:xfrm>
            <a:off x="0" y="3429000"/>
            <a:ext cx="9144000" cy="0"/>
          </a:xfrm>
          <a:prstGeom prst="line">
            <a:avLst/>
          </a:prstGeom>
          <a:noFill/>
          <a:ln w="38100">
            <a:solidFill>
              <a:schemeClr val="tx1"/>
            </a:solidFill>
            <a:prstDash val="dash"/>
            <a:round/>
            <a:headEnd/>
            <a:tailEnd/>
          </a:ln>
        </p:spPr>
        <p:txBody>
          <a:bodyPr>
            <a:spAutoFit/>
          </a:bodyPr>
          <a:lstStyle/>
          <a:p>
            <a:pPr fontAlgn="base">
              <a:spcBef>
                <a:spcPct val="0"/>
              </a:spcBef>
              <a:spcAft>
                <a:spcPct val="0"/>
              </a:spcAft>
            </a:pPr>
            <a:endParaRPr lang="en-NZ" smtClean="0">
              <a:solidFill>
                <a:srgbClr val="000000"/>
              </a:solidFill>
            </a:endParaRPr>
          </a:p>
        </p:txBody>
      </p:sp>
      <p:sp>
        <p:nvSpPr>
          <p:cNvPr id="16396" name="Text Box 14"/>
          <p:cNvSpPr txBox="1">
            <a:spLocks noChangeArrowheads="1"/>
          </p:cNvSpPr>
          <p:nvPr/>
        </p:nvSpPr>
        <p:spPr bwMode="auto">
          <a:xfrm>
            <a:off x="3717927" y="1690688"/>
            <a:ext cx="5197475" cy="1281112"/>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Independent demand</a:t>
            </a:r>
          </a:p>
          <a:p>
            <a:pPr fontAlgn="base">
              <a:spcBef>
                <a:spcPct val="0"/>
              </a:spcBef>
              <a:spcAft>
                <a:spcPct val="0"/>
              </a:spcAft>
              <a:buFontTx/>
              <a:buChar char="-"/>
            </a:pPr>
            <a:r>
              <a:rPr lang="en-US" dirty="0" smtClean="0">
                <a:solidFill>
                  <a:srgbClr val="000000"/>
                </a:solidFill>
              </a:rPr>
              <a:t> Can be managed by influencing the market</a:t>
            </a:r>
            <a:br>
              <a:rPr lang="en-US" dirty="0" smtClean="0">
                <a:solidFill>
                  <a:srgbClr val="000000"/>
                </a:solidFill>
              </a:rPr>
            </a:br>
            <a:r>
              <a:rPr lang="en-US" dirty="0" smtClean="0">
                <a:solidFill>
                  <a:srgbClr val="000000"/>
                </a:solidFill>
              </a:rPr>
              <a:t>  (proactive). </a:t>
            </a:r>
            <a:r>
              <a:rPr lang="en-US" b="1" dirty="0" smtClean="0">
                <a:solidFill>
                  <a:srgbClr val="000000"/>
                </a:solidFill>
              </a:rPr>
              <a:t>HOW?</a:t>
            </a:r>
          </a:p>
          <a:p>
            <a:pPr fontAlgn="base">
              <a:spcBef>
                <a:spcPct val="0"/>
              </a:spcBef>
              <a:spcAft>
                <a:spcPct val="0"/>
              </a:spcAft>
              <a:buFontTx/>
              <a:buChar char="-"/>
            </a:pPr>
            <a:r>
              <a:rPr lang="en-US" dirty="0" smtClean="0">
                <a:solidFill>
                  <a:srgbClr val="000000"/>
                </a:solidFill>
              </a:rPr>
              <a:t> Or matched by altering capacity (reactive).</a:t>
            </a:r>
            <a:endParaRPr lang="en-AU" dirty="0" smtClean="0">
              <a:solidFill>
                <a:srgbClr val="000000"/>
              </a:solidFill>
            </a:endParaRPr>
          </a:p>
        </p:txBody>
      </p:sp>
      <p:sp>
        <p:nvSpPr>
          <p:cNvPr id="16397" name="Text Box 15"/>
          <p:cNvSpPr txBox="1">
            <a:spLocks noChangeArrowheads="1"/>
          </p:cNvSpPr>
          <p:nvPr/>
        </p:nvSpPr>
        <p:spPr bwMode="auto">
          <a:xfrm>
            <a:off x="3717927" y="3886204"/>
            <a:ext cx="5197475" cy="1281113"/>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Dependent demand</a:t>
            </a:r>
          </a:p>
          <a:p>
            <a:pPr fontAlgn="base">
              <a:spcBef>
                <a:spcPct val="0"/>
              </a:spcBef>
              <a:spcAft>
                <a:spcPct val="0"/>
              </a:spcAft>
              <a:buFontTx/>
              <a:buChar char="-"/>
            </a:pPr>
            <a:r>
              <a:rPr lang="en-US" dirty="0" smtClean="0">
                <a:solidFill>
                  <a:srgbClr val="000000"/>
                </a:solidFill>
              </a:rPr>
              <a:t>Derived from independent demand.</a:t>
            </a:r>
            <a:endParaRPr lang="en-US" b="1" dirty="0" smtClean="0">
              <a:solidFill>
                <a:srgbClr val="000000"/>
              </a:solidFill>
            </a:endParaRPr>
          </a:p>
          <a:p>
            <a:pPr fontAlgn="base">
              <a:spcBef>
                <a:spcPct val="0"/>
              </a:spcBef>
              <a:spcAft>
                <a:spcPct val="0"/>
              </a:spcAft>
              <a:buFontTx/>
              <a:buChar char="-"/>
            </a:pPr>
            <a:r>
              <a:rPr lang="en-US" dirty="0" smtClean="0">
                <a:solidFill>
                  <a:srgbClr val="000000"/>
                </a:solidFill>
              </a:rPr>
              <a:t>Not much can be done about it.</a:t>
            </a:r>
          </a:p>
          <a:p>
            <a:pPr fontAlgn="base">
              <a:spcBef>
                <a:spcPct val="0"/>
              </a:spcBef>
              <a:spcAft>
                <a:spcPct val="0"/>
              </a:spcAft>
              <a:buFontTx/>
              <a:buChar char="-"/>
            </a:pPr>
            <a:r>
              <a:rPr lang="en-US" dirty="0" smtClean="0">
                <a:solidFill>
                  <a:srgbClr val="000000"/>
                </a:solidFill>
              </a:rPr>
              <a:t>Make or Buy.</a:t>
            </a:r>
            <a:endParaRPr lang="en-AU" dirty="0" smtClean="0">
              <a:solidFill>
                <a:srgbClr val="000000"/>
              </a:solidFill>
            </a:endParaRPr>
          </a:p>
        </p:txBody>
      </p:sp>
      <p:sp>
        <p:nvSpPr>
          <p:cNvPr id="16398" name="Text Box 16"/>
          <p:cNvSpPr txBox="1">
            <a:spLocks noChangeArrowheads="1"/>
          </p:cNvSpPr>
          <p:nvPr/>
        </p:nvSpPr>
        <p:spPr bwMode="auto">
          <a:xfrm>
            <a:off x="941839" y="5301208"/>
            <a:ext cx="7260321" cy="1200329"/>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000000"/>
                </a:solidFill>
              </a:rPr>
              <a:t>Forecasting predicts _____________ demand, </a:t>
            </a:r>
          </a:p>
          <a:p>
            <a:pPr algn="ctr" fontAlgn="base">
              <a:spcBef>
                <a:spcPct val="0"/>
              </a:spcBef>
              <a:spcAft>
                <a:spcPct val="0"/>
              </a:spcAft>
            </a:pPr>
            <a:endParaRPr lang="en-US" sz="2400" dirty="0" smtClean="0">
              <a:solidFill>
                <a:srgbClr val="000000"/>
              </a:solidFill>
            </a:endParaRPr>
          </a:p>
          <a:p>
            <a:pPr algn="ctr" fontAlgn="base">
              <a:spcBef>
                <a:spcPct val="0"/>
              </a:spcBef>
              <a:spcAft>
                <a:spcPct val="0"/>
              </a:spcAft>
            </a:pPr>
            <a:r>
              <a:rPr lang="en-US" sz="2400" dirty="0" smtClean="0">
                <a:solidFill>
                  <a:srgbClr val="000000"/>
                </a:solidFill>
              </a:rPr>
              <a:t>which can be derived into _____________ demand.</a:t>
            </a:r>
            <a:endParaRPr lang="en-AU" sz="2400" dirty="0" smtClean="0">
              <a:solidFill>
                <a:srgbClr val="000000"/>
              </a:solidFill>
            </a:endParaRPr>
          </a:p>
        </p:txBody>
      </p:sp>
      <p:sp>
        <p:nvSpPr>
          <p:cNvPr id="16399" name="Text Box 17"/>
          <p:cNvSpPr txBox="1">
            <a:spLocks noChangeArrowheads="1"/>
          </p:cNvSpPr>
          <p:nvPr/>
        </p:nvSpPr>
        <p:spPr bwMode="auto">
          <a:xfrm>
            <a:off x="303213" y="328617"/>
            <a:ext cx="4443845" cy="584775"/>
          </a:xfrm>
          <a:prstGeom prst="rect">
            <a:avLst/>
          </a:prstGeom>
          <a:noFill/>
          <a:ln w="9525">
            <a:noFill/>
            <a:miter lim="800000"/>
            <a:headEnd/>
            <a:tailEnd/>
          </a:ln>
        </p:spPr>
        <p:txBody>
          <a:bodyPr wrap="none">
            <a:spAutoFit/>
          </a:bodyPr>
          <a:lstStyle/>
          <a:p>
            <a:pPr fontAlgn="base">
              <a:spcBef>
                <a:spcPct val="0"/>
              </a:spcBef>
              <a:spcAft>
                <a:spcPct val="0"/>
              </a:spcAft>
            </a:pPr>
            <a:r>
              <a:rPr lang="en-AU" sz="3200" b="1" dirty="0" smtClean="0">
                <a:solidFill>
                  <a:srgbClr val="000000"/>
                </a:solidFill>
              </a:rPr>
              <a:t>Demand management</a:t>
            </a:r>
            <a:endParaRPr lang="en-US" sz="3200" b="1" dirty="0" smtClean="0">
              <a:solidFill>
                <a:srgbClr val="000000"/>
              </a:solidFill>
            </a:endParaRPr>
          </a:p>
        </p:txBody>
      </p:sp>
      <p:sp>
        <p:nvSpPr>
          <p:cNvPr id="16" name="Slide Number Placeholder 1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06209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1" grpId="0"/>
      <p:bldP spid="16392" grpId="0"/>
      <p:bldP spid="16395" grpId="0" animBg="1"/>
      <p:bldP spid="16397" grpId="0"/>
      <p:bldP spid="163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914400" y="1676404"/>
            <a:ext cx="2133600" cy="1616075"/>
          </a:xfrm>
          <a:prstGeom prst="rect">
            <a:avLst/>
          </a:prstGeom>
          <a:noFill/>
          <a:ln w="12700">
            <a:noFill/>
            <a:miter lim="800000"/>
            <a:headEnd/>
            <a:tailEnd/>
          </a:ln>
        </p:spPr>
      </p:pic>
      <p:sp>
        <p:nvSpPr>
          <p:cNvPr id="16387" name="Text Box 5"/>
          <p:cNvSpPr txBox="1">
            <a:spLocks noChangeArrowheads="1"/>
          </p:cNvSpPr>
          <p:nvPr/>
        </p:nvSpPr>
        <p:spPr bwMode="auto">
          <a:xfrm>
            <a:off x="1177137" y="1219203"/>
            <a:ext cx="1608133" cy="646331"/>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End product </a:t>
            </a:r>
          </a:p>
          <a:p>
            <a:pPr algn="ctr" fontAlgn="base">
              <a:spcBef>
                <a:spcPct val="0"/>
              </a:spcBef>
              <a:spcAft>
                <a:spcPct val="0"/>
              </a:spcAft>
            </a:pPr>
            <a:r>
              <a:rPr lang="en-US" b="1" dirty="0" smtClean="0">
                <a:solidFill>
                  <a:srgbClr val="000000"/>
                </a:solidFill>
              </a:rPr>
              <a:t>(Tricycles)</a:t>
            </a:r>
            <a:endParaRPr lang="en-AU" b="1" dirty="0" smtClean="0">
              <a:solidFill>
                <a:srgbClr val="000000"/>
              </a:solidFill>
            </a:endParaRPr>
          </a:p>
        </p:txBody>
      </p:sp>
      <p:sp>
        <p:nvSpPr>
          <p:cNvPr id="16388" name="Text Box 6"/>
          <p:cNvSpPr txBox="1">
            <a:spLocks noChangeArrowheads="1"/>
          </p:cNvSpPr>
          <p:nvPr/>
        </p:nvSpPr>
        <p:spPr bwMode="auto">
          <a:xfrm>
            <a:off x="297907" y="3998916"/>
            <a:ext cx="1556836" cy="646331"/>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Part</a:t>
            </a:r>
          </a:p>
          <a:p>
            <a:pPr algn="ctr" fontAlgn="base">
              <a:spcBef>
                <a:spcPct val="0"/>
              </a:spcBef>
              <a:spcAft>
                <a:spcPct val="0"/>
              </a:spcAft>
            </a:pPr>
            <a:r>
              <a:rPr lang="en-US" b="1" dirty="0" smtClean="0">
                <a:solidFill>
                  <a:srgbClr val="000000"/>
                </a:solidFill>
              </a:rPr>
              <a:t>(Rear wheel)</a:t>
            </a:r>
            <a:endParaRPr lang="en-AU" b="1" dirty="0" smtClean="0">
              <a:solidFill>
                <a:srgbClr val="000000"/>
              </a:solidFill>
            </a:endParaRPr>
          </a:p>
        </p:txBody>
      </p:sp>
      <p:sp>
        <p:nvSpPr>
          <p:cNvPr id="16389" name="Text Box 7"/>
          <p:cNvSpPr txBox="1">
            <a:spLocks noChangeArrowheads="1"/>
          </p:cNvSpPr>
          <p:nvPr/>
        </p:nvSpPr>
        <p:spPr bwMode="auto">
          <a:xfrm>
            <a:off x="2031085" y="3998916"/>
            <a:ext cx="1633782" cy="646331"/>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Part</a:t>
            </a:r>
          </a:p>
          <a:p>
            <a:pPr algn="ctr" fontAlgn="base">
              <a:spcBef>
                <a:spcPct val="0"/>
              </a:spcBef>
              <a:spcAft>
                <a:spcPct val="0"/>
              </a:spcAft>
            </a:pPr>
            <a:r>
              <a:rPr lang="en-US" b="1" dirty="0" smtClean="0">
                <a:solidFill>
                  <a:srgbClr val="000000"/>
                </a:solidFill>
              </a:rPr>
              <a:t>(Front wheel)</a:t>
            </a:r>
            <a:endParaRPr lang="en-AU" b="1" dirty="0" smtClean="0">
              <a:solidFill>
                <a:srgbClr val="000000"/>
              </a:solidFill>
            </a:endParaRPr>
          </a:p>
        </p:txBody>
      </p:sp>
      <p:sp>
        <p:nvSpPr>
          <p:cNvPr id="16390" name="Text Box 8"/>
          <p:cNvSpPr txBox="1">
            <a:spLocks noChangeArrowheads="1"/>
          </p:cNvSpPr>
          <p:nvPr/>
        </p:nvSpPr>
        <p:spPr bwMode="auto">
          <a:xfrm>
            <a:off x="2663208" y="1371601"/>
            <a:ext cx="915636" cy="369332"/>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0000"/>
                </a:solidFill>
              </a:rPr>
              <a:t>X 1000</a:t>
            </a:r>
            <a:endParaRPr lang="en-AU" b="1" smtClean="0">
              <a:solidFill>
                <a:srgbClr val="000000"/>
              </a:solidFill>
            </a:endParaRPr>
          </a:p>
        </p:txBody>
      </p:sp>
      <p:sp>
        <p:nvSpPr>
          <p:cNvPr id="16391" name="Text Box 9"/>
          <p:cNvSpPr txBox="1">
            <a:spLocks noChangeArrowheads="1"/>
          </p:cNvSpPr>
          <p:nvPr/>
        </p:nvSpPr>
        <p:spPr bwMode="auto">
          <a:xfrm>
            <a:off x="480742" y="4648201"/>
            <a:ext cx="1172117" cy="369332"/>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0000"/>
                </a:solidFill>
              </a:rPr>
              <a:t>X ______</a:t>
            </a:r>
            <a:endParaRPr lang="en-AU" b="1" dirty="0" smtClean="0">
              <a:solidFill>
                <a:srgbClr val="000000"/>
              </a:solidFill>
            </a:endParaRPr>
          </a:p>
        </p:txBody>
      </p:sp>
      <p:sp>
        <p:nvSpPr>
          <p:cNvPr id="16392" name="Text Box 10"/>
          <p:cNvSpPr txBox="1">
            <a:spLocks noChangeArrowheads="1"/>
          </p:cNvSpPr>
          <p:nvPr/>
        </p:nvSpPr>
        <p:spPr bwMode="auto">
          <a:xfrm>
            <a:off x="2242867" y="4648201"/>
            <a:ext cx="1172117" cy="369332"/>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0000"/>
                </a:solidFill>
              </a:rPr>
              <a:t>X ______</a:t>
            </a:r>
            <a:endParaRPr lang="en-AU" b="1" smtClean="0">
              <a:solidFill>
                <a:srgbClr val="000000"/>
              </a:solidFill>
            </a:endParaRPr>
          </a:p>
        </p:txBody>
      </p:sp>
      <p:cxnSp>
        <p:nvCxnSpPr>
          <p:cNvPr id="16393" name="AutoShape 11"/>
          <p:cNvCxnSpPr>
            <a:cxnSpLocks noChangeShapeType="1"/>
            <a:endCxn id="16388" idx="0"/>
          </p:cNvCxnSpPr>
          <p:nvPr/>
        </p:nvCxnSpPr>
        <p:spPr bwMode="auto">
          <a:xfrm rot="10800000" flipV="1">
            <a:off x="1076325" y="3292476"/>
            <a:ext cx="904878" cy="706440"/>
          </a:xfrm>
          <a:prstGeom prst="bentConnector2">
            <a:avLst/>
          </a:prstGeom>
          <a:noFill/>
          <a:ln w="38100">
            <a:solidFill>
              <a:schemeClr val="tx1"/>
            </a:solidFill>
            <a:miter lim="800000"/>
            <a:headEnd/>
            <a:tailEnd/>
          </a:ln>
        </p:spPr>
      </p:cxnSp>
      <p:cxnSp>
        <p:nvCxnSpPr>
          <p:cNvPr id="16394" name="AutoShape 12"/>
          <p:cNvCxnSpPr>
            <a:cxnSpLocks noChangeShapeType="1"/>
            <a:endCxn id="16389" idx="0"/>
          </p:cNvCxnSpPr>
          <p:nvPr/>
        </p:nvCxnSpPr>
        <p:spPr bwMode="auto">
          <a:xfrm>
            <a:off x="1981202" y="3292477"/>
            <a:ext cx="866774" cy="706439"/>
          </a:xfrm>
          <a:prstGeom prst="bentConnector2">
            <a:avLst/>
          </a:prstGeom>
          <a:noFill/>
          <a:ln w="38100">
            <a:solidFill>
              <a:schemeClr val="tx1"/>
            </a:solidFill>
            <a:miter lim="800000"/>
            <a:headEnd/>
            <a:tailEnd/>
          </a:ln>
        </p:spPr>
      </p:cxnSp>
      <p:sp>
        <p:nvSpPr>
          <p:cNvPr id="16395" name="Line 13"/>
          <p:cNvSpPr>
            <a:spLocks noChangeShapeType="1"/>
          </p:cNvSpPr>
          <p:nvPr/>
        </p:nvSpPr>
        <p:spPr bwMode="auto">
          <a:xfrm>
            <a:off x="0" y="3429000"/>
            <a:ext cx="9144000" cy="0"/>
          </a:xfrm>
          <a:prstGeom prst="line">
            <a:avLst/>
          </a:prstGeom>
          <a:noFill/>
          <a:ln w="38100">
            <a:solidFill>
              <a:schemeClr val="tx1"/>
            </a:solidFill>
            <a:prstDash val="dash"/>
            <a:round/>
            <a:headEnd/>
            <a:tailEnd/>
          </a:ln>
        </p:spPr>
        <p:txBody>
          <a:bodyPr>
            <a:spAutoFit/>
          </a:bodyPr>
          <a:lstStyle/>
          <a:p>
            <a:pPr fontAlgn="base">
              <a:spcBef>
                <a:spcPct val="0"/>
              </a:spcBef>
              <a:spcAft>
                <a:spcPct val="0"/>
              </a:spcAft>
            </a:pPr>
            <a:endParaRPr lang="en-NZ" smtClean="0">
              <a:solidFill>
                <a:srgbClr val="000000"/>
              </a:solidFill>
            </a:endParaRPr>
          </a:p>
        </p:txBody>
      </p:sp>
      <p:sp>
        <p:nvSpPr>
          <p:cNvPr id="16396" name="Text Box 14"/>
          <p:cNvSpPr txBox="1">
            <a:spLocks noChangeArrowheads="1"/>
          </p:cNvSpPr>
          <p:nvPr/>
        </p:nvSpPr>
        <p:spPr bwMode="auto">
          <a:xfrm>
            <a:off x="3717927" y="1690688"/>
            <a:ext cx="5197475" cy="1281112"/>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Independent demand</a:t>
            </a:r>
          </a:p>
          <a:p>
            <a:pPr fontAlgn="base">
              <a:spcBef>
                <a:spcPct val="0"/>
              </a:spcBef>
              <a:spcAft>
                <a:spcPct val="0"/>
              </a:spcAft>
              <a:buFontTx/>
              <a:buChar char="-"/>
            </a:pPr>
            <a:r>
              <a:rPr lang="en-US" dirty="0" smtClean="0">
                <a:solidFill>
                  <a:srgbClr val="000000"/>
                </a:solidFill>
              </a:rPr>
              <a:t> Can be managed by influencing the market</a:t>
            </a:r>
            <a:br>
              <a:rPr lang="en-US" dirty="0" smtClean="0">
                <a:solidFill>
                  <a:srgbClr val="000000"/>
                </a:solidFill>
              </a:rPr>
            </a:br>
            <a:r>
              <a:rPr lang="en-US" dirty="0" smtClean="0">
                <a:solidFill>
                  <a:srgbClr val="000000"/>
                </a:solidFill>
              </a:rPr>
              <a:t>  (proactive). </a:t>
            </a:r>
            <a:r>
              <a:rPr lang="en-US" b="1" dirty="0" smtClean="0">
                <a:solidFill>
                  <a:srgbClr val="000000"/>
                </a:solidFill>
              </a:rPr>
              <a:t>HOW?</a:t>
            </a:r>
          </a:p>
          <a:p>
            <a:pPr fontAlgn="base">
              <a:spcBef>
                <a:spcPct val="0"/>
              </a:spcBef>
              <a:spcAft>
                <a:spcPct val="0"/>
              </a:spcAft>
              <a:buFontTx/>
              <a:buChar char="-"/>
            </a:pPr>
            <a:r>
              <a:rPr lang="en-US" dirty="0" smtClean="0">
                <a:solidFill>
                  <a:srgbClr val="000000"/>
                </a:solidFill>
              </a:rPr>
              <a:t> Or matched by altering capacity (reactive).</a:t>
            </a:r>
            <a:endParaRPr lang="en-AU" dirty="0" smtClean="0">
              <a:solidFill>
                <a:srgbClr val="000000"/>
              </a:solidFill>
            </a:endParaRPr>
          </a:p>
        </p:txBody>
      </p:sp>
      <p:sp>
        <p:nvSpPr>
          <p:cNvPr id="16397" name="Text Box 15"/>
          <p:cNvSpPr txBox="1">
            <a:spLocks noChangeArrowheads="1"/>
          </p:cNvSpPr>
          <p:nvPr/>
        </p:nvSpPr>
        <p:spPr bwMode="auto">
          <a:xfrm>
            <a:off x="3717927" y="3886204"/>
            <a:ext cx="5197475" cy="1281113"/>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Dependent demand</a:t>
            </a:r>
          </a:p>
          <a:p>
            <a:pPr fontAlgn="base">
              <a:spcBef>
                <a:spcPct val="0"/>
              </a:spcBef>
              <a:spcAft>
                <a:spcPct val="0"/>
              </a:spcAft>
              <a:buFontTx/>
              <a:buChar char="-"/>
            </a:pPr>
            <a:r>
              <a:rPr lang="en-US" dirty="0" smtClean="0">
                <a:solidFill>
                  <a:srgbClr val="000000"/>
                </a:solidFill>
              </a:rPr>
              <a:t>Derived from independent demand.</a:t>
            </a:r>
            <a:endParaRPr lang="en-US" b="1" dirty="0" smtClean="0">
              <a:solidFill>
                <a:srgbClr val="000000"/>
              </a:solidFill>
            </a:endParaRPr>
          </a:p>
          <a:p>
            <a:pPr fontAlgn="base">
              <a:spcBef>
                <a:spcPct val="0"/>
              </a:spcBef>
              <a:spcAft>
                <a:spcPct val="0"/>
              </a:spcAft>
              <a:buFontTx/>
              <a:buChar char="-"/>
            </a:pPr>
            <a:r>
              <a:rPr lang="en-US" dirty="0" smtClean="0">
                <a:solidFill>
                  <a:srgbClr val="000000"/>
                </a:solidFill>
              </a:rPr>
              <a:t>Not much can be done about it.</a:t>
            </a:r>
          </a:p>
          <a:p>
            <a:pPr fontAlgn="base">
              <a:spcBef>
                <a:spcPct val="0"/>
              </a:spcBef>
              <a:spcAft>
                <a:spcPct val="0"/>
              </a:spcAft>
              <a:buFontTx/>
              <a:buChar char="-"/>
            </a:pPr>
            <a:r>
              <a:rPr lang="en-US" dirty="0" smtClean="0">
                <a:solidFill>
                  <a:srgbClr val="000000"/>
                </a:solidFill>
              </a:rPr>
              <a:t>Make or Buy.</a:t>
            </a:r>
            <a:endParaRPr lang="en-AU" dirty="0" smtClean="0">
              <a:solidFill>
                <a:srgbClr val="000000"/>
              </a:solidFill>
            </a:endParaRPr>
          </a:p>
        </p:txBody>
      </p:sp>
      <p:sp>
        <p:nvSpPr>
          <p:cNvPr id="16398" name="Text Box 16"/>
          <p:cNvSpPr txBox="1">
            <a:spLocks noChangeArrowheads="1"/>
          </p:cNvSpPr>
          <p:nvPr/>
        </p:nvSpPr>
        <p:spPr bwMode="auto">
          <a:xfrm>
            <a:off x="941839" y="5301208"/>
            <a:ext cx="7260321" cy="1200329"/>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000000"/>
                </a:solidFill>
              </a:rPr>
              <a:t>Forecasting predicts _____________ demand, </a:t>
            </a:r>
          </a:p>
          <a:p>
            <a:pPr algn="ctr" fontAlgn="base">
              <a:spcBef>
                <a:spcPct val="0"/>
              </a:spcBef>
              <a:spcAft>
                <a:spcPct val="0"/>
              </a:spcAft>
            </a:pPr>
            <a:endParaRPr lang="en-US" sz="2400" dirty="0" smtClean="0">
              <a:solidFill>
                <a:srgbClr val="000000"/>
              </a:solidFill>
            </a:endParaRPr>
          </a:p>
          <a:p>
            <a:pPr algn="ctr" fontAlgn="base">
              <a:spcBef>
                <a:spcPct val="0"/>
              </a:spcBef>
              <a:spcAft>
                <a:spcPct val="0"/>
              </a:spcAft>
            </a:pPr>
            <a:r>
              <a:rPr lang="en-US" sz="2400" dirty="0" smtClean="0">
                <a:solidFill>
                  <a:srgbClr val="000000"/>
                </a:solidFill>
              </a:rPr>
              <a:t>which can be derived into _____________ demand.</a:t>
            </a:r>
            <a:endParaRPr lang="en-AU" sz="2400" dirty="0" smtClean="0">
              <a:solidFill>
                <a:srgbClr val="000000"/>
              </a:solidFill>
            </a:endParaRPr>
          </a:p>
        </p:txBody>
      </p:sp>
      <p:sp>
        <p:nvSpPr>
          <p:cNvPr id="16399" name="Text Box 17"/>
          <p:cNvSpPr txBox="1">
            <a:spLocks noChangeArrowheads="1"/>
          </p:cNvSpPr>
          <p:nvPr/>
        </p:nvSpPr>
        <p:spPr bwMode="auto">
          <a:xfrm>
            <a:off x="303213" y="328617"/>
            <a:ext cx="4443845" cy="584775"/>
          </a:xfrm>
          <a:prstGeom prst="rect">
            <a:avLst/>
          </a:prstGeom>
          <a:noFill/>
          <a:ln w="9525">
            <a:noFill/>
            <a:miter lim="800000"/>
            <a:headEnd/>
            <a:tailEnd/>
          </a:ln>
        </p:spPr>
        <p:txBody>
          <a:bodyPr wrap="none">
            <a:spAutoFit/>
          </a:bodyPr>
          <a:lstStyle/>
          <a:p>
            <a:pPr fontAlgn="base">
              <a:spcBef>
                <a:spcPct val="0"/>
              </a:spcBef>
              <a:spcAft>
                <a:spcPct val="0"/>
              </a:spcAft>
            </a:pPr>
            <a:r>
              <a:rPr lang="en-AU" sz="3200" b="1" dirty="0" smtClean="0">
                <a:solidFill>
                  <a:srgbClr val="000000"/>
                </a:solidFill>
              </a:rPr>
              <a:t>Demand management</a:t>
            </a:r>
            <a:endParaRPr lang="en-US" sz="3200" b="1" dirty="0" smtClean="0">
              <a:solidFill>
                <a:srgbClr val="000000"/>
              </a:solidFill>
            </a:endParaRPr>
          </a:p>
        </p:txBody>
      </p:sp>
      <p:sp>
        <p:nvSpPr>
          <p:cNvPr id="16" name="Slide Number Placeholder 1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17</a:t>
            </a:fld>
            <a:endParaRPr lang="en-US">
              <a:solidFill>
                <a:srgbClr val="000000"/>
              </a:solidFill>
            </a:endParaRPr>
          </a:p>
        </p:txBody>
      </p:sp>
      <p:sp>
        <p:nvSpPr>
          <p:cNvPr id="2" name="TextBox 1"/>
          <p:cNvSpPr txBox="1"/>
          <p:nvPr/>
        </p:nvSpPr>
        <p:spPr>
          <a:xfrm>
            <a:off x="4343450" y="5292578"/>
            <a:ext cx="2016224" cy="461665"/>
          </a:xfrm>
          <a:prstGeom prst="rect">
            <a:avLst/>
          </a:prstGeom>
          <a:noFill/>
        </p:spPr>
        <p:txBody>
          <a:bodyPr wrap="square" rtlCol="0">
            <a:spAutoFit/>
          </a:bodyPr>
          <a:lstStyle/>
          <a:p>
            <a:r>
              <a:rPr lang="en-NZ" sz="2400" dirty="0" smtClean="0">
                <a:solidFill>
                  <a:srgbClr val="0000FF"/>
                </a:solidFill>
              </a:rPr>
              <a:t>independent</a:t>
            </a:r>
            <a:endParaRPr lang="en-NZ" sz="2400" dirty="0">
              <a:solidFill>
                <a:srgbClr val="0000FF"/>
              </a:solidFill>
            </a:endParaRPr>
          </a:p>
        </p:txBody>
      </p:sp>
      <p:sp>
        <p:nvSpPr>
          <p:cNvPr id="18" name="TextBox 17"/>
          <p:cNvSpPr txBox="1"/>
          <p:nvPr/>
        </p:nvSpPr>
        <p:spPr>
          <a:xfrm>
            <a:off x="4932040" y="6014392"/>
            <a:ext cx="2016224" cy="461665"/>
          </a:xfrm>
          <a:prstGeom prst="rect">
            <a:avLst/>
          </a:prstGeom>
          <a:noFill/>
        </p:spPr>
        <p:txBody>
          <a:bodyPr wrap="square" rtlCol="0">
            <a:spAutoFit/>
          </a:bodyPr>
          <a:lstStyle/>
          <a:p>
            <a:r>
              <a:rPr lang="en-NZ" sz="2400" dirty="0" smtClean="0">
                <a:solidFill>
                  <a:srgbClr val="0000FF"/>
                </a:solidFill>
              </a:rPr>
              <a:t>dependent</a:t>
            </a:r>
            <a:endParaRPr lang="en-NZ" sz="2400" dirty="0">
              <a:solidFill>
                <a:srgbClr val="0000FF"/>
              </a:solidFill>
            </a:endParaRPr>
          </a:p>
        </p:txBody>
      </p:sp>
      <p:sp>
        <p:nvSpPr>
          <p:cNvPr id="19" name="TextBox 18"/>
          <p:cNvSpPr txBox="1"/>
          <p:nvPr/>
        </p:nvSpPr>
        <p:spPr>
          <a:xfrm>
            <a:off x="964803" y="4539932"/>
            <a:ext cx="607913" cy="461665"/>
          </a:xfrm>
          <a:prstGeom prst="rect">
            <a:avLst/>
          </a:prstGeom>
          <a:noFill/>
        </p:spPr>
        <p:txBody>
          <a:bodyPr wrap="square" rtlCol="0">
            <a:spAutoFit/>
          </a:bodyPr>
          <a:lstStyle/>
          <a:p>
            <a:r>
              <a:rPr lang="en-NZ" sz="2400" dirty="0" smtClean="0">
                <a:solidFill>
                  <a:srgbClr val="0000FF"/>
                </a:solidFill>
              </a:rPr>
              <a:t>2</a:t>
            </a:r>
            <a:endParaRPr lang="en-NZ" sz="2400" dirty="0">
              <a:solidFill>
                <a:srgbClr val="0000FF"/>
              </a:solidFill>
            </a:endParaRPr>
          </a:p>
        </p:txBody>
      </p:sp>
      <p:sp>
        <p:nvSpPr>
          <p:cNvPr id="20" name="TextBox 19"/>
          <p:cNvSpPr txBox="1"/>
          <p:nvPr/>
        </p:nvSpPr>
        <p:spPr>
          <a:xfrm>
            <a:off x="2675038" y="4530231"/>
            <a:ext cx="607913" cy="461665"/>
          </a:xfrm>
          <a:prstGeom prst="rect">
            <a:avLst/>
          </a:prstGeom>
          <a:noFill/>
        </p:spPr>
        <p:txBody>
          <a:bodyPr wrap="square" rtlCol="0">
            <a:spAutoFit/>
          </a:bodyPr>
          <a:lstStyle/>
          <a:p>
            <a:r>
              <a:rPr lang="en-NZ" sz="2400" dirty="0" smtClean="0">
                <a:solidFill>
                  <a:srgbClr val="0000FF"/>
                </a:solidFill>
              </a:rPr>
              <a:t>1</a:t>
            </a:r>
            <a:endParaRPr lang="en-NZ" sz="2400" dirty="0">
              <a:solidFill>
                <a:srgbClr val="0000FF"/>
              </a:solidFill>
            </a:endParaRPr>
          </a:p>
        </p:txBody>
      </p:sp>
    </p:spTree>
    <p:extLst>
      <p:ext uri="{BB962C8B-B14F-4D97-AF65-F5344CB8AC3E}">
        <p14:creationId xmlns:p14="http://schemas.microsoft.com/office/powerpoint/2010/main" val="1679548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1" grpId="0"/>
      <p:bldP spid="16392" grpId="0"/>
      <p:bldP spid="16395" grpId="0" animBg="1"/>
      <p:bldP spid="16397" grpId="0"/>
      <p:bldP spid="16398" grpId="0"/>
      <p:bldP spid="2"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cstate="print"/>
          <a:srcRect/>
          <a:stretch>
            <a:fillRect/>
          </a:stretch>
        </p:blipFill>
        <p:spPr bwMode="auto">
          <a:xfrm>
            <a:off x="922338" y="4060825"/>
            <a:ext cx="7010400" cy="2159000"/>
          </a:xfrm>
          <a:prstGeom prst="rect">
            <a:avLst/>
          </a:prstGeom>
          <a:noFill/>
          <a:ln w="12700">
            <a:noFill/>
            <a:miter lim="800000"/>
            <a:headEnd/>
            <a:tailEnd/>
          </a:ln>
        </p:spPr>
      </p:pic>
      <p:sp>
        <p:nvSpPr>
          <p:cNvPr id="30722" name="Rectangle 3"/>
          <p:cNvSpPr>
            <a:spLocks noGrp="1"/>
          </p:cNvSpPr>
          <p:nvPr>
            <p:ph type="title"/>
          </p:nvPr>
        </p:nvSpPr>
        <p:spPr>
          <a:xfrm>
            <a:off x="395536" y="252413"/>
            <a:ext cx="8138864" cy="585787"/>
          </a:xfrm>
        </p:spPr>
        <p:txBody>
          <a:bodyPr/>
          <a:lstStyle/>
          <a:p>
            <a:pPr algn="l"/>
            <a:r>
              <a:rPr lang="en-US" sz="3200" b="1" dirty="0" smtClean="0">
                <a:latin typeface="Arial" charset="0"/>
              </a:rPr>
              <a:t>Illustration of demand patterns</a:t>
            </a:r>
          </a:p>
        </p:txBody>
      </p:sp>
      <p:sp>
        <p:nvSpPr>
          <p:cNvPr id="9" name="Slide Number Placeholder 8"/>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18</a:t>
            </a:fld>
            <a:endParaRPr lang="en-US" dirty="0">
              <a:solidFill>
                <a:srgbClr val="000000"/>
              </a:solidFill>
            </a:endParaRPr>
          </a:p>
        </p:txBody>
      </p:sp>
      <p:pic>
        <p:nvPicPr>
          <p:cNvPr id="30723" name="Picture 4"/>
          <p:cNvPicPr>
            <a:picLocks noChangeAspect="1" noChangeArrowheads="1"/>
          </p:cNvPicPr>
          <p:nvPr/>
        </p:nvPicPr>
        <p:blipFill>
          <a:blip r:embed="rId4" cstate="print"/>
          <a:srcRect/>
          <a:stretch>
            <a:fillRect/>
          </a:stretch>
        </p:blipFill>
        <p:spPr bwMode="auto">
          <a:xfrm>
            <a:off x="914400" y="1600200"/>
            <a:ext cx="7099300" cy="1955800"/>
          </a:xfrm>
          <a:prstGeom prst="rect">
            <a:avLst/>
          </a:prstGeom>
          <a:noFill/>
          <a:ln w="12700">
            <a:noFill/>
            <a:miter lim="800000"/>
            <a:headEnd/>
            <a:tailEnd/>
          </a:ln>
        </p:spPr>
      </p:pic>
      <p:sp>
        <p:nvSpPr>
          <p:cNvPr id="30724" name="Text Box 5"/>
          <p:cNvSpPr txBox="1">
            <a:spLocks noChangeArrowheads="1"/>
          </p:cNvSpPr>
          <p:nvPr/>
        </p:nvSpPr>
        <p:spPr bwMode="auto">
          <a:xfrm>
            <a:off x="1971675" y="1428750"/>
            <a:ext cx="1822450" cy="457200"/>
          </a:xfrm>
          <a:prstGeom prst="rect">
            <a:avLst/>
          </a:prstGeom>
          <a:noFill/>
          <a:ln w="12700">
            <a:noFill/>
            <a:miter lim="800000"/>
            <a:headEnd/>
            <a:tailEnd/>
          </a:ln>
        </p:spPr>
        <p:txBody>
          <a:bodyPr>
            <a:spAutoFit/>
          </a:bodyPr>
          <a:lstStyle/>
          <a:p>
            <a:pPr defTabSz="762000">
              <a:spcBef>
                <a:spcPct val="50000"/>
              </a:spcBef>
            </a:pPr>
            <a:r>
              <a:rPr lang="en-US" sz="2400" dirty="0"/>
              <a:t>Horizontal</a:t>
            </a:r>
          </a:p>
        </p:txBody>
      </p:sp>
      <p:sp>
        <p:nvSpPr>
          <p:cNvPr id="30725" name="Text Box 6"/>
          <p:cNvSpPr txBox="1">
            <a:spLocks noChangeArrowheads="1"/>
          </p:cNvSpPr>
          <p:nvPr/>
        </p:nvSpPr>
        <p:spPr bwMode="auto">
          <a:xfrm>
            <a:off x="5368925" y="1428750"/>
            <a:ext cx="1822450" cy="457200"/>
          </a:xfrm>
          <a:prstGeom prst="rect">
            <a:avLst/>
          </a:prstGeom>
          <a:noFill/>
          <a:ln w="12700">
            <a:noFill/>
            <a:miter lim="800000"/>
            <a:headEnd/>
            <a:tailEnd/>
          </a:ln>
        </p:spPr>
        <p:txBody>
          <a:bodyPr>
            <a:spAutoFit/>
          </a:bodyPr>
          <a:lstStyle/>
          <a:p>
            <a:pPr algn="ctr" defTabSz="762000">
              <a:spcBef>
                <a:spcPct val="50000"/>
              </a:spcBef>
            </a:pPr>
            <a:r>
              <a:rPr lang="en-US" sz="2400" dirty="0"/>
              <a:t>Trend</a:t>
            </a:r>
          </a:p>
        </p:txBody>
      </p:sp>
      <p:sp>
        <p:nvSpPr>
          <p:cNvPr id="30726" name="Text Box 7"/>
          <p:cNvSpPr txBox="1">
            <a:spLocks noChangeArrowheads="1"/>
          </p:cNvSpPr>
          <p:nvPr/>
        </p:nvSpPr>
        <p:spPr bwMode="auto">
          <a:xfrm>
            <a:off x="1852613" y="3852863"/>
            <a:ext cx="1822450" cy="457200"/>
          </a:xfrm>
          <a:prstGeom prst="rect">
            <a:avLst/>
          </a:prstGeom>
          <a:noFill/>
          <a:ln w="12700">
            <a:noFill/>
            <a:miter lim="800000"/>
            <a:headEnd/>
            <a:tailEnd/>
          </a:ln>
        </p:spPr>
        <p:txBody>
          <a:bodyPr>
            <a:spAutoFit/>
          </a:bodyPr>
          <a:lstStyle/>
          <a:p>
            <a:pPr algn="ctr" defTabSz="762000">
              <a:spcBef>
                <a:spcPct val="50000"/>
              </a:spcBef>
            </a:pPr>
            <a:r>
              <a:rPr lang="en-US" sz="2400" dirty="0"/>
              <a:t>Seasonal</a:t>
            </a:r>
          </a:p>
        </p:txBody>
      </p:sp>
      <p:sp>
        <p:nvSpPr>
          <p:cNvPr id="30727" name="Text Box 8"/>
          <p:cNvSpPr txBox="1">
            <a:spLocks noChangeArrowheads="1"/>
          </p:cNvSpPr>
          <p:nvPr/>
        </p:nvSpPr>
        <p:spPr bwMode="auto">
          <a:xfrm>
            <a:off x="5368925" y="3852863"/>
            <a:ext cx="1822450" cy="457200"/>
          </a:xfrm>
          <a:prstGeom prst="rect">
            <a:avLst/>
          </a:prstGeom>
          <a:noFill/>
          <a:ln w="12700">
            <a:noFill/>
            <a:miter lim="800000"/>
            <a:headEnd/>
            <a:tailEnd/>
          </a:ln>
        </p:spPr>
        <p:txBody>
          <a:bodyPr>
            <a:spAutoFit/>
          </a:bodyPr>
          <a:lstStyle/>
          <a:p>
            <a:pPr algn="ctr" defTabSz="762000">
              <a:spcBef>
                <a:spcPct val="50000"/>
              </a:spcBef>
            </a:pPr>
            <a:r>
              <a:rPr lang="en-US" sz="2400" dirty="0"/>
              <a:t>Cyclical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453705" y="692696"/>
            <a:ext cx="6581065" cy="433388"/>
          </a:xfrm>
          <a:ln/>
        </p:spPr>
        <p:txBody>
          <a:bodyPr wrap="square"/>
          <a:lstStyle/>
          <a:p>
            <a:pPr algn="l"/>
            <a:r>
              <a:rPr lang="en-AU" sz="3200" b="1" dirty="0" smtClean="0"/>
              <a:t>Demand patterns</a:t>
            </a:r>
            <a:endParaRPr lang="en-AU" sz="3200" b="1" dirty="0"/>
          </a:p>
        </p:txBody>
      </p:sp>
      <p:sp>
        <p:nvSpPr>
          <p:cNvPr id="5"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19</a:t>
            </a:fld>
            <a:endParaRPr lang="en-US" b="0">
              <a:solidFill>
                <a:srgbClr val="000000"/>
              </a:solidFill>
            </a:endParaRPr>
          </a:p>
        </p:txBody>
      </p:sp>
      <p:sp>
        <p:nvSpPr>
          <p:cNvPr id="6" name="Rectangle 3"/>
          <p:cNvSpPr>
            <a:spLocks noChangeArrowheads="1"/>
          </p:cNvSpPr>
          <p:nvPr/>
        </p:nvSpPr>
        <p:spPr bwMode="auto">
          <a:xfrm>
            <a:off x="453705" y="1575480"/>
            <a:ext cx="8640763" cy="4071883"/>
          </a:xfrm>
          <a:prstGeom prst="rect">
            <a:avLst/>
          </a:prstGeom>
          <a:noFill/>
          <a:ln w="9525">
            <a:noFill/>
            <a:miter lim="800000"/>
            <a:headEnd/>
            <a:tailEnd/>
          </a:ln>
          <a:effectLst/>
        </p:spPr>
        <p:txBody>
          <a:bodyPr lIns="46038" tIns="17462" rIns="46038" bIns="17462">
            <a:spAutoFit/>
          </a:bodyPr>
          <a:lstStyle/>
          <a:p>
            <a:pPr marL="490538" indent="-490538" defTabSz="693738">
              <a:lnSpc>
                <a:spcPct val="229000"/>
              </a:lnSpc>
              <a:spcAft>
                <a:spcPct val="59000"/>
              </a:spcAft>
              <a:buSzPct val="100000"/>
              <a:buFont typeface="Arial" pitchFamily="34" charset="0"/>
              <a:buChar char="•"/>
              <a:tabLst>
                <a:tab pos="3800475" algn="l"/>
              </a:tabLst>
            </a:pPr>
            <a:r>
              <a:rPr lang="en-AU" sz="2400" b="1" dirty="0">
                <a:latin typeface="Arial" charset="0"/>
              </a:rPr>
              <a:t>Trend</a:t>
            </a:r>
            <a:r>
              <a:rPr lang="en-AU" sz="2400" dirty="0">
                <a:latin typeface="Arial" charset="0"/>
              </a:rPr>
              <a:t>	</a:t>
            </a:r>
          </a:p>
          <a:p>
            <a:pPr marL="490538" indent="-490538" defTabSz="693738">
              <a:lnSpc>
                <a:spcPct val="229000"/>
              </a:lnSpc>
              <a:spcAft>
                <a:spcPct val="59000"/>
              </a:spcAft>
              <a:buSzPct val="100000"/>
              <a:buFont typeface="Arial" pitchFamily="34" charset="0"/>
              <a:buChar char="•"/>
              <a:tabLst>
                <a:tab pos="3800475" algn="l"/>
              </a:tabLst>
            </a:pPr>
            <a:r>
              <a:rPr lang="en-AU" sz="2400" b="1" dirty="0">
                <a:latin typeface="Arial" charset="0"/>
              </a:rPr>
              <a:t>Seasonal</a:t>
            </a:r>
            <a:r>
              <a:rPr lang="en-AU" sz="2400" dirty="0">
                <a:latin typeface="Arial" charset="0"/>
              </a:rPr>
              <a:t> influence	</a:t>
            </a:r>
          </a:p>
          <a:p>
            <a:pPr marL="490538" indent="-490538" defTabSz="693738">
              <a:lnSpc>
                <a:spcPct val="229000"/>
              </a:lnSpc>
              <a:spcAft>
                <a:spcPct val="59000"/>
              </a:spcAft>
              <a:buSzPct val="100000"/>
              <a:buFont typeface="Arial" pitchFamily="34" charset="0"/>
              <a:buChar char="•"/>
              <a:tabLst>
                <a:tab pos="3800475" algn="l"/>
              </a:tabLst>
            </a:pPr>
            <a:r>
              <a:rPr lang="en-AU" sz="2400" b="1" dirty="0">
                <a:latin typeface="Arial" charset="0"/>
              </a:rPr>
              <a:t>Cyclical</a:t>
            </a:r>
            <a:r>
              <a:rPr lang="en-AU" sz="2400" dirty="0">
                <a:latin typeface="Arial" charset="0"/>
              </a:rPr>
              <a:t> elements	</a:t>
            </a:r>
          </a:p>
          <a:p>
            <a:pPr marL="490538" indent="-490538" defTabSz="693738">
              <a:lnSpc>
                <a:spcPct val="229000"/>
              </a:lnSpc>
              <a:spcAft>
                <a:spcPct val="59000"/>
              </a:spcAft>
              <a:buSzPct val="100000"/>
              <a:buFont typeface="Arial" pitchFamily="34" charset="0"/>
              <a:buChar char="•"/>
              <a:tabLst>
                <a:tab pos="3800475" algn="l"/>
              </a:tabLst>
            </a:pPr>
            <a:r>
              <a:rPr lang="en-AU" sz="2400" b="1" dirty="0">
                <a:latin typeface="Arial" charset="0"/>
              </a:rPr>
              <a:t>Random</a:t>
            </a:r>
            <a:r>
              <a:rPr lang="en-AU" sz="2400" dirty="0">
                <a:latin typeface="Arial" charset="0"/>
              </a:rPr>
              <a:t> variation	</a:t>
            </a:r>
          </a:p>
        </p:txBody>
      </p:sp>
      <p:sp>
        <p:nvSpPr>
          <p:cNvPr id="7" name="Rectangle 5"/>
          <p:cNvSpPr>
            <a:spLocks noChangeArrowheads="1"/>
          </p:cNvSpPr>
          <p:nvPr/>
        </p:nvSpPr>
        <p:spPr bwMode="auto">
          <a:xfrm>
            <a:off x="323528" y="1572032"/>
            <a:ext cx="8640763" cy="4071883"/>
          </a:xfrm>
          <a:prstGeom prst="rect">
            <a:avLst/>
          </a:prstGeom>
          <a:noFill/>
          <a:ln w="9525">
            <a:noFill/>
            <a:miter lim="800000"/>
            <a:headEnd/>
            <a:tailEnd/>
          </a:ln>
          <a:effectLst/>
        </p:spPr>
        <p:txBody>
          <a:bodyPr lIns="46038" tIns="17462" rIns="46038" bIns="17462">
            <a:spAutoFit/>
          </a:bodyPr>
          <a:lstStyle/>
          <a:p>
            <a:pPr marL="490538" indent="-490538" defTabSz="693738">
              <a:lnSpc>
                <a:spcPct val="229000"/>
              </a:lnSpc>
              <a:spcAft>
                <a:spcPct val="59000"/>
              </a:spcAft>
              <a:buClr>
                <a:schemeClr val="accent2"/>
              </a:buClr>
              <a:buSzPct val="100000"/>
              <a:tabLst>
                <a:tab pos="3800475" algn="l"/>
              </a:tabLst>
            </a:pPr>
            <a:r>
              <a:rPr lang="en-AU" sz="2400" dirty="0" smtClean="0">
                <a:latin typeface="Arial" charset="0"/>
              </a:rPr>
              <a:t>		 </a:t>
            </a:r>
            <a:r>
              <a:rPr lang="en-AU" sz="2400" dirty="0" smtClean="0">
                <a:latin typeface="Cambria" panose="02040503050406030204" pitchFamily="18" charset="0"/>
                <a:cs typeface="Times New Roman" panose="02020603050405020304" pitchFamily="18" charset="0"/>
                <a:sym typeface="Wingdings" pitchFamily="2" charset="2"/>
              </a:rPr>
              <a:t> </a:t>
            </a:r>
            <a:r>
              <a:rPr lang="en-AU" sz="2400" dirty="0" smtClean="0">
                <a:latin typeface="Arial" charset="0"/>
              </a:rPr>
              <a:t>over </a:t>
            </a:r>
            <a:r>
              <a:rPr lang="en-AU" sz="2400" dirty="0">
                <a:latin typeface="Arial" charset="0"/>
              </a:rPr>
              <a:t>time up or down</a:t>
            </a:r>
          </a:p>
          <a:p>
            <a:pPr marL="490538" indent="-490538" defTabSz="693738">
              <a:lnSpc>
                <a:spcPct val="229000"/>
              </a:lnSpc>
              <a:spcAft>
                <a:spcPct val="59000"/>
              </a:spcAft>
              <a:buClr>
                <a:schemeClr val="accent2"/>
              </a:buClr>
              <a:buSzPct val="100000"/>
              <a:tabLst>
                <a:tab pos="3800475" algn="l"/>
              </a:tabLst>
            </a:pPr>
            <a:r>
              <a:rPr lang="en-AU" sz="2400" dirty="0">
                <a:latin typeface="Arial" charset="0"/>
              </a:rPr>
              <a:t>	</a:t>
            </a:r>
            <a:r>
              <a:rPr lang="en-AU" sz="2400" dirty="0" smtClean="0">
                <a:latin typeface="Arial" charset="0"/>
              </a:rPr>
              <a:t>	</a:t>
            </a:r>
            <a:r>
              <a:rPr lang="en-AU" sz="2400" dirty="0" smtClean="0">
                <a:latin typeface="Arial" charset="0"/>
                <a:sym typeface="Wingdings" pitchFamily="2" charset="2"/>
              </a:rPr>
              <a:t> </a:t>
            </a:r>
            <a:r>
              <a:rPr lang="en-AU" sz="2400" dirty="0">
                <a:latin typeface="Cambria" panose="02040503050406030204" pitchFamily="18" charset="0"/>
                <a:cs typeface="Times New Roman" panose="02020603050405020304" pitchFamily="18" charset="0"/>
                <a:sym typeface="Wingdings" pitchFamily="2" charset="2"/>
              </a:rPr>
              <a:t></a:t>
            </a:r>
            <a:r>
              <a:rPr lang="en-AU" sz="2400" dirty="0" smtClean="0">
                <a:latin typeface="Arial" charset="0"/>
                <a:sym typeface="Wingdings" pitchFamily="2" charset="2"/>
              </a:rPr>
              <a:t> </a:t>
            </a:r>
            <a:r>
              <a:rPr lang="en-AU" sz="2400" i="1" dirty="0" smtClean="0">
                <a:latin typeface="Arial" charset="0"/>
              </a:rPr>
              <a:t>e.g.</a:t>
            </a:r>
            <a:r>
              <a:rPr lang="en-AU" sz="2400" dirty="0" smtClean="0">
                <a:latin typeface="Arial" charset="0"/>
              </a:rPr>
              <a:t>, </a:t>
            </a:r>
            <a:r>
              <a:rPr lang="en-AU" sz="2400" dirty="0">
                <a:latin typeface="Arial" charset="0"/>
              </a:rPr>
              <a:t>summer and winter</a:t>
            </a:r>
          </a:p>
          <a:p>
            <a:pPr marL="490538" indent="-490538" defTabSz="693738">
              <a:lnSpc>
                <a:spcPct val="229000"/>
              </a:lnSpc>
              <a:spcAft>
                <a:spcPct val="59000"/>
              </a:spcAft>
              <a:buClr>
                <a:schemeClr val="accent2"/>
              </a:buClr>
              <a:buSzPct val="100000"/>
              <a:tabLst>
                <a:tab pos="3800475" algn="l"/>
              </a:tabLst>
            </a:pPr>
            <a:r>
              <a:rPr lang="en-AU" sz="2400" dirty="0">
                <a:latin typeface="Arial" charset="0"/>
              </a:rPr>
              <a:t>	</a:t>
            </a:r>
            <a:r>
              <a:rPr lang="en-AU" sz="2400" dirty="0" smtClean="0">
                <a:latin typeface="Arial" charset="0"/>
              </a:rPr>
              <a:t>	</a:t>
            </a:r>
            <a:r>
              <a:rPr lang="en-AU" sz="2400" dirty="0">
                <a:latin typeface="Arial" charset="0"/>
                <a:sym typeface="Wingdings" pitchFamily="2" charset="2"/>
              </a:rPr>
              <a:t> </a:t>
            </a:r>
            <a:r>
              <a:rPr lang="en-AU" sz="2400" dirty="0">
                <a:latin typeface="Cambria" panose="02040503050406030204" pitchFamily="18" charset="0"/>
                <a:cs typeface="Times New Roman" panose="02020603050405020304" pitchFamily="18" charset="0"/>
                <a:sym typeface="Wingdings" pitchFamily="2" charset="2"/>
              </a:rPr>
              <a:t></a:t>
            </a:r>
            <a:r>
              <a:rPr lang="en-AU" sz="2400" dirty="0" smtClean="0">
                <a:latin typeface="Arial" charset="0"/>
                <a:sym typeface="Wingdings" pitchFamily="2" charset="2"/>
              </a:rPr>
              <a:t> </a:t>
            </a:r>
            <a:r>
              <a:rPr lang="en-AU" sz="2400" i="1" dirty="0" smtClean="0">
                <a:latin typeface="Arial" charset="0"/>
              </a:rPr>
              <a:t>e.g.</a:t>
            </a:r>
            <a:r>
              <a:rPr lang="en-AU" sz="2400" dirty="0" smtClean="0">
                <a:latin typeface="Arial" charset="0"/>
              </a:rPr>
              <a:t>, </a:t>
            </a:r>
            <a:r>
              <a:rPr lang="en-AU" sz="2400" dirty="0">
                <a:latin typeface="Arial" charset="0"/>
              </a:rPr>
              <a:t>elections, war, economics</a:t>
            </a:r>
          </a:p>
          <a:p>
            <a:pPr marL="490538" indent="-490538" defTabSz="693738">
              <a:lnSpc>
                <a:spcPct val="229000"/>
              </a:lnSpc>
              <a:spcAft>
                <a:spcPct val="59000"/>
              </a:spcAft>
              <a:buClr>
                <a:schemeClr val="accent2"/>
              </a:buClr>
              <a:buSzPct val="100000"/>
              <a:tabLst>
                <a:tab pos="3800475" algn="l"/>
              </a:tabLst>
            </a:pPr>
            <a:r>
              <a:rPr lang="en-AU" sz="2400" dirty="0">
                <a:latin typeface="Arial" charset="0"/>
              </a:rPr>
              <a:t>	</a:t>
            </a:r>
            <a:r>
              <a:rPr lang="en-AU" sz="2400" dirty="0" smtClean="0">
                <a:latin typeface="Arial" charset="0"/>
              </a:rPr>
              <a:t>	</a:t>
            </a:r>
            <a:r>
              <a:rPr lang="en-AU" sz="2400" dirty="0">
                <a:latin typeface="Arial" charset="0"/>
                <a:sym typeface="Wingdings" pitchFamily="2" charset="2"/>
              </a:rPr>
              <a:t> </a:t>
            </a:r>
            <a:r>
              <a:rPr lang="en-AU" sz="2400" dirty="0">
                <a:latin typeface="Wingdings" panose="05000000000000000000" pitchFamily="2" charset="2"/>
                <a:cs typeface="Times New Roman" panose="02020603050405020304" pitchFamily="18" charset="0"/>
                <a:sym typeface="Wingdings" pitchFamily="2" charset="2"/>
              </a:rPr>
              <a:t></a:t>
            </a:r>
            <a:r>
              <a:rPr lang="en-AU" sz="2400" dirty="0" smtClean="0">
                <a:latin typeface="Arial" charset="0"/>
                <a:sym typeface="Wingdings" pitchFamily="2" charset="2"/>
              </a:rPr>
              <a:t> </a:t>
            </a:r>
            <a:r>
              <a:rPr lang="en-AU" sz="2400" dirty="0" smtClean="0">
                <a:latin typeface="Arial" charset="0"/>
              </a:rPr>
              <a:t>explained </a:t>
            </a:r>
            <a:r>
              <a:rPr lang="en-AU" sz="2400" dirty="0">
                <a:latin typeface="Arial" charset="0"/>
              </a:rPr>
              <a:t>and unexplained</a:t>
            </a:r>
          </a:p>
        </p:txBody>
      </p:sp>
    </p:spTree>
    <p:extLst>
      <p:ext uri="{BB962C8B-B14F-4D97-AF65-F5344CB8AC3E}">
        <p14:creationId xmlns:p14="http://schemas.microsoft.com/office/powerpoint/2010/main" val="55284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836712"/>
            <a:ext cx="8955641" cy="5832648"/>
          </a:xfrm>
          <a:prstGeom prst="rect">
            <a:avLst/>
          </a:prstGeom>
        </p:spPr>
      </p:pic>
      <p:sp>
        <p:nvSpPr>
          <p:cNvPr id="2" name="Title 1"/>
          <p:cNvSpPr>
            <a:spLocks noGrp="1"/>
          </p:cNvSpPr>
          <p:nvPr>
            <p:ph type="title"/>
          </p:nvPr>
        </p:nvSpPr>
        <p:spPr>
          <a:xfrm>
            <a:off x="457200" y="-27384"/>
            <a:ext cx="8229600" cy="1143000"/>
          </a:xfrm>
        </p:spPr>
        <p:txBody>
          <a:bodyPr/>
          <a:lstStyle/>
          <a:p>
            <a:r>
              <a:rPr lang="en-US" sz="3000" b="1" dirty="0">
                <a:solidFill>
                  <a:srgbClr val="009AC7"/>
                </a:solidFill>
                <a:latin typeface="Verdana" panose="020B0604030504040204" pitchFamily="34" charset="0"/>
                <a:ea typeface="Verdana" panose="020B0604030504040204" pitchFamily="34" charset="0"/>
                <a:cs typeface="Verdana" panose="020B0604030504040204" pitchFamily="34" charset="0"/>
              </a:rPr>
              <a:t>Big Picture</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504" y="188640"/>
            <a:ext cx="2101057" cy="2121099"/>
          </a:xfrm>
        </p:spPr>
      </p:pic>
      <p:sp>
        <p:nvSpPr>
          <p:cNvPr id="9" name="TextBox 8"/>
          <p:cNvSpPr txBox="1"/>
          <p:nvPr/>
        </p:nvSpPr>
        <p:spPr>
          <a:xfrm>
            <a:off x="402935" y="766814"/>
            <a:ext cx="1313943" cy="400110"/>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Strategy</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556792"/>
            <a:ext cx="2101057" cy="2121099"/>
          </a:xfrm>
          <a:prstGeom prst="rect">
            <a:avLst/>
          </a:prstGeom>
        </p:spPr>
      </p:pic>
      <p:pic>
        <p:nvPicPr>
          <p:cNvPr id="1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556792"/>
            <a:ext cx="2101057" cy="2121099"/>
          </a:xfrm>
          <a:prstGeom prst="rect">
            <a:avLst/>
          </a:prstGeom>
        </p:spPr>
      </p:pic>
      <p:sp>
        <p:nvSpPr>
          <p:cNvPr id="16" name="TextBox 15"/>
          <p:cNvSpPr txBox="1"/>
          <p:nvPr/>
        </p:nvSpPr>
        <p:spPr>
          <a:xfrm>
            <a:off x="6719867" y="1990950"/>
            <a:ext cx="1828532" cy="646331"/>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Inventory Management</a:t>
            </a:r>
          </a:p>
        </p:txBody>
      </p:sp>
      <p:pic>
        <p:nvPicPr>
          <p:cNvPr id="1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5159" y="3828181"/>
            <a:ext cx="2101057" cy="2121099"/>
          </a:xfrm>
          <a:prstGeom prst="rect">
            <a:avLst/>
          </a:prstGeom>
        </p:spPr>
      </p:pic>
      <p:sp>
        <p:nvSpPr>
          <p:cNvPr id="18" name="TextBox 17"/>
          <p:cNvSpPr txBox="1"/>
          <p:nvPr/>
        </p:nvSpPr>
        <p:spPr>
          <a:xfrm>
            <a:off x="4697765" y="4233282"/>
            <a:ext cx="1373578" cy="707886"/>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Balanced Results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19"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2676053"/>
            <a:ext cx="2101057" cy="2121099"/>
          </a:xfrm>
          <a:prstGeom prst="rect">
            <a:avLst/>
          </a:prstGeom>
        </p:spPr>
      </p:pic>
      <p:sp>
        <p:nvSpPr>
          <p:cNvPr id="20" name="TextBox 19"/>
          <p:cNvSpPr txBox="1"/>
          <p:nvPr/>
        </p:nvSpPr>
        <p:spPr>
          <a:xfrm>
            <a:off x="3779912" y="3059842"/>
            <a:ext cx="1512168" cy="707886"/>
          </a:xfrm>
          <a:prstGeom prst="rect">
            <a:avLst/>
          </a:prstGeom>
          <a:noFill/>
        </p:spPr>
        <p:txBody>
          <a:bodyPr wrap="square" rtlCol="0">
            <a:spAutoFit/>
          </a:bodyPr>
          <a:lstStyle/>
          <a:p>
            <a:pPr algn="ctr"/>
            <a:r>
              <a:rPr lang="en-US" sz="2000" dirty="0" smtClean="0">
                <a:latin typeface="Verdana" panose="020B0604030504040204" pitchFamily="34" charset="0"/>
                <a:ea typeface="Verdana" panose="020B0604030504040204" pitchFamily="34" charset="0"/>
                <a:cs typeface="Verdana" panose="020B0604030504040204" pitchFamily="34" charset="0"/>
              </a:rPr>
              <a:t>Lean Thinking</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503" y="5373216"/>
            <a:ext cx="1953220" cy="1008195"/>
          </a:xfrm>
          <a:prstGeom prst="rect">
            <a:avLst/>
          </a:prstGeom>
        </p:spPr>
      </p:pic>
      <p:sp>
        <p:nvSpPr>
          <p:cNvPr id="14" name="TextBox 13"/>
          <p:cNvSpPr txBox="1"/>
          <p:nvPr/>
        </p:nvSpPr>
        <p:spPr>
          <a:xfrm>
            <a:off x="903414" y="2126546"/>
            <a:ext cx="1688014" cy="400110"/>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Forecasting</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487" y="-196217"/>
            <a:ext cx="1644997" cy="1644997"/>
          </a:xfrm>
          <a:prstGeom prst="rect">
            <a:avLst/>
          </a:prstGeom>
        </p:spPr>
      </p:pic>
      <p:sp>
        <p:nvSpPr>
          <p:cNvPr id="4" name="Slide Number Placeholder 3"/>
          <p:cNvSpPr>
            <a:spLocks noGrp="1"/>
          </p:cNvSpPr>
          <p:nvPr>
            <p:ph type="sldNum" sz="quarter" idx="12"/>
          </p:nvPr>
        </p:nvSpPr>
        <p:spPr/>
        <p:txBody>
          <a:bodyPr/>
          <a:lstStyle/>
          <a:p>
            <a:fld id="{2498D1E4-AA41-4FC9-8E80-F321B234DC37}" type="slidenum">
              <a:rPr lang="en-US" smtClean="0"/>
              <a:t>2</a:t>
            </a:fld>
            <a:endParaRPr lang="en-US"/>
          </a:p>
        </p:txBody>
      </p:sp>
      <p:pic>
        <p:nvPicPr>
          <p:cNvPr id="23"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1556792"/>
            <a:ext cx="2101057" cy="2121099"/>
          </a:xfrm>
          <a:prstGeom prst="rect">
            <a:avLst/>
          </a:prstGeom>
        </p:spPr>
      </p:pic>
      <p:sp>
        <p:nvSpPr>
          <p:cNvPr id="24" name="TextBox 23"/>
          <p:cNvSpPr txBox="1"/>
          <p:nvPr/>
        </p:nvSpPr>
        <p:spPr>
          <a:xfrm>
            <a:off x="2995223" y="2003144"/>
            <a:ext cx="1313943" cy="707886"/>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Process Design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2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852936"/>
            <a:ext cx="2101057" cy="2121099"/>
          </a:xfrm>
          <a:prstGeom prst="rect">
            <a:avLst/>
          </a:prstGeom>
        </p:spPr>
      </p:pic>
      <p:sp>
        <p:nvSpPr>
          <p:cNvPr id="26" name="TextBox 25"/>
          <p:cNvSpPr txBox="1"/>
          <p:nvPr/>
        </p:nvSpPr>
        <p:spPr>
          <a:xfrm>
            <a:off x="1632497" y="3299288"/>
            <a:ext cx="1804301" cy="646331"/>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Capacity Management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2564904"/>
            <a:ext cx="2101057" cy="2121099"/>
          </a:xfrm>
          <a:prstGeom prst="rect">
            <a:avLst/>
          </a:prstGeom>
        </p:spPr>
      </p:pic>
      <p:sp>
        <p:nvSpPr>
          <p:cNvPr id="28" name="TextBox 27"/>
          <p:cNvSpPr txBox="1"/>
          <p:nvPr/>
        </p:nvSpPr>
        <p:spPr>
          <a:xfrm>
            <a:off x="5862718" y="2970005"/>
            <a:ext cx="1373578" cy="707886"/>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Product Design</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29"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5479" y="3789040"/>
            <a:ext cx="2101057" cy="2121099"/>
          </a:xfrm>
          <a:prstGeom prst="rect">
            <a:avLst/>
          </a:prstGeom>
        </p:spPr>
      </p:pic>
      <p:sp>
        <p:nvSpPr>
          <p:cNvPr id="30" name="TextBox 29"/>
          <p:cNvSpPr txBox="1"/>
          <p:nvPr/>
        </p:nvSpPr>
        <p:spPr>
          <a:xfrm>
            <a:off x="7427122" y="4223198"/>
            <a:ext cx="1828532"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Collaborative Supply Chain</a:t>
            </a:r>
          </a:p>
        </p:txBody>
      </p:sp>
    </p:spTree>
    <p:extLst>
      <p:ext uri="{BB962C8B-B14F-4D97-AF65-F5344CB8AC3E}">
        <p14:creationId xmlns:p14="http://schemas.microsoft.com/office/powerpoint/2010/main" val="130727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nodeType="clickEffect">
                                  <p:stCondLst>
                                    <p:cond delay="0"/>
                                  </p:stCondLst>
                                  <p:childTnLst>
                                    <p:animClr clrSpc="rgb" dir="cw">
                                      <p:cBhvr override="childStyle">
                                        <p:cTn id="10" dur="500" fill="hold"/>
                                        <p:tgtEl>
                                          <p:spTgt spid="14">
                                            <p:txEl>
                                              <p:pRg st="0" end="0"/>
                                            </p:txEl>
                                          </p:spTgt>
                                        </p:tgtEl>
                                        <p:attrNameLst>
                                          <p:attrName>style.color</p:attrName>
                                        </p:attrNameLst>
                                      </p:cBhvr>
                                      <p:to>
                                        <a:srgbClr val="C00000"/>
                                      </p:to>
                                    </p:animClr>
                                    <p:animClr clrSpc="rgb" dir="cw">
                                      <p:cBhvr>
                                        <p:cTn id="11" dur="500" fill="hold"/>
                                        <p:tgtEl>
                                          <p:spTgt spid="14">
                                            <p:txEl>
                                              <p:pRg st="0" end="0"/>
                                            </p:txEl>
                                          </p:spTgt>
                                        </p:tgtEl>
                                        <p:attrNameLst>
                                          <p:attrName>fillcolor</p:attrName>
                                        </p:attrNameLst>
                                      </p:cBhvr>
                                      <p:to>
                                        <a:srgbClr val="C00000"/>
                                      </p:to>
                                    </p:animClr>
                                    <p:set>
                                      <p:cBhvr>
                                        <p:cTn id="12" dur="500" fill="hold"/>
                                        <p:tgtEl>
                                          <p:spTgt spid="14">
                                            <p:txEl>
                                              <p:pRg st="0" end="0"/>
                                            </p:txEl>
                                          </p:spTgt>
                                        </p:tgtEl>
                                        <p:attrNameLst>
                                          <p:attrName>fill.type</p:attrName>
                                        </p:attrNameLst>
                                      </p:cBhvr>
                                      <p:to>
                                        <p:strVal val="solid"/>
                                      </p:to>
                                    </p:set>
                                    <p:set>
                                      <p:cBhvr>
                                        <p:cTn id="13" dur="500" fill="hold"/>
                                        <p:tgtEl>
                                          <p:spTgt spid="1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title"/>
          </p:nvPr>
        </p:nvSpPr>
        <p:spPr>
          <a:xfrm>
            <a:off x="755576" y="543107"/>
            <a:ext cx="7778824" cy="585787"/>
          </a:xfrm>
        </p:spPr>
        <p:txBody>
          <a:bodyPr/>
          <a:lstStyle/>
          <a:p>
            <a:pPr algn="l"/>
            <a:r>
              <a:rPr lang="en-US" sz="3200" b="1" dirty="0"/>
              <a:t>Examples</a:t>
            </a:r>
          </a:p>
        </p:txBody>
      </p:sp>
      <p:sp>
        <p:nvSpPr>
          <p:cNvPr id="4" name="Slide Number Placeholder 3"/>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20</a:t>
            </a:fld>
            <a:endParaRPr lang="en-US" dirty="0">
              <a:solidFill>
                <a:srgbClr val="000000"/>
              </a:solidFill>
            </a:endParaRPr>
          </a:p>
        </p:txBody>
      </p:sp>
      <p:sp>
        <p:nvSpPr>
          <p:cNvPr id="12" name="TextBox 11"/>
          <p:cNvSpPr txBox="1"/>
          <p:nvPr/>
        </p:nvSpPr>
        <p:spPr>
          <a:xfrm>
            <a:off x="899591" y="1484784"/>
            <a:ext cx="7827653" cy="3600986"/>
          </a:xfrm>
          <a:prstGeom prst="rect">
            <a:avLst/>
          </a:prstGeom>
          <a:noFill/>
        </p:spPr>
        <p:txBody>
          <a:bodyPr wrap="square" rtlCol="0">
            <a:spAutoFit/>
          </a:bodyPr>
          <a:lstStyle/>
          <a:p>
            <a:pPr>
              <a:spcAft>
                <a:spcPts val="1200"/>
              </a:spcAft>
            </a:pPr>
            <a:r>
              <a:rPr lang="en-US" sz="2400" b="0" dirty="0" smtClean="0"/>
              <a:t>Demand for toys</a:t>
            </a:r>
          </a:p>
          <a:p>
            <a:pPr>
              <a:spcAft>
                <a:spcPts val="1200"/>
              </a:spcAft>
            </a:pPr>
            <a:r>
              <a:rPr lang="en-US" sz="2400" b="0" dirty="0" smtClean="0"/>
              <a:t>Demand for baby diapers/nappies</a:t>
            </a:r>
          </a:p>
          <a:p>
            <a:pPr>
              <a:spcAft>
                <a:spcPts val="1200"/>
              </a:spcAft>
            </a:pPr>
            <a:r>
              <a:rPr lang="en-US" sz="2400" b="0" dirty="0" smtClean="0"/>
              <a:t>Demand for office hours</a:t>
            </a:r>
          </a:p>
          <a:p>
            <a:pPr>
              <a:spcAft>
                <a:spcPts val="1200"/>
              </a:spcAft>
            </a:pPr>
            <a:r>
              <a:rPr lang="en-US" sz="2400" b="0" dirty="0" smtClean="0"/>
              <a:t>Demand for flight seats from Auckland to Queenstown</a:t>
            </a:r>
          </a:p>
          <a:p>
            <a:pPr>
              <a:spcAft>
                <a:spcPts val="1200"/>
              </a:spcAft>
            </a:pPr>
            <a:r>
              <a:rPr lang="en-US" sz="2400" b="0" dirty="0" smtClean="0"/>
              <a:t>Economy conditions</a:t>
            </a:r>
          </a:p>
          <a:p>
            <a:pPr>
              <a:spcAft>
                <a:spcPts val="1200"/>
              </a:spcAft>
            </a:pPr>
            <a:r>
              <a:rPr lang="en-US" sz="2400" b="0" dirty="0" smtClean="0"/>
              <a:t>Housing market</a:t>
            </a:r>
          </a:p>
          <a:p>
            <a:r>
              <a:rPr lang="en-US" sz="2400" dirty="0" smtClean="0"/>
              <a:t>Crude oil price</a:t>
            </a:r>
          </a:p>
        </p:txBody>
      </p:sp>
    </p:spTree>
    <p:extLst>
      <p:ext uri="{BB962C8B-B14F-4D97-AF65-F5344CB8AC3E}">
        <p14:creationId xmlns:p14="http://schemas.microsoft.com/office/powerpoint/2010/main" val="2480513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21</a:t>
            </a:fld>
            <a:endParaRPr lang="en-US">
              <a:solidFill>
                <a:srgbClr val="000000"/>
              </a:solidFill>
            </a:endParaRPr>
          </a:p>
        </p:txBody>
      </p:sp>
      <p:sp>
        <p:nvSpPr>
          <p:cNvPr id="23554" name="Rectangle 3"/>
          <p:cNvSpPr>
            <a:spLocks noGrp="1" noChangeArrowheads="1"/>
          </p:cNvSpPr>
          <p:nvPr>
            <p:ph type="body" idx="4294967295"/>
          </p:nvPr>
        </p:nvSpPr>
        <p:spPr>
          <a:xfrm>
            <a:off x="652219" y="1614193"/>
            <a:ext cx="7829550" cy="4525963"/>
          </a:xfrm>
          <a:prstGeom prst="rect">
            <a:avLst/>
          </a:prstGeom>
        </p:spPr>
        <p:txBody>
          <a:bodyPr/>
          <a:lstStyle/>
          <a:p>
            <a:pPr eaLnBrk="1" hangingPunct="1"/>
            <a:r>
              <a:rPr lang="en-US" sz="2800" dirty="0" smtClean="0"/>
              <a:t>When selecting a forecasting model, consider:</a:t>
            </a:r>
          </a:p>
          <a:p>
            <a:pPr lvl="1" eaLnBrk="1" hangingPunct="1"/>
            <a:r>
              <a:rPr lang="en-US" sz="2400" b="1" dirty="0" smtClean="0"/>
              <a:t>Time horizon</a:t>
            </a:r>
            <a:r>
              <a:rPr lang="en-US" sz="2400" dirty="0" smtClean="0"/>
              <a:t> to forecast</a:t>
            </a:r>
          </a:p>
          <a:p>
            <a:pPr lvl="1" eaLnBrk="1" hangingPunct="1"/>
            <a:r>
              <a:rPr lang="en-US" sz="2400" b="1" dirty="0" smtClean="0"/>
              <a:t>Data</a:t>
            </a:r>
            <a:r>
              <a:rPr lang="en-US" sz="2400" dirty="0" smtClean="0"/>
              <a:t> availability</a:t>
            </a:r>
          </a:p>
          <a:p>
            <a:pPr lvl="1" eaLnBrk="1" hangingPunct="1"/>
            <a:r>
              <a:rPr lang="en-US" sz="2400" b="1" dirty="0" smtClean="0"/>
              <a:t>Accuracy</a:t>
            </a:r>
            <a:r>
              <a:rPr lang="en-US" sz="2400" dirty="0" smtClean="0"/>
              <a:t> required</a:t>
            </a:r>
          </a:p>
          <a:p>
            <a:pPr lvl="1" eaLnBrk="1" hangingPunct="1"/>
            <a:r>
              <a:rPr lang="en-US" sz="2400" dirty="0" smtClean="0"/>
              <a:t>Size of forecasting </a:t>
            </a:r>
            <a:r>
              <a:rPr lang="en-US" sz="2400" b="1" dirty="0" smtClean="0"/>
              <a:t>budget</a:t>
            </a:r>
          </a:p>
          <a:p>
            <a:pPr lvl="1" eaLnBrk="1" hangingPunct="1"/>
            <a:r>
              <a:rPr lang="en-US" sz="2400" dirty="0" smtClean="0"/>
              <a:t>Availability of </a:t>
            </a:r>
            <a:r>
              <a:rPr lang="en-US" sz="2400" b="1" dirty="0" smtClean="0"/>
              <a:t>qualified personnel</a:t>
            </a:r>
            <a:endParaRPr lang="en-AU" sz="2400" b="1" dirty="0" smtClean="0"/>
          </a:p>
        </p:txBody>
      </p:sp>
      <p:sp>
        <p:nvSpPr>
          <p:cNvPr id="23555" name="Text Box 4"/>
          <p:cNvSpPr txBox="1">
            <a:spLocks noChangeArrowheads="1"/>
          </p:cNvSpPr>
          <p:nvPr/>
        </p:nvSpPr>
        <p:spPr bwMode="auto">
          <a:xfrm>
            <a:off x="1663197" y="5678491"/>
            <a:ext cx="5855707"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FF0000"/>
                </a:solidFill>
              </a:rPr>
              <a:t>Be careful of “THE COMPUTER SAYS…”</a:t>
            </a:r>
            <a:endParaRPr lang="en-AU" sz="2400" dirty="0" smtClean="0">
              <a:solidFill>
                <a:srgbClr val="FF0000"/>
              </a:solidFill>
            </a:endParaRPr>
          </a:p>
        </p:txBody>
      </p:sp>
      <p:sp>
        <p:nvSpPr>
          <p:cNvPr id="23556" name="Rectangle 6"/>
          <p:cNvSpPr>
            <a:spLocks noChangeArrowheads="1"/>
          </p:cNvSpPr>
          <p:nvPr/>
        </p:nvSpPr>
        <p:spPr bwMode="auto">
          <a:xfrm>
            <a:off x="539552" y="615440"/>
            <a:ext cx="741231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All techniques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42595" y="1048172"/>
            <a:ext cx="4232249"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FF0000"/>
                </a:solidFill>
              </a:rPr>
              <a:t>Grass roots </a:t>
            </a:r>
            <a:r>
              <a:rPr lang="en-US" i="1" dirty="0" smtClean="0">
                <a:solidFill>
                  <a:srgbClr val="FF0000"/>
                </a:solidFill>
              </a:rPr>
              <a:t>e.g.</a:t>
            </a:r>
            <a:r>
              <a:rPr lang="en-US" dirty="0" smtClean="0">
                <a:solidFill>
                  <a:srgbClr val="FF0000"/>
                </a:solidFill>
              </a:rPr>
              <a:t>, </a:t>
            </a:r>
            <a:r>
              <a:rPr lang="en-US" dirty="0">
                <a:solidFill>
                  <a:srgbClr val="FF0000"/>
                </a:solidFill>
              </a:rPr>
              <a:t>d</a:t>
            </a:r>
            <a:r>
              <a:rPr lang="en-US" dirty="0" smtClean="0">
                <a:solidFill>
                  <a:srgbClr val="FF0000"/>
                </a:solidFill>
              </a:rPr>
              <a:t>epartment stores</a:t>
            </a:r>
            <a:endParaRPr lang="en-AU" dirty="0" smtClean="0">
              <a:solidFill>
                <a:srgbClr val="FF0000"/>
              </a:solidFill>
            </a:endParaRPr>
          </a:p>
        </p:txBody>
      </p:sp>
      <p:sp>
        <p:nvSpPr>
          <p:cNvPr id="18487" name="Rectangle 130"/>
          <p:cNvSpPr>
            <a:spLocks noChangeArrowheads="1"/>
          </p:cNvSpPr>
          <p:nvPr/>
        </p:nvSpPr>
        <p:spPr bwMode="auto">
          <a:xfrm>
            <a:off x="400050" y="160338"/>
            <a:ext cx="741260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Qualitative techniques</a:t>
            </a:r>
          </a:p>
        </p:txBody>
      </p:sp>
      <p:sp>
        <p:nvSpPr>
          <p:cNvPr id="129" name="Slide Number Placeholder 12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22</a:t>
            </a:fld>
            <a:endParaRPr lang="en-US">
              <a:solidFill>
                <a:srgbClr val="000000"/>
              </a:solidFill>
            </a:endParaRPr>
          </a:p>
        </p:txBody>
      </p:sp>
      <p:grpSp>
        <p:nvGrpSpPr>
          <p:cNvPr id="256" name="Group 255"/>
          <p:cNvGrpSpPr/>
          <p:nvPr/>
        </p:nvGrpSpPr>
        <p:grpSpPr>
          <a:xfrm>
            <a:off x="252854" y="1572233"/>
            <a:ext cx="8557192" cy="4450833"/>
            <a:chOff x="252854" y="1572233"/>
            <a:chExt cx="8557192" cy="4450833"/>
          </a:xfrm>
        </p:grpSpPr>
        <p:sp>
          <p:nvSpPr>
            <p:cNvPr id="278" name="Text Box 76"/>
            <p:cNvSpPr txBox="1">
              <a:spLocks noChangeArrowheads="1"/>
            </p:cNvSpPr>
            <p:nvPr/>
          </p:nvSpPr>
          <p:spPr bwMode="auto">
            <a:xfrm>
              <a:off x="3537254" y="5561401"/>
              <a:ext cx="1673856" cy="461665"/>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cs typeface="Arial"/>
                </a:rPr>
                <a:t>Customers</a:t>
              </a:r>
              <a:endParaRPr kumimoji="0" lang="en-AU" sz="2400" b="0" i="0" u="none" strike="noStrike" kern="0" cap="none" spc="0" normalizeH="0" baseline="0" noProof="0" dirty="0" smtClean="0">
                <a:ln>
                  <a:noFill/>
                </a:ln>
                <a:solidFill>
                  <a:srgbClr val="000000"/>
                </a:solidFill>
                <a:effectLst/>
                <a:uLnTx/>
                <a:uFillTx/>
                <a:latin typeface="Arial"/>
                <a:cs typeface="Arial"/>
              </a:endParaRPr>
            </a:p>
          </p:txBody>
        </p:sp>
        <p:sp>
          <p:nvSpPr>
            <p:cNvPr id="284" name="Line 95"/>
            <p:cNvSpPr>
              <a:spLocks noChangeShapeType="1"/>
            </p:cNvSpPr>
            <p:nvPr/>
          </p:nvSpPr>
          <p:spPr bwMode="auto">
            <a:xfrm flipV="1">
              <a:off x="2000984" y="4800600"/>
              <a:ext cx="285016" cy="533400"/>
            </a:xfrm>
            <a:prstGeom prst="line">
              <a:avLst/>
            </a:prstGeom>
            <a:noFill/>
            <a:ln w="38100">
              <a:solidFill>
                <a:srgbClr val="000000"/>
              </a:solidFill>
              <a:round/>
              <a:headEnd/>
              <a:tailEnd type="triangle" w="med" len="me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85" name="Line 96"/>
            <p:cNvSpPr>
              <a:spLocks noChangeShapeType="1"/>
            </p:cNvSpPr>
            <p:nvPr/>
          </p:nvSpPr>
          <p:spPr bwMode="auto">
            <a:xfrm flipH="1" flipV="1">
              <a:off x="3325792" y="4800600"/>
              <a:ext cx="0" cy="533400"/>
            </a:xfrm>
            <a:prstGeom prst="line">
              <a:avLst/>
            </a:prstGeom>
            <a:noFill/>
            <a:ln w="38100">
              <a:solidFill>
                <a:srgbClr val="000000"/>
              </a:solidFill>
              <a:round/>
              <a:headEnd/>
              <a:tailEnd type="triangle" w="med" len="me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86" name="Line 97"/>
            <p:cNvSpPr>
              <a:spLocks noChangeShapeType="1"/>
            </p:cNvSpPr>
            <p:nvPr/>
          </p:nvSpPr>
          <p:spPr bwMode="auto">
            <a:xfrm flipV="1">
              <a:off x="4572000" y="4800600"/>
              <a:ext cx="0" cy="533400"/>
            </a:xfrm>
            <a:prstGeom prst="line">
              <a:avLst/>
            </a:prstGeom>
            <a:noFill/>
            <a:ln w="38100">
              <a:solidFill>
                <a:srgbClr val="000000"/>
              </a:solidFill>
              <a:round/>
              <a:headEnd/>
              <a:tailEnd type="triangle" w="med" len="me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87" name="Line 98"/>
            <p:cNvSpPr>
              <a:spLocks noChangeShapeType="1"/>
            </p:cNvSpPr>
            <p:nvPr/>
          </p:nvSpPr>
          <p:spPr bwMode="auto">
            <a:xfrm flipV="1">
              <a:off x="5786434" y="4800600"/>
              <a:ext cx="4766" cy="533400"/>
            </a:xfrm>
            <a:prstGeom prst="line">
              <a:avLst/>
            </a:prstGeom>
            <a:noFill/>
            <a:ln w="38100">
              <a:solidFill>
                <a:srgbClr val="000000"/>
              </a:solidFill>
              <a:round/>
              <a:headEnd/>
              <a:tailEnd type="triangle" w="med" len="me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88" name="Line 99"/>
            <p:cNvSpPr>
              <a:spLocks noChangeShapeType="1"/>
            </p:cNvSpPr>
            <p:nvPr/>
          </p:nvSpPr>
          <p:spPr bwMode="auto">
            <a:xfrm flipH="1" flipV="1">
              <a:off x="6705599" y="4800600"/>
              <a:ext cx="383583" cy="533400"/>
            </a:xfrm>
            <a:prstGeom prst="line">
              <a:avLst/>
            </a:prstGeom>
            <a:noFill/>
            <a:ln w="38100">
              <a:solidFill>
                <a:srgbClr val="000000"/>
              </a:solidFill>
              <a:round/>
              <a:headEnd/>
              <a:tailEnd type="triangle" w="med" len="me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89" name="Text Box 100"/>
            <p:cNvSpPr txBox="1">
              <a:spLocks noChangeArrowheads="1"/>
            </p:cNvSpPr>
            <p:nvPr/>
          </p:nvSpPr>
          <p:spPr bwMode="auto">
            <a:xfrm>
              <a:off x="252854" y="4175126"/>
              <a:ext cx="1353256" cy="707886"/>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cs typeface="Arial"/>
                </a:rPr>
                <a:t>What do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cs typeface="Arial"/>
                </a:rPr>
                <a:t>you think?</a:t>
              </a:r>
              <a:endParaRPr kumimoji="0" lang="en-AU" sz="2000" b="0" i="0" u="none" strike="noStrike" kern="0" cap="none" spc="0" normalizeH="0" baseline="0" noProof="0" smtClean="0">
                <a:ln>
                  <a:noFill/>
                </a:ln>
                <a:solidFill>
                  <a:srgbClr val="000000"/>
                </a:solidFill>
                <a:effectLst/>
                <a:uLnTx/>
                <a:uFillTx/>
                <a:latin typeface="Arial"/>
                <a:cs typeface="Arial"/>
              </a:endParaRPr>
            </a:p>
          </p:txBody>
        </p:sp>
        <p:sp>
          <p:nvSpPr>
            <p:cNvPr id="290" name="Text Box 101"/>
            <p:cNvSpPr txBox="1">
              <a:spLocks noChangeArrowheads="1"/>
            </p:cNvSpPr>
            <p:nvPr/>
          </p:nvSpPr>
          <p:spPr bwMode="auto">
            <a:xfrm>
              <a:off x="7484056" y="4175126"/>
              <a:ext cx="1324402" cy="707886"/>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Shop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assistants</a:t>
              </a:r>
              <a:endParaRPr kumimoji="0" lang="en-AU" sz="2000" b="0" i="0" u="none" strike="noStrike" kern="0" cap="none" spc="0" normalizeH="0" baseline="0" noProof="0" dirty="0" smtClean="0">
                <a:ln>
                  <a:noFill/>
                </a:ln>
                <a:solidFill>
                  <a:srgbClr val="000000"/>
                </a:solidFill>
                <a:effectLst/>
                <a:uLnTx/>
                <a:uFillTx/>
                <a:latin typeface="Arial"/>
                <a:cs typeface="Arial"/>
              </a:endParaRPr>
            </a:p>
          </p:txBody>
        </p:sp>
        <p:sp>
          <p:nvSpPr>
            <p:cNvPr id="294" name="Text Box 112"/>
            <p:cNvSpPr txBox="1">
              <a:spLocks noChangeArrowheads="1"/>
            </p:cNvSpPr>
            <p:nvPr/>
          </p:nvSpPr>
          <p:spPr bwMode="auto">
            <a:xfrm>
              <a:off x="252854" y="3124201"/>
              <a:ext cx="1353256" cy="707886"/>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cs typeface="Arial"/>
                </a:rPr>
                <a:t>What do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cs typeface="Arial"/>
                </a:rPr>
                <a:t>you think?</a:t>
              </a:r>
              <a:endParaRPr kumimoji="0" lang="en-AU" sz="2000" b="0" i="0" u="none" strike="noStrike" kern="0" cap="none" spc="0" normalizeH="0" baseline="0" noProof="0" smtClean="0">
                <a:ln>
                  <a:noFill/>
                </a:ln>
                <a:solidFill>
                  <a:srgbClr val="000000"/>
                </a:solidFill>
                <a:effectLst/>
                <a:uLnTx/>
                <a:uFillTx/>
                <a:latin typeface="Arial"/>
                <a:cs typeface="Arial"/>
              </a:endParaRPr>
            </a:p>
          </p:txBody>
        </p:sp>
        <p:sp>
          <p:nvSpPr>
            <p:cNvPr id="295" name="Text Box 113"/>
            <p:cNvSpPr txBox="1">
              <a:spLocks noChangeArrowheads="1"/>
            </p:cNvSpPr>
            <p:nvPr/>
          </p:nvSpPr>
          <p:spPr bwMode="auto">
            <a:xfrm>
              <a:off x="7485644" y="3124201"/>
              <a:ext cx="1324402" cy="707886"/>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Shop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managers</a:t>
              </a:r>
              <a:endParaRPr kumimoji="0" lang="en-AU" sz="2000" b="0" i="0" u="none" strike="noStrike" kern="0" cap="none" spc="0" normalizeH="0" baseline="0" noProof="0" dirty="0" smtClean="0">
                <a:ln>
                  <a:noFill/>
                </a:ln>
                <a:solidFill>
                  <a:srgbClr val="000000"/>
                </a:solidFill>
                <a:effectLst/>
                <a:uLnTx/>
                <a:uFillTx/>
                <a:latin typeface="Arial"/>
                <a:cs typeface="Arial"/>
              </a:endParaRPr>
            </a:p>
          </p:txBody>
        </p:sp>
        <p:sp>
          <p:nvSpPr>
            <p:cNvPr id="296" name="Line 114"/>
            <p:cNvSpPr>
              <a:spLocks noChangeShapeType="1"/>
            </p:cNvSpPr>
            <p:nvPr/>
          </p:nvSpPr>
          <p:spPr bwMode="auto">
            <a:xfrm flipV="1">
              <a:off x="3092116" y="3733800"/>
              <a:ext cx="260684" cy="533400"/>
            </a:xfrm>
            <a:prstGeom prst="line">
              <a:avLst/>
            </a:prstGeom>
            <a:noFill/>
            <a:ln w="38100">
              <a:solidFill>
                <a:srgbClr val="000000"/>
              </a:solidFill>
              <a:round/>
              <a:headEnd/>
              <a:tailEnd type="triangle" w="med" len="me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97" name="Line 115"/>
            <p:cNvSpPr>
              <a:spLocks noChangeShapeType="1"/>
            </p:cNvSpPr>
            <p:nvPr/>
          </p:nvSpPr>
          <p:spPr bwMode="auto">
            <a:xfrm flipV="1">
              <a:off x="4572000" y="3733800"/>
              <a:ext cx="0" cy="533400"/>
            </a:xfrm>
            <a:prstGeom prst="line">
              <a:avLst/>
            </a:prstGeom>
            <a:noFill/>
            <a:ln w="38100">
              <a:solidFill>
                <a:srgbClr val="000000"/>
              </a:solidFill>
              <a:round/>
              <a:headEnd/>
              <a:tailEnd type="triangle" w="med" len="me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298" name="Line 116"/>
            <p:cNvSpPr>
              <a:spLocks noChangeShapeType="1"/>
            </p:cNvSpPr>
            <p:nvPr/>
          </p:nvSpPr>
          <p:spPr bwMode="auto">
            <a:xfrm flipH="1" flipV="1">
              <a:off x="5791199" y="3733800"/>
              <a:ext cx="410683" cy="494923"/>
            </a:xfrm>
            <a:prstGeom prst="line">
              <a:avLst/>
            </a:prstGeom>
            <a:noFill/>
            <a:ln w="38100">
              <a:solidFill>
                <a:srgbClr val="000000"/>
              </a:solidFill>
              <a:round/>
              <a:headEnd/>
              <a:tailEnd type="triangle" w="med" len="med"/>
            </a:ln>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300" name="Text Box 120"/>
            <p:cNvSpPr txBox="1">
              <a:spLocks noChangeArrowheads="1"/>
            </p:cNvSpPr>
            <p:nvPr/>
          </p:nvSpPr>
          <p:spPr bwMode="auto">
            <a:xfrm>
              <a:off x="252854" y="2043114"/>
              <a:ext cx="1353256" cy="707886"/>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cs typeface="Arial"/>
                </a:rPr>
                <a:t>What do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cs typeface="Arial"/>
                </a:rPr>
                <a:t>you think?</a:t>
              </a:r>
              <a:endParaRPr kumimoji="0" lang="en-AU" sz="2000" b="0" i="0" u="none" strike="noStrike" kern="0" cap="none" spc="0" normalizeH="0" baseline="0" noProof="0" smtClean="0">
                <a:ln>
                  <a:noFill/>
                </a:ln>
                <a:solidFill>
                  <a:srgbClr val="000000"/>
                </a:solidFill>
                <a:effectLst/>
                <a:uLnTx/>
                <a:uFillTx/>
                <a:latin typeface="Arial"/>
                <a:cs typeface="Arial"/>
              </a:endParaRPr>
            </a:p>
          </p:txBody>
        </p:sp>
        <p:sp>
          <p:nvSpPr>
            <p:cNvPr id="301" name="Text Box 121"/>
            <p:cNvSpPr txBox="1">
              <a:spLocks noChangeArrowheads="1"/>
            </p:cNvSpPr>
            <p:nvPr/>
          </p:nvSpPr>
          <p:spPr bwMode="auto">
            <a:xfrm>
              <a:off x="7554526" y="2043114"/>
              <a:ext cx="1196161" cy="707886"/>
            </a:xfrm>
            <a:prstGeom prst="rect">
              <a:avLst/>
            </a:prstGeom>
            <a:noFill/>
            <a:ln w="38100">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General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manager</a:t>
              </a:r>
              <a:endParaRPr kumimoji="0" lang="en-AU" sz="2000" b="0" i="0" u="none" strike="noStrike" kern="0" cap="none" spc="0" normalizeH="0" baseline="0" noProof="0" dirty="0" smtClean="0">
                <a:ln>
                  <a:noFill/>
                </a:ln>
                <a:solidFill>
                  <a:srgbClr val="000000"/>
                </a:solidFill>
                <a:effectLst/>
                <a:uLnTx/>
                <a:uFillTx/>
                <a:latin typeface="Arial"/>
                <a:cs typeface="Arial"/>
              </a:endParaRPr>
            </a:p>
          </p:txBody>
        </p:sp>
        <p:sp>
          <p:nvSpPr>
            <p:cNvPr id="302" name="Line 122"/>
            <p:cNvSpPr>
              <a:spLocks noChangeShapeType="1"/>
            </p:cNvSpPr>
            <p:nvPr/>
          </p:nvSpPr>
          <p:spPr bwMode="auto">
            <a:xfrm flipV="1">
              <a:off x="3505200" y="2667004"/>
              <a:ext cx="304800" cy="519113"/>
            </a:xfrm>
            <a:prstGeom prst="line">
              <a:avLst/>
            </a:prstGeom>
            <a:noFill/>
            <a:ln w="38100">
              <a:solidFill>
                <a:srgbClr val="000000"/>
              </a:solidFill>
              <a:round/>
              <a:headEnd/>
              <a:tailEnd type="triangle" w="med" len="me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303" name="Line 123"/>
            <p:cNvSpPr>
              <a:spLocks noChangeShapeType="1"/>
            </p:cNvSpPr>
            <p:nvPr/>
          </p:nvSpPr>
          <p:spPr bwMode="auto">
            <a:xfrm flipV="1">
              <a:off x="4572000" y="2652713"/>
              <a:ext cx="0" cy="533400"/>
            </a:xfrm>
            <a:prstGeom prst="line">
              <a:avLst/>
            </a:prstGeom>
            <a:noFill/>
            <a:ln w="38100">
              <a:solidFill>
                <a:srgbClr val="000000"/>
              </a:solidFill>
              <a:round/>
              <a:headEnd/>
              <a:tailEnd type="triangle" w="med" len="me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304" name="Line 124"/>
            <p:cNvSpPr>
              <a:spLocks noChangeShapeType="1"/>
            </p:cNvSpPr>
            <p:nvPr/>
          </p:nvSpPr>
          <p:spPr bwMode="auto">
            <a:xfrm flipH="1" flipV="1">
              <a:off x="5257800" y="2667004"/>
              <a:ext cx="304800" cy="519113"/>
            </a:xfrm>
            <a:prstGeom prst="line">
              <a:avLst/>
            </a:prstGeom>
            <a:noFill/>
            <a:ln w="38100">
              <a:solidFill>
                <a:srgbClr val="000000"/>
              </a:solidFill>
              <a:round/>
              <a:headEnd/>
              <a:tailEnd type="triangle" w="med" len="me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305" name="Text Box 125"/>
            <p:cNvSpPr txBox="1">
              <a:spLocks noChangeArrowheads="1"/>
            </p:cNvSpPr>
            <p:nvPr/>
          </p:nvSpPr>
          <p:spPr bwMode="auto">
            <a:xfrm>
              <a:off x="2370425" y="1572233"/>
              <a:ext cx="4325223" cy="400110"/>
            </a:xfrm>
            <a:prstGeom prst="rect">
              <a:avLst/>
            </a:prstGeom>
            <a:noFill/>
            <a:ln w="38100">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Output: demand/sales/trend forecast</a:t>
              </a:r>
              <a:endParaRPr kumimoji="0" lang="en-AU" sz="2000" b="0" i="0" u="none" strike="noStrike" kern="0" cap="none" spc="0" normalizeH="0" baseline="0" noProof="0" dirty="0" smtClean="0">
                <a:ln>
                  <a:noFill/>
                </a:ln>
                <a:solidFill>
                  <a:srgbClr val="000000"/>
                </a:solidFill>
                <a:effectLst/>
                <a:uLnTx/>
                <a:uFillTx/>
                <a:latin typeface="Arial"/>
                <a:cs typeface="Arial"/>
              </a:endParaRPr>
            </a:p>
          </p:txBody>
        </p:sp>
        <p:sp>
          <p:nvSpPr>
            <p:cNvPr id="306" name="AutoShape 126"/>
            <p:cNvSpPr>
              <a:spLocks noChangeArrowheads="1"/>
            </p:cNvSpPr>
            <p:nvPr/>
          </p:nvSpPr>
          <p:spPr bwMode="auto">
            <a:xfrm>
              <a:off x="1600200" y="4205172"/>
              <a:ext cx="209742" cy="733663"/>
            </a:xfrm>
            <a:prstGeom prst="rightArrow">
              <a:avLst>
                <a:gd name="adj1" fmla="val 50000"/>
                <a:gd name="adj2" fmla="val 25000"/>
              </a:avLst>
            </a:prstGeom>
            <a:gradFill rotWithShape="0">
              <a:gsLst>
                <a:gs pos="0">
                  <a:srgbClr val="FFFFFF"/>
                </a:gs>
                <a:gs pos="100000">
                  <a:srgbClr val="333399"/>
                </a:gs>
              </a:gsLst>
              <a:lin ang="0" scaled="1"/>
            </a:gradFill>
            <a:ln w="38100">
              <a:noFill/>
              <a:miter lim="800000"/>
              <a:headEnd/>
              <a:tailEnd/>
            </a:ln>
          </p:spPr>
          <p:txBody>
            <a:bodyPr wrap="non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307" name="AutoShape 127"/>
            <p:cNvSpPr>
              <a:spLocks noChangeArrowheads="1"/>
            </p:cNvSpPr>
            <p:nvPr/>
          </p:nvSpPr>
          <p:spPr bwMode="auto">
            <a:xfrm>
              <a:off x="1590678" y="3124201"/>
              <a:ext cx="1219200" cy="733663"/>
            </a:xfrm>
            <a:prstGeom prst="rightArrow">
              <a:avLst>
                <a:gd name="adj1" fmla="val 50000"/>
                <a:gd name="adj2" fmla="val 100000"/>
              </a:avLst>
            </a:prstGeom>
            <a:gradFill rotWithShape="0">
              <a:gsLst>
                <a:gs pos="0">
                  <a:srgbClr val="FFFFFF"/>
                </a:gs>
                <a:gs pos="100000">
                  <a:srgbClr val="333399"/>
                </a:gs>
              </a:gsLst>
              <a:lin ang="0" scaled="1"/>
            </a:gradFill>
            <a:ln w="38100">
              <a:noFill/>
              <a:miter lim="800000"/>
              <a:headEnd/>
              <a:tailEnd/>
            </a:ln>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sp>
          <p:nvSpPr>
            <p:cNvPr id="308" name="AutoShape 128"/>
            <p:cNvSpPr>
              <a:spLocks noChangeArrowheads="1"/>
            </p:cNvSpPr>
            <p:nvPr/>
          </p:nvSpPr>
          <p:spPr bwMode="auto">
            <a:xfrm>
              <a:off x="1590678" y="2143617"/>
              <a:ext cx="2362200" cy="733663"/>
            </a:xfrm>
            <a:prstGeom prst="rightArrow">
              <a:avLst>
                <a:gd name="adj1" fmla="val 50000"/>
                <a:gd name="adj2" fmla="val 193750"/>
              </a:avLst>
            </a:prstGeom>
            <a:gradFill rotWithShape="0">
              <a:gsLst>
                <a:gs pos="0">
                  <a:srgbClr val="FFFFFF"/>
                </a:gs>
                <a:gs pos="100000">
                  <a:srgbClr val="333399"/>
                </a:gs>
              </a:gsLst>
              <a:lin ang="0" scaled="1"/>
            </a:gradFill>
            <a:ln w="38100">
              <a:noFill/>
              <a:miter lim="800000"/>
              <a:headEnd/>
              <a:tailEnd/>
            </a:ln>
          </p:spPr>
          <p:txBody>
            <a:bodyPr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NZ" sz="1800" b="0" i="0" u="none" strike="noStrike" kern="0" cap="none" spc="0" normalizeH="0" baseline="0" noProof="0" smtClean="0">
                <a:ln>
                  <a:noFill/>
                </a:ln>
                <a:solidFill>
                  <a:srgbClr val="000000"/>
                </a:solidFill>
                <a:effectLst/>
                <a:uLnTx/>
                <a:uFillTx/>
                <a:latin typeface="Arial"/>
                <a:cs typeface="Arial"/>
              </a:endParaRPr>
            </a:p>
          </p:txBody>
        </p:sp>
      </p:grpSp>
      <p:sp>
        <p:nvSpPr>
          <p:cNvPr id="131" name="Text Box 76"/>
          <p:cNvSpPr txBox="1">
            <a:spLocks noChangeArrowheads="1"/>
          </p:cNvSpPr>
          <p:nvPr/>
        </p:nvSpPr>
        <p:spPr bwMode="auto">
          <a:xfrm>
            <a:off x="2665870" y="4298053"/>
            <a:ext cx="4423312" cy="461665"/>
          </a:xfrm>
          <a:prstGeom prst="rect">
            <a:avLst/>
          </a:prstGeom>
          <a:noFill/>
          <a:ln w="38100">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cs typeface="Arial"/>
              </a:rPr>
              <a:t>Opinions about future</a:t>
            </a:r>
            <a:r>
              <a:rPr kumimoji="0" lang="en-US" sz="2400" b="0" i="0" u="none" strike="noStrike" kern="0" cap="none" spc="0" normalizeH="0" noProof="0" dirty="0" smtClean="0">
                <a:ln>
                  <a:noFill/>
                </a:ln>
                <a:solidFill>
                  <a:srgbClr val="000000"/>
                </a:solidFill>
                <a:effectLst/>
                <a:uLnTx/>
                <a:uFillTx/>
                <a:latin typeface="Arial"/>
                <a:cs typeface="Arial"/>
              </a:rPr>
              <a:t> demand</a:t>
            </a:r>
            <a:endParaRPr kumimoji="0" lang="en-AU" sz="2400" b="0" i="0" u="none" strike="noStrike" kern="0" cap="none" spc="0" normalizeH="0" baseline="0" noProof="0" dirty="0" smtClean="0">
              <a:ln>
                <a:noFill/>
              </a:ln>
              <a:solidFill>
                <a:srgbClr val="000000"/>
              </a:solidFill>
              <a:effectLst/>
              <a:uLnTx/>
              <a:uFillTx/>
              <a:latin typeface="Arial"/>
              <a:cs typeface="Arial"/>
            </a:endParaRPr>
          </a:p>
        </p:txBody>
      </p:sp>
      <p:sp>
        <p:nvSpPr>
          <p:cNvPr id="132" name="Text Box 76"/>
          <p:cNvSpPr txBox="1">
            <a:spLocks noChangeArrowheads="1"/>
          </p:cNvSpPr>
          <p:nvPr/>
        </p:nvSpPr>
        <p:spPr bwMode="auto">
          <a:xfrm>
            <a:off x="2677193" y="3237470"/>
            <a:ext cx="4423312" cy="461665"/>
          </a:xfrm>
          <a:prstGeom prst="rect">
            <a:avLst/>
          </a:prstGeom>
          <a:noFill/>
          <a:ln w="38100">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cs typeface="Arial"/>
              </a:rPr>
              <a:t>Shop-level forecasts</a:t>
            </a:r>
            <a:endParaRPr kumimoji="0" lang="en-AU" sz="2400" b="0" i="0" u="none" strike="noStrike" kern="0" cap="none" spc="0" normalizeH="0" baseline="0" noProof="0" dirty="0" smtClean="0">
              <a:ln>
                <a:noFill/>
              </a:ln>
              <a:solidFill>
                <a:srgbClr val="000000"/>
              </a:solidFill>
              <a:effectLst/>
              <a:uLnTx/>
              <a:uFillTx/>
              <a:latin typeface="Arial"/>
              <a:cs typeface="Arial"/>
            </a:endParaRPr>
          </a:p>
        </p:txBody>
      </p:sp>
      <p:sp>
        <p:nvSpPr>
          <p:cNvPr id="133" name="Text Box 76"/>
          <p:cNvSpPr txBox="1">
            <a:spLocks noChangeArrowheads="1"/>
          </p:cNvSpPr>
          <p:nvPr/>
        </p:nvSpPr>
        <p:spPr bwMode="auto">
          <a:xfrm>
            <a:off x="2665870" y="2173715"/>
            <a:ext cx="4423312" cy="461665"/>
          </a:xfrm>
          <a:prstGeom prst="rect">
            <a:avLst/>
          </a:prstGeom>
          <a:noFill/>
          <a:ln w="38100">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cs typeface="Arial"/>
              </a:rPr>
              <a:t>Final forecast</a:t>
            </a:r>
            <a:endParaRPr kumimoji="0" lang="en-AU" sz="2400" b="0" i="0" u="none" strike="noStrike" kern="0" cap="none" spc="0" normalizeH="0" baseline="0" noProof="0" dirty="0" smtClean="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13436818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33351" y="1258891"/>
            <a:ext cx="2784737" cy="523220"/>
          </a:xfrm>
          <a:prstGeom prst="rect">
            <a:avLst/>
          </a:prstGeom>
          <a:noFill/>
          <a:ln w="38100">
            <a:noFill/>
            <a:miter lim="800000"/>
            <a:headEnd/>
            <a:tailEnd/>
          </a:ln>
        </p:spPr>
        <p:txBody>
          <a:bodyPr wrap="none">
            <a:spAutoFit/>
          </a:bodyPr>
          <a:lstStyle/>
          <a:p>
            <a:pPr fontAlgn="base">
              <a:spcBef>
                <a:spcPct val="0"/>
              </a:spcBef>
              <a:spcAft>
                <a:spcPct val="0"/>
              </a:spcAft>
            </a:pPr>
            <a:r>
              <a:rPr lang="en-US" sz="2800" dirty="0" smtClean="0">
                <a:solidFill>
                  <a:srgbClr val="FF0000"/>
                </a:solidFill>
              </a:rPr>
              <a:t>Market research</a:t>
            </a:r>
            <a:endParaRPr lang="en-AU" sz="2800" dirty="0" smtClean="0">
              <a:solidFill>
                <a:srgbClr val="FF0000"/>
              </a:solidFill>
            </a:endParaRPr>
          </a:p>
        </p:txBody>
      </p:sp>
      <p:sp>
        <p:nvSpPr>
          <p:cNvPr id="19460" name="Text Box 5"/>
          <p:cNvSpPr txBox="1">
            <a:spLocks noChangeArrowheads="1"/>
          </p:cNvSpPr>
          <p:nvPr/>
        </p:nvSpPr>
        <p:spPr bwMode="auto">
          <a:xfrm>
            <a:off x="573657" y="5345114"/>
            <a:ext cx="8057014"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t>Data for New Product Development/Product Improvement</a:t>
            </a:r>
            <a:endParaRPr lang="en-AU" sz="2400" dirty="0" smtClean="0"/>
          </a:p>
        </p:txBody>
      </p:sp>
      <p:sp>
        <p:nvSpPr>
          <p:cNvPr id="19461" name="Rectangle 6"/>
          <p:cNvSpPr>
            <a:spLocks noChangeArrowheads="1"/>
          </p:cNvSpPr>
          <p:nvPr/>
        </p:nvSpPr>
        <p:spPr bwMode="auto">
          <a:xfrm>
            <a:off x="400050" y="160338"/>
            <a:ext cx="741260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Qualitative techniques</a:t>
            </a:r>
          </a:p>
        </p:txBody>
      </p:sp>
      <p:sp>
        <p:nvSpPr>
          <p:cNvPr id="6" name="Slide Number Placeholder 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23</a:t>
            </a:fld>
            <a:endParaRPr lang="en-US">
              <a:solidFill>
                <a:srgbClr val="000000"/>
              </a:solidFill>
            </a:endParaRPr>
          </a:p>
        </p:txBody>
      </p:sp>
      <p:pic>
        <p:nvPicPr>
          <p:cNvPr id="2" name="Picture 1"/>
          <p:cNvPicPr>
            <a:picLocks noChangeAspect="1"/>
          </p:cNvPicPr>
          <p:nvPr/>
        </p:nvPicPr>
        <p:blipFill>
          <a:blip r:embed="rId3"/>
          <a:stretch>
            <a:fillRect/>
          </a:stretch>
        </p:blipFill>
        <p:spPr>
          <a:xfrm>
            <a:off x="2267744" y="1903360"/>
            <a:ext cx="4980757" cy="332050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33350" y="1258891"/>
            <a:ext cx="2924198" cy="523220"/>
          </a:xfrm>
          <a:prstGeom prst="rect">
            <a:avLst/>
          </a:prstGeom>
          <a:noFill/>
          <a:ln w="38100">
            <a:noFill/>
            <a:miter lim="800000"/>
            <a:headEnd/>
            <a:tailEnd/>
          </a:ln>
        </p:spPr>
        <p:txBody>
          <a:bodyPr wrap="none">
            <a:spAutoFit/>
          </a:bodyPr>
          <a:lstStyle/>
          <a:p>
            <a:pPr fontAlgn="base">
              <a:spcBef>
                <a:spcPct val="0"/>
              </a:spcBef>
              <a:spcAft>
                <a:spcPct val="0"/>
              </a:spcAft>
            </a:pPr>
            <a:r>
              <a:rPr lang="en-US" sz="2800" dirty="0" smtClean="0">
                <a:solidFill>
                  <a:srgbClr val="FF0000"/>
                </a:solidFill>
              </a:rPr>
              <a:t>Panel consensus</a:t>
            </a:r>
            <a:endParaRPr lang="en-AU" sz="2800" dirty="0" smtClean="0">
              <a:solidFill>
                <a:srgbClr val="FF0000"/>
              </a:solidFill>
            </a:endParaRPr>
          </a:p>
        </p:txBody>
      </p:sp>
      <p:pic>
        <p:nvPicPr>
          <p:cNvPr id="20483" name="Picture 4"/>
          <p:cNvPicPr>
            <a:picLocks noChangeAspect="1" noChangeArrowheads="1"/>
          </p:cNvPicPr>
          <p:nvPr/>
        </p:nvPicPr>
        <p:blipFill>
          <a:blip r:embed="rId3" cstate="print"/>
          <a:srcRect/>
          <a:stretch>
            <a:fillRect/>
          </a:stretch>
        </p:blipFill>
        <p:spPr bwMode="auto">
          <a:xfrm>
            <a:off x="2590800" y="1981200"/>
            <a:ext cx="3810000" cy="2921000"/>
          </a:xfrm>
          <a:prstGeom prst="rect">
            <a:avLst/>
          </a:prstGeom>
          <a:noFill/>
          <a:ln w="38100">
            <a:noFill/>
            <a:miter lim="800000"/>
            <a:headEnd/>
            <a:tailEnd/>
          </a:ln>
        </p:spPr>
      </p:pic>
      <p:sp>
        <p:nvSpPr>
          <p:cNvPr id="20484" name="Text Box 5"/>
          <p:cNvSpPr txBox="1">
            <a:spLocks noChangeArrowheads="1"/>
          </p:cNvSpPr>
          <p:nvPr/>
        </p:nvSpPr>
        <p:spPr bwMode="auto">
          <a:xfrm>
            <a:off x="2309482" y="5257803"/>
            <a:ext cx="4566315"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000000"/>
                </a:solidFill>
              </a:rPr>
              <a:t>“Two heads are better than one”</a:t>
            </a:r>
            <a:endParaRPr lang="en-AU" sz="2400" dirty="0" smtClean="0">
              <a:solidFill>
                <a:srgbClr val="000000"/>
              </a:solidFill>
            </a:endParaRPr>
          </a:p>
        </p:txBody>
      </p:sp>
      <p:sp>
        <p:nvSpPr>
          <p:cNvPr id="20485" name="Rectangle 7"/>
          <p:cNvSpPr>
            <a:spLocks noChangeArrowheads="1"/>
          </p:cNvSpPr>
          <p:nvPr/>
        </p:nvSpPr>
        <p:spPr bwMode="auto">
          <a:xfrm>
            <a:off x="400050" y="160338"/>
            <a:ext cx="741260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Qualitative techniques</a:t>
            </a:r>
          </a:p>
        </p:txBody>
      </p:sp>
      <p:sp>
        <p:nvSpPr>
          <p:cNvPr id="6" name="Slide Number Placeholder 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24</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33350" y="1258891"/>
            <a:ext cx="2505814" cy="523220"/>
          </a:xfrm>
          <a:prstGeom prst="rect">
            <a:avLst/>
          </a:prstGeom>
          <a:noFill/>
          <a:ln w="38100">
            <a:noFill/>
            <a:miter lim="800000"/>
            <a:headEnd/>
            <a:tailEnd/>
          </a:ln>
        </p:spPr>
        <p:txBody>
          <a:bodyPr wrap="none">
            <a:spAutoFit/>
          </a:bodyPr>
          <a:lstStyle/>
          <a:p>
            <a:pPr fontAlgn="base">
              <a:spcBef>
                <a:spcPct val="0"/>
              </a:spcBef>
              <a:spcAft>
                <a:spcPct val="0"/>
              </a:spcAft>
            </a:pPr>
            <a:r>
              <a:rPr lang="en-US" sz="2800" dirty="0" smtClean="0">
                <a:solidFill>
                  <a:srgbClr val="FF0000"/>
                </a:solidFill>
              </a:rPr>
              <a:t>Delphi method</a:t>
            </a:r>
            <a:endParaRPr lang="en-AU" sz="2800" dirty="0" smtClean="0">
              <a:solidFill>
                <a:srgbClr val="FF0000"/>
              </a:solidFill>
            </a:endParaRPr>
          </a:p>
        </p:txBody>
      </p:sp>
      <p:sp>
        <p:nvSpPr>
          <p:cNvPr id="22539" name="Text Box 12"/>
          <p:cNvSpPr txBox="1">
            <a:spLocks noChangeArrowheads="1"/>
          </p:cNvSpPr>
          <p:nvPr/>
        </p:nvSpPr>
        <p:spPr bwMode="auto">
          <a:xfrm>
            <a:off x="929246" y="3872190"/>
            <a:ext cx="6861174" cy="830997"/>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0000"/>
                </a:solidFill>
              </a:rPr>
              <a:t>The process is “blinded” in order to eliminate the </a:t>
            </a:r>
            <a:br>
              <a:rPr lang="en-US" sz="2400" dirty="0" smtClean="0">
                <a:solidFill>
                  <a:srgbClr val="000000"/>
                </a:solidFill>
              </a:rPr>
            </a:br>
            <a:r>
              <a:rPr lang="en-US" sz="2400" dirty="0" smtClean="0">
                <a:solidFill>
                  <a:srgbClr val="000000"/>
                </a:solidFill>
              </a:rPr>
              <a:t>negative effect of “fear,” as in panel </a:t>
            </a:r>
            <a:r>
              <a:rPr lang="en-US" sz="2400" dirty="0">
                <a:solidFill>
                  <a:srgbClr val="000000"/>
                </a:solidFill>
              </a:rPr>
              <a:t>c</a:t>
            </a:r>
            <a:r>
              <a:rPr lang="en-US" sz="2400" dirty="0" smtClean="0">
                <a:solidFill>
                  <a:srgbClr val="000000"/>
                </a:solidFill>
              </a:rPr>
              <a:t>onsensus.</a:t>
            </a:r>
            <a:endParaRPr lang="en-AU" sz="2400" dirty="0" smtClean="0">
              <a:solidFill>
                <a:srgbClr val="000000"/>
              </a:solidFill>
            </a:endParaRPr>
          </a:p>
        </p:txBody>
      </p:sp>
      <p:sp>
        <p:nvSpPr>
          <p:cNvPr id="22540" name="Rectangle 14"/>
          <p:cNvSpPr>
            <a:spLocks noChangeArrowheads="1"/>
          </p:cNvSpPr>
          <p:nvPr/>
        </p:nvSpPr>
        <p:spPr bwMode="auto">
          <a:xfrm>
            <a:off x="400050" y="160338"/>
            <a:ext cx="741260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Qualitative techniques</a:t>
            </a:r>
          </a:p>
        </p:txBody>
      </p:sp>
      <p:sp>
        <p:nvSpPr>
          <p:cNvPr id="13" name="Slide Number Placeholder 12"/>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25</a:t>
            </a:fld>
            <a:endParaRPr lang="en-US">
              <a:solidFill>
                <a:srgbClr val="000000"/>
              </a:solidFill>
            </a:endParaRPr>
          </a:p>
        </p:txBody>
      </p:sp>
      <p:grpSp>
        <p:nvGrpSpPr>
          <p:cNvPr id="14" name="Group 13"/>
          <p:cNvGrpSpPr/>
          <p:nvPr/>
        </p:nvGrpSpPr>
        <p:grpSpPr>
          <a:xfrm>
            <a:off x="609600" y="2209800"/>
            <a:ext cx="8359777" cy="685800"/>
            <a:chOff x="609600" y="2209800"/>
            <a:chExt cx="8359777" cy="685800"/>
          </a:xfrm>
        </p:grpSpPr>
        <p:sp>
          <p:nvSpPr>
            <p:cNvPr id="15" name="AutoShape 4"/>
            <p:cNvSpPr>
              <a:spLocks noChangeArrowheads="1"/>
            </p:cNvSpPr>
            <p:nvPr/>
          </p:nvSpPr>
          <p:spPr bwMode="auto">
            <a:xfrm>
              <a:off x="609602" y="2209800"/>
              <a:ext cx="1730375" cy="685800"/>
            </a:xfrm>
            <a:prstGeom prst="bevel">
              <a:avLst>
                <a:gd name="adj" fmla="val 12500"/>
              </a:avLst>
            </a:prstGeom>
            <a:solidFill>
              <a:srgbClr val="333399">
                <a:lumMod val="20000"/>
                <a:lumOff val="80000"/>
              </a:srgbClr>
            </a:solidFill>
            <a:ln w="9525">
              <a:no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Distribute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questionnaires</a:t>
              </a:r>
              <a:endParaRPr kumimoji="0" lang="en-AU" sz="1800" b="0" i="0" u="none" strike="noStrike" kern="0" cap="none" spc="0" normalizeH="0" baseline="0" noProof="0" dirty="0" smtClean="0">
                <a:ln>
                  <a:noFill/>
                </a:ln>
                <a:solidFill>
                  <a:srgbClr val="000000"/>
                </a:solidFill>
                <a:effectLst/>
                <a:uLnTx/>
                <a:uFillTx/>
                <a:latin typeface="Arial"/>
                <a:cs typeface="Arial"/>
              </a:endParaRPr>
            </a:p>
          </p:txBody>
        </p:sp>
        <p:sp>
          <p:nvSpPr>
            <p:cNvPr id="16" name="AutoShape 5"/>
            <p:cNvSpPr>
              <a:spLocks noChangeArrowheads="1"/>
            </p:cNvSpPr>
            <p:nvPr/>
          </p:nvSpPr>
          <p:spPr bwMode="auto">
            <a:xfrm>
              <a:off x="2743202" y="2209800"/>
              <a:ext cx="1730375" cy="685800"/>
            </a:xfrm>
            <a:prstGeom prst="bevel">
              <a:avLst>
                <a:gd name="adj" fmla="val 12500"/>
              </a:avLst>
            </a:prstGeom>
            <a:solidFill>
              <a:srgbClr val="333399">
                <a:lumMod val="20000"/>
                <a:lumOff val="80000"/>
              </a:srgbClr>
            </a:solidFill>
            <a:ln w="9525">
              <a:no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Collect &amp;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Arial"/>
                  <a:cs typeface="Arial"/>
                </a:rPr>
                <a:t>summarise</a:t>
              </a:r>
              <a:endParaRPr kumimoji="0" lang="en-AU" sz="1800" b="0" i="0" u="none" strike="noStrike" kern="0" cap="none" spc="0" normalizeH="0" baseline="0" noProof="0" dirty="0" smtClean="0">
                <a:ln>
                  <a:noFill/>
                </a:ln>
                <a:solidFill>
                  <a:srgbClr val="000000"/>
                </a:solidFill>
                <a:effectLst/>
                <a:uLnTx/>
                <a:uFillTx/>
                <a:latin typeface="Arial"/>
                <a:cs typeface="Arial"/>
              </a:endParaRPr>
            </a:p>
          </p:txBody>
        </p:sp>
        <p:sp>
          <p:nvSpPr>
            <p:cNvPr id="17" name="AutoShape 6"/>
            <p:cNvSpPr>
              <a:spLocks noChangeArrowheads="1"/>
            </p:cNvSpPr>
            <p:nvPr/>
          </p:nvSpPr>
          <p:spPr bwMode="auto">
            <a:xfrm>
              <a:off x="4899027" y="2209800"/>
              <a:ext cx="1730375" cy="685800"/>
            </a:xfrm>
            <a:prstGeom prst="bevel">
              <a:avLst>
                <a:gd name="adj" fmla="val 12500"/>
              </a:avLst>
            </a:prstGeom>
            <a:solidFill>
              <a:srgbClr val="333399">
                <a:lumMod val="20000"/>
                <a:lumOff val="80000"/>
              </a:srgbClr>
            </a:solidFill>
            <a:ln w="9525">
              <a:no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Generate new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questions</a:t>
              </a:r>
              <a:endParaRPr kumimoji="0" lang="en-AU" sz="1800" b="0" i="0" u="none" strike="noStrike" kern="0" cap="none" spc="0" normalizeH="0" baseline="0" noProof="0" dirty="0" smtClean="0">
                <a:ln>
                  <a:noFill/>
                </a:ln>
                <a:solidFill>
                  <a:srgbClr val="000000"/>
                </a:solidFill>
                <a:effectLst/>
                <a:uLnTx/>
                <a:uFillTx/>
                <a:latin typeface="Arial"/>
                <a:cs typeface="Arial"/>
              </a:endParaRPr>
            </a:p>
          </p:txBody>
        </p:sp>
        <p:sp>
          <p:nvSpPr>
            <p:cNvPr id="18" name="AutoShape 7"/>
            <p:cNvSpPr>
              <a:spLocks noChangeArrowheads="1"/>
            </p:cNvSpPr>
            <p:nvPr/>
          </p:nvSpPr>
          <p:spPr bwMode="auto">
            <a:xfrm>
              <a:off x="7239002" y="2209800"/>
              <a:ext cx="1730375" cy="685800"/>
            </a:xfrm>
            <a:prstGeom prst="bevel">
              <a:avLst>
                <a:gd name="adj" fmla="val 12500"/>
              </a:avLst>
            </a:prstGeom>
            <a:solidFill>
              <a:srgbClr val="333399"/>
            </a:solidFill>
            <a:ln w="9525">
              <a:noFill/>
              <a:miter lim="800000"/>
              <a:headEnd/>
              <a:tailEnd/>
            </a:ln>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smtClean="0">
                  <a:ln>
                    <a:noFill/>
                  </a:ln>
                  <a:solidFill>
                    <a:srgbClr val="FFFFFF"/>
                  </a:solidFill>
                  <a:effectLst/>
                  <a:uLnTx/>
                  <a:uFillTx/>
                  <a:latin typeface="Arial"/>
                  <a:cs typeface="Arial"/>
                </a:rPr>
                <a:t>FORECASTS</a:t>
              </a:r>
              <a:endParaRPr kumimoji="0" lang="en-AU" sz="1800" b="1" i="0" u="none" strike="noStrike" kern="0" cap="none" spc="0" normalizeH="0" baseline="0" noProof="0" smtClean="0">
                <a:ln>
                  <a:noFill/>
                </a:ln>
                <a:solidFill>
                  <a:srgbClr val="FFFFFF"/>
                </a:solidFill>
                <a:effectLst/>
                <a:uLnTx/>
                <a:uFillTx/>
                <a:latin typeface="Arial"/>
                <a:cs typeface="Arial"/>
              </a:endParaRPr>
            </a:p>
          </p:txBody>
        </p:sp>
        <p:cxnSp>
          <p:nvCxnSpPr>
            <p:cNvPr id="19" name="AutoShape 8"/>
            <p:cNvCxnSpPr>
              <a:cxnSpLocks noChangeShapeType="1"/>
              <a:stCxn id="15" idx="0"/>
              <a:endCxn id="16" idx="4"/>
            </p:cNvCxnSpPr>
            <p:nvPr/>
          </p:nvCxnSpPr>
          <p:spPr bwMode="auto">
            <a:xfrm>
              <a:off x="2339977" y="2552700"/>
              <a:ext cx="403225" cy="0"/>
            </a:xfrm>
            <a:prstGeom prst="straightConnector1">
              <a:avLst/>
            </a:prstGeom>
            <a:noFill/>
            <a:ln w="38100">
              <a:solidFill>
                <a:srgbClr val="333399">
                  <a:lumMod val="60000"/>
                  <a:lumOff val="40000"/>
                </a:srgbClr>
              </a:solidFill>
              <a:round/>
              <a:headEnd/>
              <a:tailEnd type="triangle" w="med" len="med"/>
            </a:ln>
          </p:spPr>
        </p:cxnSp>
        <p:cxnSp>
          <p:nvCxnSpPr>
            <p:cNvPr id="20" name="AutoShape 9"/>
            <p:cNvCxnSpPr>
              <a:cxnSpLocks noChangeShapeType="1"/>
              <a:stCxn id="16" idx="0"/>
              <a:endCxn id="17" idx="4"/>
            </p:cNvCxnSpPr>
            <p:nvPr/>
          </p:nvCxnSpPr>
          <p:spPr bwMode="auto">
            <a:xfrm>
              <a:off x="4473575" y="2552700"/>
              <a:ext cx="425450" cy="0"/>
            </a:xfrm>
            <a:prstGeom prst="straightConnector1">
              <a:avLst/>
            </a:prstGeom>
            <a:noFill/>
            <a:ln w="38100">
              <a:solidFill>
                <a:srgbClr val="333399">
                  <a:lumMod val="60000"/>
                  <a:lumOff val="40000"/>
                </a:srgbClr>
              </a:solidFill>
              <a:round/>
              <a:headEnd/>
              <a:tailEnd type="triangle" w="med" len="med"/>
            </a:ln>
          </p:spPr>
        </p:cxnSp>
        <p:cxnSp>
          <p:nvCxnSpPr>
            <p:cNvPr id="21" name="AutoShape 10"/>
            <p:cNvCxnSpPr>
              <a:cxnSpLocks noChangeShapeType="1"/>
              <a:stCxn id="17" idx="0"/>
              <a:endCxn id="18" idx="4"/>
            </p:cNvCxnSpPr>
            <p:nvPr/>
          </p:nvCxnSpPr>
          <p:spPr bwMode="auto">
            <a:xfrm>
              <a:off x="6629400" y="2552700"/>
              <a:ext cx="609600" cy="0"/>
            </a:xfrm>
            <a:prstGeom prst="straightConnector1">
              <a:avLst/>
            </a:prstGeom>
            <a:noFill/>
            <a:ln w="38100">
              <a:solidFill>
                <a:srgbClr val="333399">
                  <a:lumMod val="60000"/>
                  <a:lumOff val="40000"/>
                </a:srgbClr>
              </a:solidFill>
              <a:round/>
              <a:headEnd/>
              <a:tailEnd type="triangle" w="med" len="med"/>
            </a:ln>
          </p:spPr>
        </p:cxnSp>
        <p:cxnSp>
          <p:nvCxnSpPr>
            <p:cNvPr id="22" name="AutoShape 11"/>
            <p:cNvCxnSpPr>
              <a:cxnSpLocks noChangeShapeType="1"/>
              <a:stCxn id="17" idx="0"/>
              <a:endCxn id="15" idx="4"/>
            </p:cNvCxnSpPr>
            <p:nvPr/>
          </p:nvCxnSpPr>
          <p:spPr bwMode="auto">
            <a:xfrm flipH="1">
              <a:off x="609600" y="2552700"/>
              <a:ext cx="6019800" cy="1588"/>
            </a:xfrm>
            <a:prstGeom prst="bentConnector5">
              <a:avLst>
                <a:gd name="adj1" fmla="val -3796"/>
                <a:gd name="adj2" fmla="val -36000014"/>
                <a:gd name="adj3" fmla="val 103796"/>
              </a:avLst>
            </a:prstGeom>
            <a:noFill/>
            <a:ln w="38100">
              <a:solidFill>
                <a:srgbClr val="333399">
                  <a:lumMod val="60000"/>
                  <a:lumOff val="40000"/>
                </a:srgbClr>
              </a:solidFill>
              <a:miter lim="800000"/>
              <a:headEnd/>
              <a:tailEnd type="triangle" w="med" len="med"/>
            </a:ln>
          </p:spPr>
        </p:cxn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33351" y="1258891"/>
            <a:ext cx="3025187" cy="523220"/>
          </a:xfrm>
          <a:prstGeom prst="rect">
            <a:avLst/>
          </a:prstGeom>
          <a:noFill/>
          <a:ln w="38100">
            <a:noFill/>
            <a:miter lim="800000"/>
            <a:headEnd/>
            <a:tailEnd/>
          </a:ln>
        </p:spPr>
        <p:txBody>
          <a:bodyPr wrap="none">
            <a:spAutoFit/>
          </a:bodyPr>
          <a:lstStyle/>
          <a:p>
            <a:pPr fontAlgn="base">
              <a:spcBef>
                <a:spcPct val="0"/>
              </a:spcBef>
              <a:spcAft>
                <a:spcPct val="0"/>
              </a:spcAft>
            </a:pPr>
            <a:r>
              <a:rPr lang="en-US" sz="2800" dirty="0" smtClean="0">
                <a:solidFill>
                  <a:srgbClr val="FF0000"/>
                </a:solidFill>
              </a:rPr>
              <a:t>Historical analogy</a:t>
            </a:r>
            <a:endParaRPr lang="en-AU" sz="2800" dirty="0" smtClean="0">
              <a:solidFill>
                <a:srgbClr val="FF0000"/>
              </a:solidFill>
            </a:endParaRPr>
          </a:p>
        </p:txBody>
      </p:sp>
      <p:pic>
        <p:nvPicPr>
          <p:cNvPr id="21507" name="Picture 4"/>
          <p:cNvPicPr>
            <a:picLocks noChangeAspect="1" noChangeArrowheads="1"/>
          </p:cNvPicPr>
          <p:nvPr/>
        </p:nvPicPr>
        <p:blipFill>
          <a:blip r:embed="rId3" cstate="print"/>
          <a:srcRect/>
          <a:stretch>
            <a:fillRect/>
          </a:stretch>
        </p:blipFill>
        <p:spPr bwMode="auto">
          <a:xfrm>
            <a:off x="6019800" y="1905000"/>
            <a:ext cx="2438400" cy="1739900"/>
          </a:xfrm>
          <a:prstGeom prst="rect">
            <a:avLst/>
          </a:prstGeom>
          <a:noFill/>
          <a:ln w="38100">
            <a:noFill/>
            <a:miter lim="800000"/>
            <a:headEnd/>
            <a:tailEnd/>
          </a:ln>
        </p:spPr>
      </p:pic>
      <p:pic>
        <p:nvPicPr>
          <p:cNvPr id="21508" name="Picture 5"/>
          <p:cNvPicPr>
            <a:picLocks noChangeAspect="1" noChangeArrowheads="1"/>
          </p:cNvPicPr>
          <p:nvPr/>
        </p:nvPicPr>
        <p:blipFill>
          <a:blip r:embed="rId4" cstate="print"/>
          <a:srcRect/>
          <a:stretch>
            <a:fillRect/>
          </a:stretch>
        </p:blipFill>
        <p:spPr bwMode="auto">
          <a:xfrm>
            <a:off x="1066802" y="2895600"/>
            <a:ext cx="2082800" cy="3124200"/>
          </a:xfrm>
          <a:prstGeom prst="rect">
            <a:avLst/>
          </a:prstGeom>
          <a:noFill/>
          <a:ln w="38100">
            <a:noFill/>
            <a:miter lim="800000"/>
            <a:headEnd/>
            <a:tailEnd/>
          </a:ln>
        </p:spPr>
      </p:pic>
      <p:sp>
        <p:nvSpPr>
          <p:cNvPr id="21509" name="AutoShape 6"/>
          <p:cNvSpPr>
            <a:spLocks noChangeArrowheads="1"/>
          </p:cNvSpPr>
          <p:nvPr/>
        </p:nvSpPr>
        <p:spPr bwMode="auto">
          <a:xfrm rot="-2050734">
            <a:off x="3553648" y="3563708"/>
            <a:ext cx="1349230" cy="733663"/>
          </a:xfrm>
          <a:prstGeom prst="rightArrow">
            <a:avLst>
              <a:gd name="adj1" fmla="val 50000"/>
              <a:gd name="adj2" fmla="val 48077"/>
            </a:avLst>
          </a:prstGeom>
          <a:gradFill rotWithShape="0">
            <a:gsLst>
              <a:gs pos="0">
                <a:srgbClr val="FFFFFF"/>
              </a:gs>
              <a:gs pos="100000">
                <a:srgbClr val="9999FF"/>
              </a:gs>
            </a:gsLst>
            <a:lin ang="0" scaled="1"/>
          </a:gradFill>
          <a:ln w="38100">
            <a:noFill/>
            <a:miter lim="800000"/>
            <a:headEnd/>
            <a:tailEnd/>
          </a:ln>
        </p:spPr>
        <p:txBody>
          <a:bodyPr wrap="square" anchor="ctr">
            <a:spAutoFit/>
          </a:bodyPr>
          <a:lstStyle/>
          <a:p>
            <a:pPr fontAlgn="base">
              <a:spcBef>
                <a:spcPct val="0"/>
              </a:spcBef>
              <a:spcAft>
                <a:spcPct val="0"/>
              </a:spcAft>
            </a:pPr>
            <a:endParaRPr lang="en-NZ" smtClean="0">
              <a:solidFill>
                <a:srgbClr val="000000"/>
              </a:solidFill>
            </a:endParaRPr>
          </a:p>
        </p:txBody>
      </p:sp>
      <p:sp>
        <p:nvSpPr>
          <p:cNvPr id="21510" name="Text Box 7"/>
          <p:cNvSpPr txBox="1">
            <a:spLocks noChangeArrowheads="1"/>
          </p:cNvSpPr>
          <p:nvPr/>
        </p:nvSpPr>
        <p:spPr bwMode="auto">
          <a:xfrm>
            <a:off x="5313668" y="4840291"/>
            <a:ext cx="2529860"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000000"/>
                </a:solidFill>
              </a:rPr>
              <a:t>Other examples?</a:t>
            </a:r>
            <a:endParaRPr lang="en-AU" sz="2400" dirty="0" smtClean="0">
              <a:solidFill>
                <a:srgbClr val="000000"/>
              </a:solidFill>
            </a:endParaRPr>
          </a:p>
        </p:txBody>
      </p:sp>
      <p:sp>
        <p:nvSpPr>
          <p:cNvPr id="21511" name="Rectangle 9"/>
          <p:cNvSpPr>
            <a:spLocks noChangeArrowheads="1"/>
          </p:cNvSpPr>
          <p:nvPr/>
        </p:nvSpPr>
        <p:spPr bwMode="auto">
          <a:xfrm>
            <a:off x="400050" y="160338"/>
            <a:ext cx="741260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Qualitative techniques</a:t>
            </a:r>
          </a:p>
        </p:txBody>
      </p:sp>
      <p:sp>
        <p:nvSpPr>
          <p:cNvPr id="8" name="Slide Number Placeholder 7"/>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26</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err="1" smtClean="0"/>
              <a:t>My</a:t>
            </a:r>
            <a:r>
              <a:rPr lang="fr-FR" dirty="0" smtClean="0"/>
              <a:t> Interview for an OM Job</a:t>
            </a:r>
            <a:endParaRPr lang="en-US" dirty="0"/>
          </a:p>
        </p:txBody>
      </p:sp>
      <p:sp>
        <p:nvSpPr>
          <p:cNvPr id="4" name="Slide Number Placeholder 3"/>
          <p:cNvSpPr>
            <a:spLocks noGrp="1"/>
          </p:cNvSpPr>
          <p:nvPr>
            <p:ph type="sldNum" sz="quarter" idx="11"/>
          </p:nvPr>
        </p:nvSpPr>
        <p:spPr>
          <a:xfrm>
            <a:off x="660400" y="6474302"/>
            <a:ext cx="545605" cy="383698"/>
          </a:xfrm>
        </p:spPr>
        <p:txBody>
          <a:bodyPr/>
          <a:lstStyle/>
          <a:p>
            <a:fld id="{218B9C4F-B695-C54C-924B-61748EE6A7C5}" type="slidenum">
              <a:rPr lang="en-US" smtClean="0"/>
              <a:pPr/>
              <a:t>27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788524"/>
            <a:ext cx="2952328" cy="22327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42897"/>
            <a:ext cx="1711547" cy="14522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65" y="2996952"/>
            <a:ext cx="964888" cy="134562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48" y="4181075"/>
            <a:ext cx="1656200" cy="197797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640" y="3933056"/>
            <a:ext cx="1123124" cy="1123124"/>
          </a:xfrm>
          <a:prstGeom prst="rect">
            <a:avLst/>
          </a:prstGeom>
        </p:spPr>
      </p:pic>
      <p:sp>
        <p:nvSpPr>
          <p:cNvPr id="11" name="TextBox 10"/>
          <p:cNvSpPr txBox="1"/>
          <p:nvPr/>
        </p:nvSpPr>
        <p:spPr>
          <a:xfrm>
            <a:off x="1475656" y="4149080"/>
            <a:ext cx="777777" cy="584775"/>
          </a:xfrm>
          <a:prstGeom prst="rect">
            <a:avLst/>
          </a:prstGeom>
        </p:spPr>
        <p:txBody>
          <a:bodyPr vert="horz" wrap="none" rtlCol="0">
            <a:spAutoFit/>
          </a:bodyPr>
          <a:lstStyle/>
          <a:p>
            <a:r>
              <a:rPr lang="fr-FR" sz="3200" dirty="0" smtClean="0">
                <a:latin typeface="Verdana" panose="020B0604030504040204" pitchFamily="34" charset="0"/>
                <a:ea typeface="Verdana" panose="020B0604030504040204" pitchFamily="34" charset="0"/>
                <a:cs typeface="Verdana" panose="020B0604030504040204" pitchFamily="34" charset="0"/>
              </a:rPr>
              <a:t>HR</a:t>
            </a:r>
            <a:endParaRPr lang="en-US" sz="3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Oval Callout 11"/>
          <p:cNvSpPr/>
          <p:nvPr/>
        </p:nvSpPr>
        <p:spPr>
          <a:xfrm>
            <a:off x="2454764" y="1615413"/>
            <a:ext cx="4090206" cy="1885595"/>
          </a:xfrm>
          <a:prstGeom prst="wedgeEllipseCallout">
            <a:avLst>
              <a:gd name="adj1" fmla="val -47175"/>
              <a:gd name="adj2" fmla="val 58459"/>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dirty="0" smtClean="0">
                <a:latin typeface="Verdana" panose="020B0604030504040204" pitchFamily="34" charset="0"/>
                <a:ea typeface="Verdana" panose="020B0604030504040204" pitchFamily="34" charset="0"/>
                <a:cs typeface="Verdana" panose="020B0604030504040204" pitchFamily="34" charset="0"/>
              </a:rPr>
              <a:t>How </a:t>
            </a:r>
            <a:r>
              <a:rPr lang="fr-FR" sz="2400" dirty="0" err="1" smtClean="0">
                <a:latin typeface="Verdana" panose="020B0604030504040204" pitchFamily="34" charset="0"/>
                <a:ea typeface="Verdana" panose="020B0604030504040204" pitchFamily="34" charset="0"/>
                <a:cs typeface="Verdana" panose="020B0604030504040204" pitchFamily="34" charset="0"/>
              </a:rPr>
              <a:t>would</a:t>
            </a:r>
            <a:r>
              <a:rPr lang="fr-FR" sz="2400" dirty="0" smtClean="0">
                <a:latin typeface="Verdana" panose="020B0604030504040204" pitchFamily="34" charset="0"/>
                <a:ea typeface="Verdana" panose="020B0604030504040204" pitchFamily="34" charset="0"/>
                <a:cs typeface="Verdana" panose="020B0604030504040204" pitchFamily="34" charset="0"/>
              </a:rPr>
              <a:t> </a:t>
            </a:r>
            <a:r>
              <a:rPr lang="fr-FR" sz="2400" dirty="0" err="1" smtClean="0">
                <a:latin typeface="Verdana" panose="020B0604030504040204" pitchFamily="34" charset="0"/>
                <a:ea typeface="Verdana" panose="020B0604030504040204" pitchFamily="34" charset="0"/>
                <a:cs typeface="Verdana" panose="020B0604030504040204" pitchFamily="34" charset="0"/>
              </a:rPr>
              <a:t>you</a:t>
            </a:r>
            <a:r>
              <a:rPr lang="fr-FR" sz="2400" dirty="0" smtClean="0">
                <a:latin typeface="Verdana" panose="020B0604030504040204" pitchFamily="34" charset="0"/>
                <a:ea typeface="Verdana" panose="020B0604030504040204" pitchFamily="34" charset="0"/>
                <a:cs typeface="Verdana" panose="020B0604030504040204" pitchFamily="34" charset="0"/>
              </a:rPr>
              <a:t> </a:t>
            </a:r>
            <a:r>
              <a:rPr lang="fr-FR" sz="2400" dirty="0" err="1" smtClean="0">
                <a:latin typeface="Verdana" panose="020B0604030504040204" pitchFamily="34" charset="0"/>
                <a:ea typeface="Verdana" panose="020B0604030504040204" pitchFamily="34" charset="0"/>
                <a:cs typeface="Verdana" panose="020B0604030504040204" pitchFamily="34" charset="0"/>
              </a:rPr>
              <a:t>estimate</a:t>
            </a:r>
            <a:r>
              <a:rPr lang="fr-FR" sz="2400" dirty="0" smtClean="0">
                <a:latin typeface="Verdana" panose="020B0604030504040204" pitchFamily="34" charset="0"/>
                <a:ea typeface="Verdana" panose="020B0604030504040204" pitchFamily="34" charset="0"/>
                <a:cs typeface="Verdana" panose="020B0604030504040204" pitchFamily="34" charset="0"/>
              </a:rPr>
              <a:t> the </a:t>
            </a:r>
            <a:r>
              <a:rPr lang="fr-FR" sz="2400" dirty="0" err="1" smtClean="0">
                <a:latin typeface="Verdana" panose="020B0604030504040204" pitchFamily="34" charset="0"/>
                <a:ea typeface="Verdana" panose="020B0604030504040204" pitchFamily="34" charset="0"/>
                <a:cs typeface="Verdana" panose="020B0604030504040204" pitchFamily="34" charset="0"/>
              </a:rPr>
              <a:t>market</a:t>
            </a:r>
            <a:r>
              <a:rPr lang="fr-FR" sz="2400" dirty="0" smtClean="0">
                <a:latin typeface="Verdana" panose="020B0604030504040204" pitchFamily="34" charset="0"/>
                <a:ea typeface="Verdana" panose="020B0604030504040204" pitchFamily="34" charset="0"/>
                <a:cs typeface="Verdana" panose="020B0604030504040204" pitchFamily="34" charset="0"/>
              </a:rPr>
              <a:t> for pet </a:t>
            </a:r>
            <a:r>
              <a:rPr lang="fr-FR" sz="2400" dirty="0" err="1" smtClean="0">
                <a:latin typeface="Verdana" panose="020B0604030504040204" pitchFamily="34" charset="0"/>
                <a:ea typeface="Verdana" panose="020B0604030504040204" pitchFamily="34" charset="0"/>
                <a:cs typeface="Verdana" panose="020B0604030504040204" pitchFamily="34" charset="0"/>
              </a:rPr>
              <a:t>food</a:t>
            </a:r>
            <a:r>
              <a:rPr lang="fr-FR" sz="2400" dirty="0" smtClean="0">
                <a:latin typeface="Verdana" panose="020B0604030504040204" pitchFamily="34" charset="0"/>
                <a:ea typeface="Verdana" panose="020B0604030504040204" pitchFamily="34" charset="0"/>
                <a:cs typeface="Verdana" panose="020B0604030504040204" pitchFamily="34" charset="0"/>
              </a:rPr>
              <a:t> in </a:t>
            </a:r>
            <a:r>
              <a:rPr lang="fr-FR" sz="2400" dirty="0" err="1" smtClean="0">
                <a:latin typeface="Verdana" panose="020B0604030504040204" pitchFamily="34" charset="0"/>
                <a:ea typeface="Verdana" panose="020B0604030504040204" pitchFamily="34" charset="0"/>
                <a:cs typeface="Verdana" panose="020B0604030504040204" pitchFamily="34" charset="0"/>
              </a:rPr>
              <a:t>Russia</a:t>
            </a:r>
            <a:r>
              <a:rPr lang="fr-FR" sz="2400" dirty="0" smtClean="0">
                <a:latin typeface="Verdana" panose="020B0604030504040204" pitchFamily="34" charset="0"/>
                <a:ea typeface="Verdana" panose="020B0604030504040204" pitchFamily="34" charset="0"/>
                <a:cs typeface="Verdana" panose="020B0604030504040204" pitchFamily="34" charset="0"/>
              </a:rPr>
              <a:t>?</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236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560937"/>
            <a:ext cx="8553232" cy="44504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914400" algn="l"/>
              </a:tabLst>
            </a:pPr>
            <a:r>
              <a:rPr kumimoji="0" lang="en-AU" sz="2400" b="1" i="0" u="none" strike="noStrike" cap="none" normalizeH="0" baseline="0" dirty="0" smtClean="0">
                <a:ln>
                  <a:noFill/>
                </a:ln>
                <a:solidFill>
                  <a:schemeClr val="tx1"/>
                </a:solidFill>
                <a:effectLst/>
                <a:ea typeface="Times New Roman" pitchFamily="18" charset="0"/>
                <a:cs typeface="Calibri" pitchFamily="34" charset="0"/>
              </a:rPr>
              <a:t>Product</a:t>
            </a:r>
            <a:r>
              <a:rPr kumimoji="0" lang="en-AU" sz="2400" i="0" u="none" strike="noStrike" cap="none" normalizeH="0" baseline="0" dirty="0" smtClean="0">
                <a:ln>
                  <a:noFill/>
                </a:ln>
                <a:solidFill>
                  <a:schemeClr val="tx1"/>
                </a:solidFill>
                <a:effectLst/>
                <a:ea typeface="Times New Roman" pitchFamily="18" charset="0"/>
                <a:cs typeface="Calibri" pitchFamily="34" charset="0"/>
              </a:rPr>
              <a:t>:</a:t>
            </a:r>
            <a:r>
              <a:rPr kumimoji="0" lang="en-AU" sz="2400" b="1" i="0" u="none" strike="noStrike" cap="none" normalizeH="0" baseline="0" dirty="0" smtClean="0">
                <a:ln>
                  <a:noFill/>
                </a:ln>
                <a:solidFill>
                  <a:schemeClr val="tx1"/>
                </a:solidFill>
                <a:effectLst/>
                <a:ea typeface="Times New Roman" pitchFamily="18" charset="0"/>
                <a:cs typeface="Calibri" pitchFamily="34" charset="0"/>
              </a:rPr>
              <a:t> </a:t>
            </a:r>
            <a:r>
              <a:rPr kumimoji="0" lang="en-AU" sz="2400" b="0" i="0" u="none" strike="noStrike" cap="none" normalizeH="0" baseline="0" dirty="0" smtClean="0">
                <a:ln>
                  <a:noFill/>
                </a:ln>
                <a:solidFill>
                  <a:schemeClr val="tx1"/>
                </a:solidFill>
                <a:effectLst/>
                <a:ea typeface="Times New Roman" pitchFamily="18" charset="0"/>
                <a:cs typeface="Calibri" pitchFamily="34" charset="0"/>
              </a:rPr>
              <a:t>	    Small</a:t>
            </a:r>
            <a:r>
              <a:rPr kumimoji="0" lang="en-AU" sz="2400" b="0" i="0" u="none" strike="noStrike" cap="none" normalizeH="0" dirty="0" smtClean="0">
                <a:ln>
                  <a:noFill/>
                </a:ln>
                <a:solidFill>
                  <a:schemeClr val="tx1"/>
                </a:solidFill>
                <a:effectLst/>
                <a:ea typeface="Times New Roman" pitchFamily="18" charset="0"/>
                <a:cs typeface="Calibri" pitchFamily="34" charset="0"/>
              </a:rPr>
              <a:t> laptop for students</a:t>
            </a:r>
            <a:br>
              <a:rPr kumimoji="0" lang="en-AU" sz="2400" b="0" i="0" u="none" strike="noStrike" cap="none" normalizeH="0" dirty="0" smtClean="0">
                <a:ln>
                  <a:noFill/>
                </a:ln>
                <a:solidFill>
                  <a:schemeClr val="tx1"/>
                </a:solidFill>
                <a:effectLst/>
                <a:ea typeface="Times New Roman" pitchFamily="18" charset="0"/>
                <a:cs typeface="Calibri" pitchFamily="34" charset="0"/>
              </a:rPr>
            </a:br>
            <a:r>
              <a:rPr kumimoji="0" lang="en-AU" sz="2400" b="1" i="0" u="none" strike="noStrike" cap="none" normalizeH="0" dirty="0" smtClean="0">
                <a:ln>
                  <a:noFill/>
                </a:ln>
                <a:solidFill>
                  <a:schemeClr val="tx1"/>
                </a:solidFill>
                <a:effectLst/>
                <a:ea typeface="Times New Roman" pitchFamily="18" charset="0"/>
                <a:cs typeface="Calibri" pitchFamily="34" charset="0"/>
              </a:rPr>
              <a:t>Requirements</a:t>
            </a:r>
            <a:r>
              <a:rPr kumimoji="0" lang="en-AU" sz="2400" b="0" i="0" u="none" strike="noStrike" cap="none" normalizeH="0" dirty="0" smtClean="0">
                <a:ln>
                  <a:noFill/>
                </a:ln>
                <a:solidFill>
                  <a:schemeClr val="tx1"/>
                </a:solidFill>
                <a:effectLst/>
                <a:ea typeface="Times New Roman" pitchFamily="18" charset="0"/>
                <a:cs typeface="Calibri" pitchFamily="34" charset="0"/>
              </a:rPr>
              <a:t>: Forecast sales in the first week of university</a:t>
            </a:r>
          </a:p>
          <a:p>
            <a:pPr marL="0" marR="0" lvl="0" indent="0" algn="l" defTabSz="914400" rtl="0" eaLnBrk="1" fontAlgn="base" latinLnBrk="0" hangingPunct="1">
              <a:lnSpc>
                <a:spcPct val="100000"/>
              </a:lnSpc>
              <a:spcBef>
                <a:spcPct val="0"/>
              </a:spcBef>
              <a:spcAft>
                <a:spcPct val="0"/>
              </a:spcAft>
              <a:buClrTx/>
              <a:buSzTx/>
              <a:tabLst>
                <a:tab pos="914400" algn="l"/>
              </a:tabLst>
            </a:pPr>
            <a:endParaRPr lang="en-US" sz="2400" dirty="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tab pos="914400" algn="l"/>
              </a:tabLst>
            </a:pPr>
            <a:r>
              <a:rPr kumimoji="0" lang="en-US" sz="2400" b="0" i="0" u="none" strike="noStrike" cap="none" normalizeH="0" baseline="0" dirty="0" smtClean="0">
                <a:ln>
                  <a:noFill/>
                </a:ln>
                <a:solidFill>
                  <a:schemeClr val="tx1"/>
                </a:solidFill>
                <a:effectLst/>
                <a:cs typeface="Calibri" pitchFamily="34" charset="0"/>
              </a:rPr>
              <a:t>Types</a:t>
            </a:r>
            <a:r>
              <a:rPr kumimoji="0" lang="en-US" sz="2400" b="0" i="0" u="none" strike="noStrike" cap="none" normalizeH="0" dirty="0" smtClean="0">
                <a:ln>
                  <a:noFill/>
                </a:ln>
                <a:solidFill>
                  <a:schemeClr val="tx1"/>
                </a:solidFill>
                <a:effectLst/>
                <a:cs typeface="Calibri" pitchFamily="34" charset="0"/>
              </a:rPr>
              <a:t> of qualitative forecasts:</a:t>
            </a:r>
            <a:endParaRPr kumimoji="0" lang="en-NZ" sz="2400" b="0" i="0" u="none" strike="noStrike" cap="none" normalizeH="0" baseline="0" dirty="0" smtClean="0">
              <a:ln>
                <a:noFill/>
              </a:ln>
              <a:solidFill>
                <a:schemeClr val="tx1"/>
              </a:solidFill>
              <a:effectLst/>
              <a:cs typeface="Calibri" pitchFamily="34" charset="0"/>
            </a:endParaRPr>
          </a:p>
          <a:p>
            <a:pPr marL="800100" lvl="1" indent="-342900" eaLnBrk="0" fontAlgn="base" hangingPunct="0">
              <a:lnSpc>
                <a:spcPct val="80000"/>
              </a:lnSpc>
              <a:spcBef>
                <a:spcPct val="20000"/>
              </a:spcBef>
              <a:spcAft>
                <a:spcPct val="0"/>
              </a:spcAft>
              <a:buFontTx/>
              <a:buChar char="•"/>
              <a:defRPr/>
            </a:pPr>
            <a:r>
              <a:rPr lang="en-AU" sz="2400" kern="0" dirty="0"/>
              <a:t>Grass roots</a:t>
            </a:r>
            <a:endParaRPr lang="en-NZ" sz="2400" kern="0" dirty="0"/>
          </a:p>
          <a:p>
            <a:pPr marL="800100" lvl="1" indent="-342900" eaLnBrk="0" fontAlgn="base" hangingPunct="0">
              <a:lnSpc>
                <a:spcPct val="80000"/>
              </a:lnSpc>
              <a:spcBef>
                <a:spcPct val="20000"/>
              </a:spcBef>
              <a:spcAft>
                <a:spcPct val="0"/>
              </a:spcAft>
              <a:buFontTx/>
              <a:buChar char="•"/>
              <a:tabLst>
                <a:tab pos="914400" algn="l"/>
              </a:tabLst>
              <a:defRPr/>
            </a:pPr>
            <a:r>
              <a:rPr lang="en-AU" sz="2400" kern="0" dirty="0"/>
              <a:t>Market research</a:t>
            </a:r>
            <a:endParaRPr lang="en-NZ" sz="2400" kern="0" dirty="0"/>
          </a:p>
          <a:p>
            <a:pPr marL="800100" lvl="1" indent="-342900" eaLnBrk="0" fontAlgn="base" hangingPunct="0">
              <a:lnSpc>
                <a:spcPct val="80000"/>
              </a:lnSpc>
              <a:spcBef>
                <a:spcPct val="20000"/>
              </a:spcBef>
              <a:spcAft>
                <a:spcPct val="0"/>
              </a:spcAft>
              <a:buFontTx/>
              <a:buChar char="•"/>
              <a:tabLst>
                <a:tab pos="914400" algn="l"/>
              </a:tabLst>
              <a:defRPr/>
            </a:pPr>
            <a:r>
              <a:rPr lang="en-AU" sz="2400" kern="0" dirty="0"/>
              <a:t>Panel consensus</a:t>
            </a:r>
            <a:endParaRPr lang="en-NZ" sz="2400" kern="0" dirty="0"/>
          </a:p>
          <a:p>
            <a:pPr marL="800100" lvl="1" indent="-342900" eaLnBrk="0" fontAlgn="base" hangingPunct="0">
              <a:lnSpc>
                <a:spcPct val="80000"/>
              </a:lnSpc>
              <a:spcBef>
                <a:spcPct val="20000"/>
              </a:spcBef>
              <a:spcAft>
                <a:spcPct val="0"/>
              </a:spcAft>
              <a:buFontTx/>
              <a:buChar char="•"/>
              <a:tabLst>
                <a:tab pos="914400" algn="l"/>
              </a:tabLst>
              <a:defRPr/>
            </a:pPr>
            <a:r>
              <a:rPr lang="en-AU" sz="2400" kern="0" dirty="0"/>
              <a:t>Historical analogy</a:t>
            </a:r>
            <a:endParaRPr lang="en-NZ" sz="2400" kern="0" dirty="0"/>
          </a:p>
          <a:p>
            <a:pPr marL="800100" lvl="1" indent="-342900" eaLnBrk="0" fontAlgn="base" hangingPunct="0">
              <a:lnSpc>
                <a:spcPct val="80000"/>
              </a:lnSpc>
              <a:spcBef>
                <a:spcPct val="20000"/>
              </a:spcBef>
              <a:spcAft>
                <a:spcPct val="0"/>
              </a:spcAft>
              <a:buFontTx/>
              <a:buChar char="•"/>
              <a:tabLst>
                <a:tab pos="914400" algn="l"/>
              </a:tabLst>
              <a:defRPr/>
            </a:pPr>
            <a:r>
              <a:rPr lang="en-AU" sz="2400" kern="0" dirty="0"/>
              <a:t>Delphi </a:t>
            </a:r>
            <a:r>
              <a:rPr lang="en-AU" sz="2400" kern="0" dirty="0" smtClean="0"/>
              <a:t>method</a:t>
            </a:r>
            <a:r>
              <a:rPr kumimoji="0" lang="en-AU" sz="2400" b="0" i="0" u="none" strike="noStrike" cap="none" normalizeH="0" baseline="0" dirty="0" smtClean="0">
                <a:ln>
                  <a:noFill/>
                </a:ln>
                <a:solidFill>
                  <a:schemeClr val="tx1"/>
                </a:solidFill>
                <a:effectLst/>
                <a:ea typeface="Times New Roman" pitchFamily="18" charset="0"/>
                <a:cs typeface="Calibri" pitchFamily="34" charset="0"/>
              </a:rPr>
              <a:t/>
            </a:r>
            <a:br>
              <a:rPr kumimoji="0" lang="en-AU" sz="2400" b="0" i="0" u="none" strike="noStrike" cap="none" normalizeH="0" baseline="0" dirty="0" smtClean="0">
                <a:ln>
                  <a:noFill/>
                </a:ln>
                <a:solidFill>
                  <a:schemeClr val="tx1"/>
                </a:solidFill>
                <a:effectLst/>
                <a:ea typeface="Times New Roman" pitchFamily="18" charset="0"/>
                <a:cs typeface="Calibri" pitchFamily="34" charset="0"/>
              </a:rPr>
            </a:br>
            <a:endParaRPr kumimoji="0" lang="en-AU" sz="2400" b="0"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AU" sz="2400" b="0" i="0" u="none" strike="noStrike" cap="none" normalizeH="0" baseline="0" dirty="0" smtClean="0">
                <a:ln>
                  <a:noFill/>
                </a:ln>
                <a:solidFill>
                  <a:schemeClr val="tx1"/>
                </a:solidFill>
                <a:effectLst/>
                <a:ea typeface="Times New Roman" pitchFamily="18" charset="0"/>
                <a:cs typeface="Calibri" pitchFamily="34" charset="0"/>
              </a:rPr>
              <a:t>Select </a:t>
            </a:r>
            <a:r>
              <a:rPr kumimoji="0" lang="en-AU" sz="2400" b="1" i="0" u="none" strike="noStrike" cap="none" normalizeH="0" baseline="0" dirty="0" smtClean="0">
                <a:ln>
                  <a:noFill/>
                </a:ln>
                <a:solidFill>
                  <a:schemeClr val="tx1"/>
                </a:solidFill>
                <a:effectLst/>
                <a:ea typeface="Times New Roman" pitchFamily="18" charset="0"/>
                <a:cs typeface="Calibri" pitchFamily="34" charset="0"/>
              </a:rPr>
              <a:t>ONE</a:t>
            </a:r>
            <a:r>
              <a:rPr kumimoji="0" lang="en-AU" sz="2400" b="0" i="0" u="none" strike="noStrike" cap="none" normalizeH="0" baseline="0" dirty="0" smtClean="0">
                <a:ln>
                  <a:noFill/>
                </a:ln>
                <a:solidFill>
                  <a:schemeClr val="tx1"/>
                </a:solidFill>
                <a:effectLst/>
                <a:ea typeface="Times New Roman" pitchFamily="18" charset="0"/>
                <a:cs typeface="Calibri" pitchFamily="34" charset="0"/>
              </a:rPr>
              <a:t> method you think is appropriate.</a:t>
            </a:r>
            <a:r>
              <a:rPr kumimoji="0" lang="en-AU" sz="2400" b="0" i="0" u="none" strike="noStrike" cap="none" normalizeH="0" dirty="0" smtClean="0">
                <a:ln>
                  <a:noFill/>
                </a:ln>
                <a:solidFill>
                  <a:schemeClr val="tx1"/>
                </a:solidFill>
                <a:effectLst/>
                <a:ea typeface="Times New Roman" pitchFamily="18" charset="0"/>
                <a:cs typeface="Calibri" pitchFamily="34" charset="0"/>
              </a:rPr>
              <a:t> </a:t>
            </a:r>
            <a:r>
              <a:rPr kumimoji="0" lang="en-AU" sz="2400" b="0" i="0" u="none" strike="noStrike" cap="none" normalizeH="0" baseline="0" dirty="0" smtClean="0">
                <a:ln>
                  <a:noFill/>
                </a:ln>
                <a:solidFill>
                  <a:schemeClr val="tx1"/>
                </a:solidFill>
                <a:effectLst/>
                <a:ea typeface="Times New Roman" pitchFamily="18" charset="0"/>
                <a:cs typeface="Calibri" pitchFamily="34" charset="0"/>
              </a:rPr>
              <a:t>Justify why. Describe how you carry out the forecasting process.</a:t>
            </a:r>
            <a:endParaRPr kumimoji="0" lang="en-NZ" sz="2400" b="0" i="0" u="none" strike="noStrike" cap="none" normalizeH="0" baseline="0" dirty="0" smtClean="0">
              <a:ln>
                <a:noFill/>
              </a:ln>
              <a:solidFill>
                <a:schemeClr val="tx1"/>
              </a:solidFill>
              <a:effectLst/>
              <a:cs typeface="Calibri" pitchFamily="34" charset="0"/>
            </a:endParaRPr>
          </a:p>
        </p:txBody>
      </p:sp>
      <p:sp>
        <p:nvSpPr>
          <p:cNvPr id="3" name="TextBox 2"/>
          <p:cNvSpPr txBox="1"/>
          <p:nvPr/>
        </p:nvSpPr>
        <p:spPr>
          <a:xfrm>
            <a:off x="395536" y="515848"/>
            <a:ext cx="7560840" cy="584775"/>
          </a:xfrm>
          <a:prstGeom prst="rect">
            <a:avLst/>
          </a:prstGeom>
          <a:noFill/>
        </p:spPr>
        <p:txBody>
          <a:bodyPr wrap="square" rtlCol="0">
            <a:spAutoFit/>
          </a:bodyPr>
          <a:lstStyle/>
          <a:p>
            <a:r>
              <a:rPr lang="en-US" sz="3200" b="1" dirty="0" smtClean="0">
                <a:latin typeface="+mj-lt"/>
                <a:cs typeface="Calibri" pitchFamily="34" charset="0"/>
              </a:rPr>
              <a:t>Exercise: Old test </a:t>
            </a:r>
            <a:r>
              <a:rPr lang="en-US" sz="3200" b="1" dirty="0">
                <a:latin typeface="+mj-lt"/>
                <a:cs typeface="Calibri" pitchFamily="34" charset="0"/>
              </a:rPr>
              <a:t>q</a:t>
            </a:r>
            <a:r>
              <a:rPr lang="en-US" sz="3200" b="1" dirty="0" smtClean="0">
                <a:latin typeface="+mj-lt"/>
                <a:cs typeface="Calibri" pitchFamily="34" charset="0"/>
              </a:rPr>
              <a:t>uestion</a:t>
            </a:r>
            <a:endParaRPr lang="en-NZ" sz="3200" b="1" dirty="0">
              <a:latin typeface="+mj-lt"/>
              <a:cs typeface="Calibri" pitchFamily="34" charset="0"/>
            </a:endParaRPr>
          </a:p>
        </p:txBody>
      </p:sp>
      <p:sp>
        <p:nvSpPr>
          <p:cNvPr id="4" name="Slide Number Placeholder 3"/>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28</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bwMode="auto">
          <a:xfrm>
            <a:off x="309884" y="1268760"/>
            <a:ext cx="8510588" cy="4730750"/>
          </a:xfrm>
          <a:prstGeom prst="rect">
            <a:avLst/>
          </a:prstGeom>
          <a:noFill/>
          <a:ln w="9525">
            <a:noFill/>
            <a:miter lim="800000"/>
            <a:headEnd/>
            <a:tailEnd/>
          </a:ln>
        </p:spPr>
        <p:txBody>
          <a:bodyPr/>
          <a:lstStyle/>
          <a:p>
            <a:pPr marL="363538" marR="0" lvl="0" indent="-363538" defTabSz="914400" eaLnBrk="1" fontAlgn="auto" latinLnBrk="0" hangingPunct="1">
              <a:lnSpc>
                <a:spcPct val="90000"/>
              </a:lnSpc>
              <a:spcBef>
                <a:spcPts val="0"/>
              </a:spcBef>
              <a:spcAft>
                <a:spcPts val="0"/>
              </a:spcAft>
              <a:buClrTx/>
              <a:buSzTx/>
              <a:buFontTx/>
              <a:buNone/>
              <a:tabLst>
                <a:tab pos="4268788" algn="l"/>
              </a:tabLst>
              <a:defRPr/>
            </a:pPr>
            <a:r>
              <a:rPr kumimoji="0" lang="en-AU" sz="2400" b="1" i="0" u="none" strike="noStrike" kern="0" cap="none" spc="0" normalizeH="0" baseline="0" noProof="0" dirty="0">
                <a:ln>
                  <a:noFill/>
                </a:ln>
                <a:solidFill>
                  <a:sysClr val="windowText" lastClr="000000"/>
                </a:solidFill>
                <a:effectLst/>
                <a:uLnTx/>
                <a:uFillTx/>
                <a:latin typeface="Arial" charset="0"/>
              </a:rPr>
              <a:t>Simple moving average</a:t>
            </a:r>
            <a:r>
              <a:rPr kumimoji="0" lang="en-AU" sz="2400" b="0" i="0" u="none" strike="noStrike" kern="0" cap="none" spc="0" normalizeH="0" baseline="0" noProof="0" dirty="0">
                <a:ln>
                  <a:noFill/>
                </a:ln>
                <a:solidFill>
                  <a:sysClr val="windowText" lastClr="000000"/>
                </a:solidFill>
                <a:effectLst/>
                <a:uLnTx/>
                <a:uFillTx/>
                <a:latin typeface="Arial" charset="0"/>
              </a:rPr>
              <a:t>	average of actual demand 		over </a:t>
            </a:r>
            <a:r>
              <a:rPr kumimoji="0" lang="en-AU" sz="2800" b="0" i="1"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a:t>
            </a:r>
            <a:r>
              <a:rPr kumimoji="0" lang="en-AU" sz="2400" b="0" i="0" u="none" strike="noStrike" kern="0" cap="none" spc="0" normalizeH="0" baseline="0" noProof="0" dirty="0" smtClean="0">
                <a:ln>
                  <a:noFill/>
                </a:ln>
                <a:solidFill>
                  <a:sysClr val="windowText" lastClr="000000"/>
                </a:solidFill>
                <a:effectLst/>
                <a:uLnTx/>
                <a:uFillTx/>
                <a:latin typeface="Arial" charset="0"/>
              </a:rPr>
              <a:t> </a:t>
            </a:r>
            <a:r>
              <a:rPr kumimoji="0" lang="en-AU" sz="2400" b="0" i="0" u="none" strike="noStrike" kern="0" cap="none" spc="0" normalizeH="0" baseline="0" noProof="0" dirty="0">
                <a:ln>
                  <a:noFill/>
                </a:ln>
                <a:solidFill>
                  <a:sysClr val="windowText" lastClr="000000"/>
                </a:solidFill>
                <a:effectLst/>
                <a:uLnTx/>
                <a:uFillTx/>
                <a:latin typeface="Arial" charset="0"/>
              </a:rPr>
              <a:t>most recent </a:t>
            </a:r>
            <a:r>
              <a:rPr kumimoji="0" lang="en-AU" sz="2400" b="0" i="0" u="none" strike="noStrike" kern="0" cap="none" spc="0" normalizeH="0" baseline="0" noProof="0" dirty="0" smtClean="0">
                <a:ln>
                  <a:noFill/>
                </a:ln>
                <a:solidFill>
                  <a:sysClr val="windowText" lastClr="000000"/>
                </a:solidFill>
                <a:effectLst/>
                <a:uLnTx/>
                <a:uFillTx/>
                <a:latin typeface="Arial" charset="0"/>
              </a:rPr>
              <a:t>periods</a:t>
            </a:r>
          </a:p>
          <a:p>
            <a:pPr marL="363538" marR="0" lvl="0" indent="-363538" defTabSz="914400" eaLnBrk="1" fontAlgn="auto" latinLnBrk="0" hangingPunct="1">
              <a:lnSpc>
                <a:spcPct val="100000"/>
              </a:lnSpc>
              <a:spcBef>
                <a:spcPts val="0"/>
              </a:spcBef>
              <a:spcAft>
                <a:spcPts val="0"/>
              </a:spcAft>
              <a:buClrTx/>
              <a:buSzTx/>
              <a:buFontTx/>
              <a:buNone/>
              <a:tabLst>
                <a:tab pos="4268788" algn="l"/>
              </a:tabLst>
              <a:defRPr/>
            </a:pPr>
            <a:endParaRPr kumimoji="0" lang="en-AU" sz="2400" b="0" i="0" u="none" strike="noStrike" kern="0" cap="none" spc="0" normalizeH="0" baseline="0" noProof="0" dirty="0">
              <a:ln>
                <a:noFill/>
              </a:ln>
              <a:solidFill>
                <a:sysClr val="windowText" lastClr="000000"/>
              </a:solidFill>
              <a:effectLst/>
              <a:uLnTx/>
              <a:uFillTx/>
              <a:latin typeface="Arial" charset="0"/>
            </a:endParaRPr>
          </a:p>
          <a:p>
            <a:pPr marL="363538" marR="0" lvl="0" indent="-363538" defTabSz="914400" eaLnBrk="1" fontAlgn="auto" latinLnBrk="0" hangingPunct="1">
              <a:lnSpc>
                <a:spcPct val="90000"/>
              </a:lnSpc>
              <a:spcBef>
                <a:spcPts val="0"/>
              </a:spcBef>
              <a:spcAft>
                <a:spcPts val="0"/>
              </a:spcAft>
              <a:buClrTx/>
              <a:buSzTx/>
              <a:buFontTx/>
              <a:buNone/>
              <a:tabLst>
                <a:tab pos="4268788" algn="l"/>
              </a:tabLst>
              <a:defRPr/>
            </a:pPr>
            <a:r>
              <a:rPr kumimoji="0" lang="en-AU" sz="2400" b="1" i="0" u="none" strike="noStrike" kern="0" cap="none" spc="0" normalizeH="0" baseline="0" noProof="0" dirty="0">
                <a:ln>
                  <a:noFill/>
                </a:ln>
                <a:solidFill>
                  <a:sysClr val="windowText" lastClr="000000"/>
                </a:solidFill>
                <a:effectLst/>
                <a:uLnTx/>
                <a:uFillTx/>
                <a:latin typeface="Arial" charset="0"/>
              </a:rPr>
              <a:t>Weighted moving average</a:t>
            </a:r>
            <a:r>
              <a:rPr kumimoji="0" lang="en-AU" sz="2400" b="0" i="0" u="none" strike="noStrike" kern="0" cap="none" spc="0" normalizeH="0" baseline="0" noProof="0" dirty="0">
                <a:ln>
                  <a:noFill/>
                </a:ln>
                <a:solidFill>
                  <a:sysClr val="windowText" lastClr="000000"/>
                </a:solidFill>
                <a:effectLst/>
                <a:uLnTx/>
                <a:uFillTx/>
                <a:latin typeface="Arial" charset="0"/>
              </a:rPr>
              <a:t>	a weight is placed on demand 	for each of </a:t>
            </a:r>
            <a:r>
              <a:rPr lang="en-AU" sz="2800" i="1" dirty="0">
                <a:solidFill>
                  <a:sysClr val="windowText" lastClr="000000"/>
                </a:solidFill>
                <a:latin typeface="Times New Roman" panose="02020603050405020304" pitchFamily="18" charset="0"/>
                <a:cs typeface="Times New Roman" panose="02020603050405020304" pitchFamily="18" charset="0"/>
              </a:rPr>
              <a:t>n</a:t>
            </a:r>
            <a:r>
              <a:rPr kumimoji="0" lang="en-AU" sz="2400" b="0" i="0" u="none" strike="noStrike" kern="0" cap="none" spc="0" normalizeH="0" baseline="0" noProof="0" dirty="0" smtClean="0">
                <a:ln>
                  <a:noFill/>
                </a:ln>
                <a:solidFill>
                  <a:sysClr val="windowText" lastClr="000000"/>
                </a:solidFill>
                <a:effectLst/>
                <a:uLnTx/>
                <a:uFillTx/>
                <a:latin typeface="Arial" charset="0"/>
              </a:rPr>
              <a:t> </a:t>
            </a:r>
            <a:r>
              <a:rPr kumimoji="0" lang="en-AU" sz="2400" b="0" i="0" u="none" strike="noStrike" kern="0" cap="none" spc="0" normalizeH="0" baseline="0" noProof="0" dirty="0">
                <a:ln>
                  <a:noFill/>
                </a:ln>
                <a:solidFill>
                  <a:sysClr val="windowText" lastClr="000000"/>
                </a:solidFill>
                <a:effectLst/>
                <a:uLnTx/>
                <a:uFillTx/>
                <a:latin typeface="Arial" charset="0"/>
              </a:rPr>
              <a:t>most recent 		</a:t>
            </a:r>
            <a:r>
              <a:rPr kumimoji="0" lang="en-AU" sz="2400" b="0" i="0" u="none" strike="noStrike" kern="0" cap="none" spc="0" normalizeH="0" baseline="0" noProof="0" dirty="0" smtClean="0">
                <a:ln>
                  <a:noFill/>
                </a:ln>
                <a:solidFill>
                  <a:sysClr val="windowText" lastClr="000000"/>
                </a:solidFill>
                <a:effectLst/>
                <a:uLnTx/>
                <a:uFillTx/>
                <a:latin typeface="Arial" charset="0"/>
              </a:rPr>
              <a:t>periods</a:t>
            </a:r>
            <a:endParaRPr lang="en-AU" sz="2400" dirty="0">
              <a:solidFill>
                <a:sysClr val="windowText" lastClr="000000"/>
              </a:solidFill>
              <a:latin typeface="Arial" charset="0"/>
            </a:endParaRPr>
          </a:p>
          <a:p>
            <a:pPr marL="363538" marR="0" lvl="0" indent="-363538" defTabSz="914400" eaLnBrk="1" fontAlgn="auto" latinLnBrk="0" hangingPunct="1">
              <a:lnSpc>
                <a:spcPct val="100000"/>
              </a:lnSpc>
              <a:spcBef>
                <a:spcPts val="0"/>
              </a:spcBef>
              <a:spcAft>
                <a:spcPts val="0"/>
              </a:spcAft>
              <a:buClrTx/>
              <a:buSzTx/>
              <a:buFontTx/>
              <a:buNone/>
              <a:tabLst>
                <a:tab pos="4268788" algn="l"/>
              </a:tabLst>
              <a:defRPr/>
            </a:pPr>
            <a:endParaRPr kumimoji="0" lang="en-AU" sz="2400" b="0" i="0" u="none" strike="noStrike" kern="0" cap="none" spc="0" normalizeH="0" baseline="0" noProof="0" dirty="0">
              <a:ln>
                <a:noFill/>
              </a:ln>
              <a:solidFill>
                <a:sysClr val="windowText" lastClr="000000"/>
              </a:solidFill>
              <a:effectLst/>
              <a:uLnTx/>
              <a:uFillTx/>
              <a:latin typeface="Arial" charset="0"/>
            </a:endParaRPr>
          </a:p>
          <a:p>
            <a:pPr marL="363538" marR="0" lvl="0" indent="-363538" defTabSz="914400" eaLnBrk="1" fontAlgn="auto" latinLnBrk="0" hangingPunct="1">
              <a:lnSpc>
                <a:spcPct val="100000"/>
              </a:lnSpc>
              <a:spcBef>
                <a:spcPts val="0"/>
              </a:spcBef>
              <a:spcAft>
                <a:spcPts val="0"/>
              </a:spcAft>
              <a:buClrTx/>
              <a:buSzTx/>
              <a:buFontTx/>
              <a:buNone/>
              <a:tabLst>
                <a:tab pos="4268788" algn="l"/>
              </a:tabLst>
              <a:defRPr/>
            </a:pPr>
            <a:r>
              <a:rPr kumimoji="0" lang="en-AU" sz="2400" b="1" i="0" u="none" strike="noStrike" kern="0" cap="none" spc="0" normalizeH="0" baseline="0" noProof="0" dirty="0">
                <a:ln>
                  <a:noFill/>
                </a:ln>
                <a:solidFill>
                  <a:sysClr val="windowText" lastClr="000000"/>
                </a:solidFill>
                <a:effectLst/>
                <a:uLnTx/>
                <a:uFillTx/>
                <a:latin typeface="Arial" charset="0"/>
              </a:rPr>
              <a:t>Exponential smoothing</a:t>
            </a:r>
            <a:r>
              <a:rPr kumimoji="0" lang="en-AU" sz="2400" b="0" i="0" u="none" strike="noStrike" kern="0" cap="none" spc="0" normalizeH="0" baseline="0" noProof="0" dirty="0">
                <a:ln>
                  <a:noFill/>
                </a:ln>
                <a:solidFill>
                  <a:sysClr val="windowText" lastClr="000000"/>
                </a:solidFill>
                <a:effectLst/>
                <a:uLnTx/>
                <a:uFillTx/>
                <a:latin typeface="Arial" charset="0"/>
              </a:rPr>
              <a:t>	an exponential weight is 		applied to recent </a:t>
            </a:r>
            <a:r>
              <a:rPr kumimoji="0" lang="en-AU" sz="2400" b="0" i="0" u="none" strike="noStrike" kern="0" cap="none" spc="0" normalizeH="0" baseline="0" noProof="0" dirty="0" smtClean="0">
                <a:ln>
                  <a:noFill/>
                </a:ln>
                <a:solidFill>
                  <a:sysClr val="windowText" lastClr="000000"/>
                </a:solidFill>
                <a:effectLst/>
                <a:uLnTx/>
                <a:uFillTx/>
                <a:latin typeface="Arial" charset="0"/>
              </a:rPr>
              <a:t>demand</a:t>
            </a:r>
          </a:p>
          <a:p>
            <a:pPr marL="363538" marR="0" lvl="0" indent="-363538" defTabSz="914400" eaLnBrk="1" fontAlgn="auto" latinLnBrk="0" hangingPunct="1">
              <a:lnSpc>
                <a:spcPct val="100000"/>
              </a:lnSpc>
              <a:spcBef>
                <a:spcPts val="0"/>
              </a:spcBef>
              <a:spcAft>
                <a:spcPts val="0"/>
              </a:spcAft>
              <a:buClrTx/>
              <a:buSzTx/>
              <a:buFontTx/>
              <a:buNone/>
              <a:tabLst>
                <a:tab pos="4268788" algn="l"/>
              </a:tabLst>
              <a:defRPr/>
            </a:pPr>
            <a:endParaRPr kumimoji="0" lang="en-AU" sz="2400" b="0" i="0" u="none" strike="noStrike" kern="0" cap="none" spc="0" normalizeH="0" baseline="0" noProof="0" dirty="0">
              <a:ln>
                <a:noFill/>
              </a:ln>
              <a:solidFill>
                <a:sysClr val="windowText" lastClr="000000"/>
              </a:solidFill>
              <a:effectLst/>
              <a:uLnTx/>
              <a:uFillTx/>
              <a:latin typeface="Arial" charset="0"/>
            </a:endParaRPr>
          </a:p>
          <a:p>
            <a:pPr marL="363538" marR="0" lvl="0" indent="-363538" defTabSz="914400" eaLnBrk="1" fontAlgn="auto" latinLnBrk="0" hangingPunct="1">
              <a:lnSpc>
                <a:spcPct val="100000"/>
              </a:lnSpc>
              <a:spcBef>
                <a:spcPts val="0"/>
              </a:spcBef>
              <a:spcAft>
                <a:spcPts val="0"/>
              </a:spcAft>
              <a:buClrTx/>
              <a:buSzTx/>
              <a:buFontTx/>
              <a:buNone/>
              <a:tabLst>
                <a:tab pos="4268788" algn="l"/>
              </a:tabLst>
              <a:defRPr/>
            </a:pPr>
            <a:r>
              <a:rPr kumimoji="0" lang="en-AU" sz="2400" b="1" i="0" u="none" strike="noStrike" kern="0" cap="none" spc="0" normalizeH="0" baseline="0" noProof="0" dirty="0">
                <a:ln>
                  <a:noFill/>
                </a:ln>
                <a:solidFill>
                  <a:sysClr val="windowText" lastClr="000000"/>
                </a:solidFill>
                <a:effectLst/>
                <a:uLnTx/>
                <a:uFillTx/>
                <a:latin typeface="Arial" charset="0"/>
              </a:rPr>
              <a:t>Regression analysis</a:t>
            </a:r>
            <a:r>
              <a:rPr kumimoji="0" lang="en-AU" sz="2400" b="0" i="0" u="none" strike="noStrike" kern="0" cap="none" spc="0" normalizeH="0" baseline="0" noProof="0" dirty="0">
                <a:ln>
                  <a:noFill/>
                </a:ln>
                <a:solidFill>
                  <a:sysClr val="windowText" lastClr="000000"/>
                </a:solidFill>
                <a:effectLst/>
                <a:uLnTx/>
                <a:uFillTx/>
                <a:latin typeface="Arial" charset="0"/>
              </a:rPr>
              <a:t>	determines relationship 		between dependent and 		independent variables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a:ln>
                <a:noFill/>
              </a:ln>
              <a:solidFill>
                <a:sysClr val="windowText" lastClr="000000"/>
              </a:solidFill>
              <a:effectLst/>
              <a:uLnTx/>
              <a:uFillTx/>
            </a:endParaRPr>
          </a:p>
        </p:txBody>
      </p:sp>
      <p:sp>
        <p:nvSpPr>
          <p:cNvPr id="5"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29</a:t>
            </a:fld>
            <a:endParaRPr lang="en-US" b="0">
              <a:solidFill>
                <a:srgbClr val="000000"/>
              </a:solidFill>
            </a:endParaRPr>
          </a:p>
        </p:txBody>
      </p:sp>
      <p:sp>
        <p:nvSpPr>
          <p:cNvPr id="6" name="Rectangle 6"/>
          <p:cNvSpPr>
            <a:spLocks noChangeArrowheads="1"/>
          </p:cNvSpPr>
          <p:nvPr/>
        </p:nvSpPr>
        <p:spPr bwMode="auto">
          <a:xfrm>
            <a:off x="309884" y="438270"/>
            <a:ext cx="768511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FF0000"/>
                </a:solidFill>
              </a:rPr>
              <a:t>Quantitative techniques</a:t>
            </a:r>
          </a:p>
        </p:txBody>
      </p:sp>
    </p:spTree>
    <p:extLst>
      <p:ext uri="{BB962C8B-B14F-4D97-AF65-F5344CB8AC3E}">
        <p14:creationId xmlns:p14="http://schemas.microsoft.com/office/powerpoint/2010/main" val="3642008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315106" y="548680"/>
            <a:ext cx="8229600" cy="706090"/>
          </a:xfrm>
        </p:spPr>
        <p:txBody>
          <a:bodyPr/>
          <a:lstStyle/>
          <a:p>
            <a:pPr algn="l"/>
            <a:r>
              <a:rPr lang="en-US" sz="3000" b="1" dirty="0">
                <a:solidFill>
                  <a:srgbClr val="009AC7"/>
                </a:solidFill>
                <a:latin typeface="Verdana" panose="020B0604030504040204" pitchFamily="34" charset="0"/>
                <a:ea typeface="Verdana" panose="020B0604030504040204" pitchFamily="34" charset="0"/>
                <a:cs typeface="Verdana" panose="020B0604030504040204" pitchFamily="34" charset="0"/>
              </a:rPr>
              <a:t>Learning objectives (1 of 2)</a:t>
            </a:r>
          </a:p>
        </p:txBody>
      </p:sp>
      <p:sp>
        <p:nvSpPr>
          <p:cNvPr id="1096707" name="Rectangle 3"/>
          <p:cNvSpPr>
            <a:spLocks noGrp="1" noChangeArrowheads="1"/>
          </p:cNvSpPr>
          <p:nvPr>
            <p:ph idx="1"/>
          </p:nvPr>
        </p:nvSpPr>
        <p:spPr>
          <a:xfrm>
            <a:off x="294438" y="1556792"/>
            <a:ext cx="8820472" cy="4680520"/>
          </a:xfrm>
        </p:spPr>
        <p:txBody>
          <a:bodyPr/>
          <a:lstStyle/>
          <a:p>
            <a:pPr>
              <a:spcBef>
                <a:spcPts val="900"/>
              </a:spcBef>
            </a:pPr>
            <a:r>
              <a:rPr lang="en-US" sz="2400" dirty="0">
                <a:cs typeface="Times New Roman" pitchFamily="18" charset="0"/>
              </a:rPr>
              <a:t>By the end of this lecture you should be able </a:t>
            </a:r>
            <a:r>
              <a:rPr lang="en-US" sz="2400" dirty="0" smtClean="0">
                <a:cs typeface="Times New Roman" pitchFamily="18" charset="0"/>
              </a:rPr>
              <a:t>to:</a:t>
            </a:r>
            <a:endParaRPr lang="en-US" sz="2400" dirty="0">
              <a:cs typeface="Times New Roman" pitchFamily="18" charset="0"/>
            </a:endParaRPr>
          </a:p>
          <a:p>
            <a:pPr lvl="1">
              <a:spcBef>
                <a:spcPts val="900"/>
              </a:spcBef>
            </a:pPr>
            <a:r>
              <a:rPr lang="en-US" sz="2400" dirty="0" smtClean="0"/>
              <a:t>Explain why </a:t>
            </a:r>
            <a:r>
              <a:rPr lang="en-US" sz="2400" dirty="0"/>
              <a:t>forecasting is necessary in a business </a:t>
            </a:r>
            <a:r>
              <a:rPr lang="en-US" sz="2400" dirty="0" smtClean="0"/>
              <a:t>environment</a:t>
            </a:r>
            <a:endParaRPr lang="en-NZ" sz="2400" dirty="0"/>
          </a:p>
          <a:p>
            <a:pPr lvl="1">
              <a:spcBef>
                <a:spcPts val="900"/>
              </a:spcBef>
            </a:pPr>
            <a:r>
              <a:rPr lang="en-US" sz="2400" dirty="0" smtClean="0"/>
              <a:t>Describe how </a:t>
            </a:r>
            <a:r>
              <a:rPr lang="en-US" sz="2400" dirty="0"/>
              <a:t>it ties in with the functions of a company and supply </a:t>
            </a:r>
            <a:r>
              <a:rPr lang="en-US" sz="2400" dirty="0" smtClean="0"/>
              <a:t>chain</a:t>
            </a:r>
            <a:endParaRPr lang="en-NZ" sz="2400" dirty="0"/>
          </a:p>
          <a:p>
            <a:pPr lvl="1">
              <a:spcBef>
                <a:spcPts val="900"/>
              </a:spcBef>
            </a:pPr>
            <a:r>
              <a:rPr lang="en-US" sz="2400" dirty="0" smtClean="0"/>
              <a:t>Distinguish </a:t>
            </a:r>
            <a:r>
              <a:rPr lang="en-US" sz="2400" dirty="0"/>
              <a:t>between independent and dependent </a:t>
            </a:r>
            <a:r>
              <a:rPr lang="en-US" sz="2400" dirty="0" smtClean="0"/>
              <a:t>demand</a:t>
            </a:r>
            <a:endParaRPr lang="en-NZ" sz="2400" dirty="0"/>
          </a:p>
          <a:p>
            <a:pPr lvl="1">
              <a:spcBef>
                <a:spcPts val="900"/>
              </a:spcBef>
            </a:pPr>
            <a:r>
              <a:rPr lang="en-US" sz="2400" dirty="0" smtClean="0"/>
              <a:t>Explain </a:t>
            </a:r>
            <a:r>
              <a:rPr lang="en-US" sz="2400" dirty="0"/>
              <a:t>different forecasting time </a:t>
            </a:r>
            <a:r>
              <a:rPr lang="en-US" sz="2400" dirty="0" smtClean="0"/>
              <a:t>horizons</a:t>
            </a:r>
            <a:endParaRPr lang="en-NZ" sz="2400" dirty="0"/>
          </a:p>
          <a:p>
            <a:pPr lvl="1">
              <a:spcBef>
                <a:spcPts val="900"/>
              </a:spcBef>
            </a:pPr>
            <a:r>
              <a:rPr lang="en-US" sz="2400" dirty="0" smtClean="0"/>
              <a:t>Explain </a:t>
            </a:r>
            <a:r>
              <a:rPr lang="en-US" sz="2400" dirty="0"/>
              <a:t>the different qualitative techniques for forecasting demand, </a:t>
            </a:r>
            <a:endParaRPr lang="en-US" sz="2400" dirty="0" smtClean="0"/>
          </a:p>
          <a:p>
            <a:pPr lvl="2">
              <a:spcBef>
                <a:spcPts val="900"/>
              </a:spcBef>
            </a:pPr>
            <a:r>
              <a:rPr lang="en-US" sz="2000" dirty="0" smtClean="0"/>
              <a:t>e.g</a:t>
            </a:r>
            <a:r>
              <a:rPr lang="en-US" sz="2000" dirty="0"/>
              <a:t>. grass roots, market research, panel consensus, historical analogy, and Delphi </a:t>
            </a:r>
            <a:r>
              <a:rPr lang="en-US" sz="2000" dirty="0" smtClean="0"/>
              <a:t>method</a:t>
            </a:r>
            <a:endParaRPr lang="en-NZ" sz="2000" dirty="0"/>
          </a:p>
        </p:txBody>
      </p:sp>
      <p:sp>
        <p:nvSpPr>
          <p:cNvPr id="6" name="Slide Number Placeholder 5"/>
          <p:cNvSpPr>
            <a:spLocks noGrp="1"/>
          </p:cNvSpPr>
          <p:nvPr>
            <p:ph type="sldNum" sz="quarter" idx="12"/>
          </p:nvPr>
        </p:nvSpPr>
        <p:spPr/>
        <p:txBody>
          <a:bodyPr/>
          <a:lstStyle/>
          <a:p>
            <a:fld id="{DCAA089A-76BF-4707-B518-498BBFD4C7F3}" type="slidenum">
              <a:rPr lang="en-US"/>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434340" y="1196752"/>
            <a:ext cx="4362092"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Simple moving average (SMA)</a:t>
            </a:r>
            <a:endParaRPr lang="en-AU" dirty="0" smtClean="0">
              <a:solidFill>
                <a:srgbClr val="0070C0"/>
              </a:solidFill>
            </a:endParaRPr>
          </a:p>
        </p:txBody>
      </p:sp>
      <p:pic>
        <p:nvPicPr>
          <p:cNvPr id="24579" name="Picture 4"/>
          <p:cNvPicPr>
            <a:picLocks noChangeAspect="1" noChangeArrowheads="1"/>
          </p:cNvPicPr>
          <p:nvPr/>
        </p:nvPicPr>
        <p:blipFill>
          <a:blip r:embed="rId3" cstate="print"/>
          <a:srcRect/>
          <a:stretch>
            <a:fillRect/>
          </a:stretch>
        </p:blipFill>
        <p:spPr bwMode="auto">
          <a:xfrm>
            <a:off x="457200" y="1720850"/>
            <a:ext cx="8348663" cy="4629150"/>
          </a:xfrm>
          <a:prstGeom prst="rect">
            <a:avLst/>
          </a:prstGeom>
          <a:noFill/>
          <a:ln w="38100">
            <a:noFill/>
            <a:miter lim="800000"/>
            <a:headEnd/>
            <a:tailEnd/>
          </a:ln>
        </p:spPr>
      </p:pic>
      <p:sp>
        <p:nvSpPr>
          <p:cNvPr id="24580" name="Rectangle 5"/>
          <p:cNvSpPr>
            <a:spLocks noChangeArrowheads="1"/>
          </p:cNvSpPr>
          <p:nvPr/>
        </p:nvSpPr>
        <p:spPr bwMode="auto">
          <a:xfrm>
            <a:off x="3048000" y="1981200"/>
            <a:ext cx="685800" cy="2438400"/>
          </a:xfrm>
          <a:prstGeom prst="rect">
            <a:avLst/>
          </a:prstGeom>
          <a:noFill/>
          <a:ln w="38100">
            <a:solidFill>
              <a:schemeClr val="accent1">
                <a:lumMod val="50000"/>
              </a:schemeClr>
            </a:solid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sp>
        <p:nvSpPr>
          <p:cNvPr id="24581" name="Rectangle 6"/>
          <p:cNvSpPr>
            <a:spLocks noChangeArrowheads="1"/>
          </p:cNvSpPr>
          <p:nvPr/>
        </p:nvSpPr>
        <p:spPr bwMode="auto">
          <a:xfrm>
            <a:off x="3124200" y="1981200"/>
            <a:ext cx="533400" cy="838200"/>
          </a:xfrm>
          <a:prstGeom prst="rect">
            <a:avLst/>
          </a:prstGeom>
          <a:noFill/>
          <a:ln w="38100">
            <a:solidFill>
              <a:srgbClr val="FFC000"/>
            </a:solid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sp>
        <p:nvSpPr>
          <p:cNvPr id="24582" name="Rectangle 7"/>
          <p:cNvSpPr>
            <a:spLocks noChangeArrowheads="1"/>
          </p:cNvSpPr>
          <p:nvPr/>
        </p:nvSpPr>
        <p:spPr bwMode="auto">
          <a:xfrm>
            <a:off x="4499992" y="2747573"/>
            <a:ext cx="720080" cy="369332"/>
          </a:xfrm>
          <a:prstGeom prst="rect">
            <a:avLst/>
          </a:prstGeom>
          <a:noFill/>
          <a:ln w="38100">
            <a:solidFill>
              <a:srgbClr val="FFC000"/>
            </a:solidFill>
            <a:miter lim="800000"/>
            <a:headEnd/>
            <a:tailEnd/>
          </a:ln>
        </p:spPr>
        <p:txBody>
          <a:bodyPr wrap="square" anchor="ctr">
            <a:spAutoFit/>
          </a:bodyPr>
          <a:lstStyle/>
          <a:p>
            <a:pPr fontAlgn="base">
              <a:spcBef>
                <a:spcPct val="0"/>
              </a:spcBef>
              <a:spcAft>
                <a:spcPct val="0"/>
              </a:spcAft>
            </a:pPr>
            <a:endParaRPr lang="en-NZ" smtClean="0">
              <a:solidFill>
                <a:srgbClr val="000000"/>
              </a:solidFill>
            </a:endParaRPr>
          </a:p>
        </p:txBody>
      </p:sp>
      <p:sp>
        <p:nvSpPr>
          <p:cNvPr id="24583" name="Rectangle 8"/>
          <p:cNvSpPr>
            <a:spLocks noChangeArrowheads="1"/>
          </p:cNvSpPr>
          <p:nvPr/>
        </p:nvSpPr>
        <p:spPr bwMode="auto">
          <a:xfrm>
            <a:off x="6248400" y="4419600"/>
            <a:ext cx="685800" cy="304800"/>
          </a:xfrm>
          <a:prstGeom prst="rect">
            <a:avLst/>
          </a:prstGeom>
          <a:noFill/>
          <a:ln w="38100">
            <a:solidFill>
              <a:schemeClr val="accent1">
                <a:lumMod val="50000"/>
              </a:schemeClr>
            </a:solid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cxnSp>
        <p:nvCxnSpPr>
          <p:cNvPr id="24584" name="AutoShape 9"/>
          <p:cNvCxnSpPr>
            <a:cxnSpLocks noChangeShapeType="1"/>
            <a:stCxn id="24581" idx="3"/>
          </p:cNvCxnSpPr>
          <p:nvPr/>
        </p:nvCxnSpPr>
        <p:spPr bwMode="auto">
          <a:xfrm>
            <a:off x="3657600" y="2400300"/>
            <a:ext cx="842392" cy="531939"/>
          </a:xfrm>
          <a:prstGeom prst="straightConnector1">
            <a:avLst/>
          </a:prstGeom>
          <a:noFill/>
          <a:ln w="38100">
            <a:solidFill>
              <a:srgbClr val="FF9933"/>
            </a:solidFill>
            <a:round/>
            <a:headEnd/>
            <a:tailEnd type="triangle" w="med" len="med"/>
          </a:ln>
        </p:spPr>
      </p:cxnSp>
      <p:cxnSp>
        <p:nvCxnSpPr>
          <p:cNvPr id="24585" name="AutoShape 10"/>
          <p:cNvCxnSpPr>
            <a:cxnSpLocks noChangeShapeType="1"/>
            <a:stCxn id="24580" idx="3"/>
            <a:endCxn id="24583" idx="1"/>
          </p:cNvCxnSpPr>
          <p:nvPr/>
        </p:nvCxnSpPr>
        <p:spPr bwMode="auto">
          <a:xfrm>
            <a:off x="3733800" y="3200400"/>
            <a:ext cx="2514600" cy="1371600"/>
          </a:xfrm>
          <a:prstGeom prst="straightConnector1">
            <a:avLst/>
          </a:prstGeom>
          <a:noFill/>
          <a:ln w="38100">
            <a:solidFill>
              <a:schemeClr val="accent1">
                <a:lumMod val="50000"/>
              </a:schemeClr>
            </a:solidFill>
            <a:round/>
            <a:headEnd/>
            <a:tailEnd type="triangle" w="med" len="med"/>
          </a:ln>
        </p:spPr>
      </p:cxnSp>
      <p:sp>
        <p:nvSpPr>
          <p:cNvPr id="24587" name="Rectangle 13"/>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1"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4064373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bwMode="auto">
          <a:xfrm>
            <a:off x="1217613" y="5259387"/>
            <a:ext cx="1368152" cy="800101"/>
          </a:xfrm>
          <a:prstGeom prst="rect">
            <a:avLst/>
          </a:prstGeom>
          <a:noFill/>
          <a:ln w="25400" cap="flat" cmpd="sng" algn="ctr">
            <a:solidFill>
              <a:srgbClr val="BBE0E3"/>
            </a:solidFill>
            <a:prstDash val="solid"/>
            <a:round/>
            <a:headEnd type="none" w="sm" len="sm"/>
            <a:tailEnd type="stealth" w="med" len="lg"/>
          </a:ln>
          <a:effectLst>
            <a:glow rad="63500">
              <a:srgbClr val="2D2D8A">
                <a:satMod val="175000"/>
                <a:alpha val="40000"/>
              </a:srgbClr>
            </a:glow>
          </a:effectLst>
        </p:spPr>
        <p:txBody>
          <a:bodyPr vert="horz" wrap="square" lIns="91440" tIns="45720" rIns="91440" bIns="45720" numCol="1" rtlCol="0" anchor="t" anchorCtr="0" compatLnSpc="1">
            <a:prstTxWarp prst="textNoShape">
              <a:avLst/>
            </a:prstTxWarp>
          </a:bodyPr>
          <a:lstStyle/>
          <a:p>
            <a:endParaRPr lang="en-NZ" kern="0">
              <a:solidFill>
                <a:srgbClr val="000000"/>
              </a:solidFill>
              <a:latin typeface="Arial"/>
              <a:cs typeface="Arial"/>
            </a:endParaRPr>
          </a:p>
        </p:txBody>
      </p:sp>
      <p:sp>
        <p:nvSpPr>
          <p:cNvPr id="1027" name="Rectangle 3"/>
          <p:cNvSpPr>
            <a:spLocks noChangeArrowheads="1"/>
          </p:cNvSpPr>
          <p:nvPr/>
        </p:nvSpPr>
        <p:spPr bwMode="auto">
          <a:xfrm>
            <a:off x="12287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028" name="Rectangle 4"/>
          <p:cNvSpPr>
            <a:spLocks noChangeArrowheads="1"/>
          </p:cNvSpPr>
          <p:nvPr/>
        </p:nvSpPr>
        <p:spPr bwMode="auto">
          <a:xfrm>
            <a:off x="24479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grpSp>
        <p:nvGrpSpPr>
          <p:cNvPr id="2" name="Group 5"/>
          <p:cNvGrpSpPr>
            <a:grpSpLocks/>
          </p:cNvGrpSpPr>
          <p:nvPr/>
        </p:nvGrpSpPr>
        <p:grpSpPr bwMode="auto">
          <a:xfrm>
            <a:off x="298450" y="1752600"/>
            <a:ext cx="3863975" cy="4376738"/>
            <a:chOff x="188" y="1104"/>
            <a:chExt cx="2434" cy="2757"/>
          </a:xfrm>
        </p:grpSpPr>
        <p:sp>
          <p:nvSpPr>
            <p:cNvPr id="1035" name="Rectangle 6"/>
            <p:cNvSpPr>
              <a:spLocks noChangeArrowheads="1"/>
            </p:cNvSpPr>
            <p:nvPr/>
          </p:nvSpPr>
          <p:spPr bwMode="auto">
            <a:xfrm>
              <a:off x="294" y="1104"/>
              <a:ext cx="463"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Week</a:t>
              </a:r>
              <a:endParaRPr lang="en-AU" sz="2400" smtClean="0">
                <a:solidFill>
                  <a:srgbClr val="000000"/>
                </a:solidFill>
              </a:endParaRPr>
            </a:p>
          </p:txBody>
        </p:sp>
        <p:sp>
          <p:nvSpPr>
            <p:cNvPr id="1036" name="Rectangle 7"/>
            <p:cNvSpPr>
              <a:spLocks noChangeArrowheads="1"/>
            </p:cNvSpPr>
            <p:nvPr/>
          </p:nvSpPr>
          <p:spPr bwMode="auto">
            <a:xfrm>
              <a:off x="678"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37" name="Rectangle 8"/>
            <p:cNvSpPr>
              <a:spLocks noChangeArrowheads="1"/>
            </p:cNvSpPr>
            <p:nvPr/>
          </p:nvSpPr>
          <p:spPr bwMode="auto">
            <a:xfrm>
              <a:off x="889" y="1104"/>
              <a:ext cx="641"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Demand</a:t>
              </a:r>
              <a:endParaRPr lang="en-AU" sz="2400" smtClean="0">
                <a:solidFill>
                  <a:srgbClr val="000000"/>
                </a:solidFill>
              </a:endParaRPr>
            </a:p>
          </p:txBody>
        </p:sp>
        <p:sp>
          <p:nvSpPr>
            <p:cNvPr id="1038" name="Rectangle 9"/>
            <p:cNvSpPr>
              <a:spLocks noChangeArrowheads="1"/>
            </p:cNvSpPr>
            <p:nvPr/>
          </p:nvSpPr>
          <p:spPr bwMode="auto">
            <a:xfrm>
              <a:off x="1439"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39" name="Rectangle 10"/>
            <p:cNvSpPr>
              <a:spLocks noChangeArrowheads="1"/>
            </p:cNvSpPr>
            <p:nvPr/>
          </p:nvSpPr>
          <p:spPr bwMode="auto">
            <a:xfrm>
              <a:off x="1853" y="1104"/>
              <a:ext cx="560" cy="17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mtClean="0">
                  <a:solidFill>
                    <a:srgbClr val="000000"/>
                  </a:solidFill>
                </a:rPr>
                <a:t>Forecast</a:t>
              </a:r>
              <a:endParaRPr lang="en-AU" sz="2400" smtClean="0">
                <a:solidFill>
                  <a:srgbClr val="000000"/>
                </a:solidFill>
              </a:endParaRPr>
            </a:p>
          </p:txBody>
        </p:sp>
        <p:sp>
          <p:nvSpPr>
            <p:cNvPr id="1040" name="Rectangle 11"/>
            <p:cNvSpPr>
              <a:spLocks noChangeArrowheads="1"/>
            </p:cNvSpPr>
            <p:nvPr/>
          </p:nvSpPr>
          <p:spPr bwMode="auto">
            <a:xfrm>
              <a:off x="2514"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41" name="Rectangle 12"/>
            <p:cNvSpPr>
              <a:spLocks noChangeArrowheads="1"/>
            </p:cNvSpPr>
            <p:nvPr/>
          </p:nvSpPr>
          <p:spPr bwMode="auto">
            <a:xfrm>
              <a:off x="446" y="128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a:t>
              </a:r>
              <a:endParaRPr lang="en-AU" sz="2400" smtClean="0">
                <a:solidFill>
                  <a:srgbClr val="000000"/>
                </a:solidFill>
              </a:endParaRPr>
            </a:p>
          </p:txBody>
        </p:sp>
        <p:sp>
          <p:nvSpPr>
            <p:cNvPr id="1042" name="Rectangle 13"/>
            <p:cNvSpPr>
              <a:spLocks noChangeArrowheads="1"/>
            </p:cNvSpPr>
            <p:nvPr/>
          </p:nvSpPr>
          <p:spPr bwMode="auto">
            <a:xfrm>
              <a:off x="528"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43" name="Rectangle 14"/>
            <p:cNvSpPr>
              <a:spLocks noChangeArrowheads="1"/>
            </p:cNvSpPr>
            <p:nvPr/>
          </p:nvSpPr>
          <p:spPr bwMode="auto">
            <a:xfrm>
              <a:off x="1041" y="1289"/>
              <a:ext cx="32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800</a:t>
              </a:r>
              <a:endParaRPr lang="en-AU" sz="2400" smtClean="0">
                <a:solidFill>
                  <a:srgbClr val="000000"/>
                </a:solidFill>
              </a:endParaRPr>
            </a:p>
          </p:txBody>
        </p:sp>
        <p:sp>
          <p:nvSpPr>
            <p:cNvPr id="1044" name="Rectangle 15"/>
            <p:cNvSpPr>
              <a:spLocks noChangeArrowheads="1"/>
            </p:cNvSpPr>
            <p:nvPr/>
          </p:nvSpPr>
          <p:spPr bwMode="auto">
            <a:xfrm>
              <a:off x="1287"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45" name="Rectangle 16"/>
            <p:cNvSpPr>
              <a:spLocks noChangeArrowheads="1"/>
            </p:cNvSpPr>
            <p:nvPr/>
          </p:nvSpPr>
          <p:spPr bwMode="auto">
            <a:xfrm>
              <a:off x="2084"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46" name="Rectangle 17"/>
            <p:cNvSpPr>
              <a:spLocks noChangeArrowheads="1"/>
            </p:cNvSpPr>
            <p:nvPr/>
          </p:nvSpPr>
          <p:spPr bwMode="auto">
            <a:xfrm>
              <a:off x="188" y="1271"/>
              <a:ext cx="586"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047" name="Rectangle 18"/>
            <p:cNvSpPr>
              <a:spLocks noChangeArrowheads="1"/>
            </p:cNvSpPr>
            <p:nvPr/>
          </p:nvSpPr>
          <p:spPr bwMode="auto">
            <a:xfrm>
              <a:off x="774" y="1271"/>
              <a:ext cx="18"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048" name="Rectangle 19"/>
            <p:cNvSpPr>
              <a:spLocks noChangeArrowheads="1"/>
            </p:cNvSpPr>
            <p:nvPr/>
          </p:nvSpPr>
          <p:spPr bwMode="auto">
            <a:xfrm>
              <a:off x="792" y="1271"/>
              <a:ext cx="750"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049" name="Rectangle 20"/>
            <p:cNvSpPr>
              <a:spLocks noChangeArrowheads="1"/>
            </p:cNvSpPr>
            <p:nvPr/>
          </p:nvSpPr>
          <p:spPr bwMode="auto">
            <a:xfrm>
              <a:off x="1542" y="1271"/>
              <a:ext cx="17"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050" name="Rectangle 21"/>
            <p:cNvSpPr>
              <a:spLocks noChangeArrowheads="1"/>
            </p:cNvSpPr>
            <p:nvPr/>
          </p:nvSpPr>
          <p:spPr bwMode="auto">
            <a:xfrm>
              <a:off x="1559" y="1271"/>
              <a:ext cx="1052"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051" name="Rectangle 22"/>
            <p:cNvSpPr>
              <a:spLocks noChangeArrowheads="1"/>
            </p:cNvSpPr>
            <p:nvPr/>
          </p:nvSpPr>
          <p:spPr bwMode="auto">
            <a:xfrm>
              <a:off x="446" y="145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a:t>
              </a:r>
              <a:endParaRPr lang="en-AU" sz="2400" smtClean="0">
                <a:solidFill>
                  <a:srgbClr val="000000"/>
                </a:solidFill>
              </a:endParaRPr>
            </a:p>
          </p:txBody>
        </p:sp>
        <p:sp>
          <p:nvSpPr>
            <p:cNvPr id="1052" name="Rectangle 23"/>
            <p:cNvSpPr>
              <a:spLocks noChangeArrowheads="1"/>
            </p:cNvSpPr>
            <p:nvPr/>
          </p:nvSpPr>
          <p:spPr bwMode="auto">
            <a:xfrm>
              <a:off x="528"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53" name="Rectangle 24"/>
            <p:cNvSpPr>
              <a:spLocks noChangeArrowheads="1"/>
            </p:cNvSpPr>
            <p:nvPr/>
          </p:nvSpPr>
          <p:spPr bwMode="auto">
            <a:xfrm>
              <a:off x="1000" y="145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1400</a:t>
              </a:r>
              <a:endParaRPr lang="en-AU" sz="2400" smtClean="0">
                <a:solidFill>
                  <a:srgbClr val="000000"/>
                </a:solidFill>
              </a:endParaRPr>
            </a:p>
          </p:txBody>
        </p:sp>
        <p:sp>
          <p:nvSpPr>
            <p:cNvPr id="1054" name="Rectangle 25"/>
            <p:cNvSpPr>
              <a:spLocks noChangeArrowheads="1"/>
            </p:cNvSpPr>
            <p:nvPr/>
          </p:nvSpPr>
          <p:spPr bwMode="auto">
            <a:xfrm>
              <a:off x="1328"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55" name="Rectangle 26"/>
            <p:cNvSpPr>
              <a:spLocks noChangeArrowheads="1"/>
            </p:cNvSpPr>
            <p:nvPr/>
          </p:nvSpPr>
          <p:spPr bwMode="auto">
            <a:xfrm>
              <a:off x="2084"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56" name="Rectangle 27"/>
            <p:cNvSpPr>
              <a:spLocks noChangeArrowheads="1"/>
            </p:cNvSpPr>
            <p:nvPr/>
          </p:nvSpPr>
          <p:spPr bwMode="auto">
            <a:xfrm>
              <a:off x="446" y="1628"/>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3</a:t>
              </a:r>
              <a:endParaRPr lang="en-AU" sz="2400" smtClean="0">
                <a:solidFill>
                  <a:srgbClr val="000000"/>
                </a:solidFill>
              </a:endParaRPr>
            </a:p>
          </p:txBody>
        </p:sp>
        <p:sp>
          <p:nvSpPr>
            <p:cNvPr id="1057" name="Rectangle 28"/>
            <p:cNvSpPr>
              <a:spLocks noChangeArrowheads="1"/>
            </p:cNvSpPr>
            <p:nvPr/>
          </p:nvSpPr>
          <p:spPr bwMode="auto">
            <a:xfrm>
              <a:off x="528"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58" name="Rectangle 29"/>
            <p:cNvSpPr>
              <a:spLocks noChangeArrowheads="1"/>
            </p:cNvSpPr>
            <p:nvPr/>
          </p:nvSpPr>
          <p:spPr bwMode="auto">
            <a:xfrm>
              <a:off x="1000" y="1628"/>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1000</a:t>
              </a:r>
              <a:endParaRPr lang="en-AU" sz="2400" smtClean="0">
                <a:solidFill>
                  <a:srgbClr val="000000"/>
                </a:solidFill>
              </a:endParaRPr>
            </a:p>
          </p:txBody>
        </p:sp>
        <p:sp>
          <p:nvSpPr>
            <p:cNvPr id="1059" name="Rectangle 30"/>
            <p:cNvSpPr>
              <a:spLocks noChangeArrowheads="1"/>
            </p:cNvSpPr>
            <p:nvPr/>
          </p:nvSpPr>
          <p:spPr bwMode="auto">
            <a:xfrm>
              <a:off x="1328"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60" name="Rectangle 31"/>
            <p:cNvSpPr>
              <a:spLocks noChangeArrowheads="1"/>
            </p:cNvSpPr>
            <p:nvPr/>
          </p:nvSpPr>
          <p:spPr bwMode="auto">
            <a:xfrm>
              <a:off x="2084"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61" name="Rectangle 32"/>
            <p:cNvSpPr>
              <a:spLocks noChangeArrowheads="1"/>
            </p:cNvSpPr>
            <p:nvPr/>
          </p:nvSpPr>
          <p:spPr bwMode="auto">
            <a:xfrm>
              <a:off x="446" y="179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4</a:t>
              </a:r>
              <a:endParaRPr lang="en-AU" sz="2400" smtClean="0">
                <a:solidFill>
                  <a:srgbClr val="000000"/>
                </a:solidFill>
              </a:endParaRPr>
            </a:p>
          </p:txBody>
        </p:sp>
        <p:sp>
          <p:nvSpPr>
            <p:cNvPr id="1062" name="Rectangle 33"/>
            <p:cNvSpPr>
              <a:spLocks noChangeArrowheads="1"/>
            </p:cNvSpPr>
            <p:nvPr/>
          </p:nvSpPr>
          <p:spPr bwMode="auto">
            <a:xfrm>
              <a:off x="52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63" name="Rectangle 34"/>
            <p:cNvSpPr>
              <a:spLocks noChangeArrowheads="1"/>
            </p:cNvSpPr>
            <p:nvPr/>
          </p:nvSpPr>
          <p:spPr bwMode="auto">
            <a:xfrm>
              <a:off x="1000"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1064" name="Rectangle 35"/>
            <p:cNvSpPr>
              <a:spLocks noChangeArrowheads="1"/>
            </p:cNvSpPr>
            <p:nvPr/>
          </p:nvSpPr>
          <p:spPr bwMode="auto">
            <a:xfrm>
              <a:off x="132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65" name="Rectangle 36"/>
            <p:cNvSpPr>
              <a:spLocks noChangeArrowheads="1"/>
            </p:cNvSpPr>
            <p:nvPr/>
          </p:nvSpPr>
          <p:spPr bwMode="auto">
            <a:xfrm>
              <a:off x="1920"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1067</a:t>
              </a:r>
              <a:endParaRPr lang="en-AU" sz="2400" smtClean="0">
                <a:solidFill>
                  <a:srgbClr val="000000"/>
                </a:solidFill>
              </a:endParaRPr>
            </a:p>
          </p:txBody>
        </p:sp>
        <p:sp>
          <p:nvSpPr>
            <p:cNvPr id="1066" name="Rectangle 37"/>
            <p:cNvSpPr>
              <a:spLocks noChangeArrowheads="1"/>
            </p:cNvSpPr>
            <p:nvPr/>
          </p:nvSpPr>
          <p:spPr bwMode="auto">
            <a:xfrm>
              <a:off x="224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67" name="Rectangle 38"/>
            <p:cNvSpPr>
              <a:spLocks noChangeArrowheads="1"/>
            </p:cNvSpPr>
            <p:nvPr/>
          </p:nvSpPr>
          <p:spPr bwMode="auto">
            <a:xfrm>
              <a:off x="446" y="196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5</a:t>
              </a:r>
              <a:endParaRPr lang="en-AU" sz="2400" smtClean="0">
                <a:solidFill>
                  <a:srgbClr val="000000"/>
                </a:solidFill>
              </a:endParaRPr>
            </a:p>
          </p:txBody>
        </p:sp>
        <p:sp>
          <p:nvSpPr>
            <p:cNvPr id="1068" name="Rectangle 39"/>
            <p:cNvSpPr>
              <a:spLocks noChangeArrowheads="1"/>
            </p:cNvSpPr>
            <p:nvPr/>
          </p:nvSpPr>
          <p:spPr bwMode="auto">
            <a:xfrm>
              <a:off x="52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69" name="Rectangle 40"/>
            <p:cNvSpPr>
              <a:spLocks noChangeArrowheads="1"/>
            </p:cNvSpPr>
            <p:nvPr/>
          </p:nvSpPr>
          <p:spPr bwMode="auto">
            <a:xfrm>
              <a:off x="1000"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1070" name="Rectangle 41"/>
            <p:cNvSpPr>
              <a:spLocks noChangeArrowheads="1"/>
            </p:cNvSpPr>
            <p:nvPr/>
          </p:nvSpPr>
          <p:spPr bwMode="auto">
            <a:xfrm>
              <a:off x="132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71" name="Rectangle 42"/>
            <p:cNvSpPr>
              <a:spLocks noChangeArrowheads="1"/>
            </p:cNvSpPr>
            <p:nvPr/>
          </p:nvSpPr>
          <p:spPr bwMode="auto">
            <a:xfrm>
              <a:off x="1920"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1072" name="Rectangle 43"/>
            <p:cNvSpPr>
              <a:spLocks noChangeArrowheads="1"/>
            </p:cNvSpPr>
            <p:nvPr/>
          </p:nvSpPr>
          <p:spPr bwMode="auto">
            <a:xfrm>
              <a:off x="224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73" name="Rectangle 44"/>
            <p:cNvSpPr>
              <a:spLocks noChangeArrowheads="1"/>
            </p:cNvSpPr>
            <p:nvPr/>
          </p:nvSpPr>
          <p:spPr bwMode="auto">
            <a:xfrm>
              <a:off x="446" y="213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6</a:t>
              </a:r>
              <a:endParaRPr lang="en-AU" sz="2400" smtClean="0">
                <a:solidFill>
                  <a:srgbClr val="000000"/>
                </a:solidFill>
              </a:endParaRPr>
            </a:p>
          </p:txBody>
        </p:sp>
        <p:sp>
          <p:nvSpPr>
            <p:cNvPr id="1074" name="Rectangle 45"/>
            <p:cNvSpPr>
              <a:spLocks noChangeArrowheads="1"/>
            </p:cNvSpPr>
            <p:nvPr/>
          </p:nvSpPr>
          <p:spPr bwMode="auto">
            <a:xfrm>
              <a:off x="52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75" name="Rectangle 46"/>
            <p:cNvSpPr>
              <a:spLocks noChangeArrowheads="1"/>
            </p:cNvSpPr>
            <p:nvPr/>
          </p:nvSpPr>
          <p:spPr bwMode="auto">
            <a:xfrm>
              <a:off x="1000"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1076" name="Rectangle 47"/>
            <p:cNvSpPr>
              <a:spLocks noChangeArrowheads="1"/>
            </p:cNvSpPr>
            <p:nvPr/>
          </p:nvSpPr>
          <p:spPr bwMode="auto">
            <a:xfrm>
              <a:off x="132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77" name="Rectangle 48"/>
            <p:cNvSpPr>
              <a:spLocks noChangeArrowheads="1"/>
            </p:cNvSpPr>
            <p:nvPr/>
          </p:nvSpPr>
          <p:spPr bwMode="auto">
            <a:xfrm>
              <a:off x="1920"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1333</a:t>
              </a:r>
              <a:endParaRPr lang="en-AU" sz="2400" smtClean="0">
                <a:solidFill>
                  <a:srgbClr val="000000"/>
                </a:solidFill>
              </a:endParaRPr>
            </a:p>
          </p:txBody>
        </p:sp>
        <p:sp>
          <p:nvSpPr>
            <p:cNvPr id="1078" name="Rectangle 49"/>
            <p:cNvSpPr>
              <a:spLocks noChangeArrowheads="1"/>
            </p:cNvSpPr>
            <p:nvPr/>
          </p:nvSpPr>
          <p:spPr bwMode="auto">
            <a:xfrm>
              <a:off x="224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79" name="Rectangle 50"/>
            <p:cNvSpPr>
              <a:spLocks noChangeArrowheads="1"/>
            </p:cNvSpPr>
            <p:nvPr/>
          </p:nvSpPr>
          <p:spPr bwMode="auto">
            <a:xfrm>
              <a:off x="446" y="230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7</a:t>
              </a:r>
              <a:endParaRPr lang="en-AU" sz="2400" smtClean="0">
                <a:solidFill>
                  <a:srgbClr val="000000"/>
                </a:solidFill>
              </a:endParaRPr>
            </a:p>
          </p:txBody>
        </p:sp>
        <p:sp>
          <p:nvSpPr>
            <p:cNvPr id="1080" name="Rectangle 51"/>
            <p:cNvSpPr>
              <a:spLocks noChangeArrowheads="1"/>
            </p:cNvSpPr>
            <p:nvPr/>
          </p:nvSpPr>
          <p:spPr bwMode="auto">
            <a:xfrm>
              <a:off x="52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81" name="Rectangle 52"/>
            <p:cNvSpPr>
              <a:spLocks noChangeArrowheads="1"/>
            </p:cNvSpPr>
            <p:nvPr/>
          </p:nvSpPr>
          <p:spPr bwMode="auto">
            <a:xfrm>
              <a:off x="1000"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1800</a:t>
              </a:r>
              <a:endParaRPr lang="en-AU" sz="2400" smtClean="0">
                <a:solidFill>
                  <a:srgbClr val="000000"/>
                </a:solidFill>
              </a:endParaRPr>
            </a:p>
          </p:txBody>
        </p:sp>
        <p:sp>
          <p:nvSpPr>
            <p:cNvPr id="1082" name="Rectangle 53"/>
            <p:cNvSpPr>
              <a:spLocks noChangeArrowheads="1"/>
            </p:cNvSpPr>
            <p:nvPr/>
          </p:nvSpPr>
          <p:spPr bwMode="auto">
            <a:xfrm>
              <a:off x="132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83" name="Rectangle 54"/>
            <p:cNvSpPr>
              <a:spLocks noChangeArrowheads="1"/>
            </p:cNvSpPr>
            <p:nvPr/>
          </p:nvSpPr>
          <p:spPr bwMode="auto">
            <a:xfrm>
              <a:off x="1920"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1433</a:t>
              </a:r>
              <a:endParaRPr lang="en-AU" sz="2400" smtClean="0">
                <a:solidFill>
                  <a:srgbClr val="000000"/>
                </a:solidFill>
              </a:endParaRPr>
            </a:p>
          </p:txBody>
        </p:sp>
        <p:sp>
          <p:nvSpPr>
            <p:cNvPr id="1084" name="Rectangle 55"/>
            <p:cNvSpPr>
              <a:spLocks noChangeArrowheads="1"/>
            </p:cNvSpPr>
            <p:nvPr/>
          </p:nvSpPr>
          <p:spPr bwMode="auto">
            <a:xfrm>
              <a:off x="224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85" name="Rectangle 56"/>
            <p:cNvSpPr>
              <a:spLocks noChangeArrowheads="1"/>
            </p:cNvSpPr>
            <p:nvPr/>
          </p:nvSpPr>
          <p:spPr bwMode="auto">
            <a:xfrm>
              <a:off x="446" y="246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a:t>
              </a:r>
              <a:endParaRPr lang="en-AU" sz="2400" smtClean="0">
                <a:solidFill>
                  <a:srgbClr val="000000"/>
                </a:solidFill>
              </a:endParaRPr>
            </a:p>
          </p:txBody>
        </p:sp>
        <p:sp>
          <p:nvSpPr>
            <p:cNvPr id="1086" name="Rectangle 57"/>
            <p:cNvSpPr>
              <a:spLocks noChangeArrowheads="1"/>
            </p:cNvSpPr>
            <p:nvPr/>
          </p:nvSpPr>
          <p:spPr bwMode="auto">
            <a:xfrm>
              <a:off x="52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87" name="Rectangle 58"/>
            <p:cNvSpPr>
              <a:spLocks noChangeArrowheads="1"/>
            </p:cNvSpPr>
            <p:nvPr/>
          </p:nvSpPr>
          <p:spPr bwMode="auto">
            <a:xfrm>
              <a:off x="1000"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1088" name="Rectangle 59"/>
            <p:cNvSpPr>
              <a:spLocks noChangeArrowheads="1"/>
            </p:cNvSpPr>
            <p:nvPr/>
          </p:nvSpPr>
          <p:spPr bwMode="auto">
            <a:xfrm>
              <a:off x="132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89" name="Rectangle 60"/>
            <p:cNvSpPr>
              <a:spLocks noChangeArrowheads="1"/>
            </p:cNvSpPr>
            <p:nvPr/>
          </p:nvSpPr>
          <p:spPr bwMode="auto">
            <a:xfrm>
              <a:off x="1920"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1533</a:t>
              </a:r>
              <a:endParaRPr lang="en-AU" sz="2400" smtClean="0">
                <a:solidFill>
                  <a:srgbClr val="000000"/>
                </a:solidFill>
              </a:endParaRPr>
            </a:p>
          </p:txBody>
        </p:sp>
        <p:sp>
          <p:nvSpPr>
            <p:cNvPr id="1090" name="Rectangle 61"/>
            <p:cNvSpPr>
              <a:spLocks noChangeArrowheads="1"/>
            </p:cNvSpPr>
            <p:nvPr/>
          </p:nvSpPr>
          <p:spPr bwMode="auto">
            <a:xfrm>
              <a:off x="224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91" name="Rectangle 62"/>
            <p:cNvSpPr>
              <a:spLocks noChangeArrowheads="1"/>
            </p:cNvSpPr>
            <p:nvPr/>
          </p:nvSpPr>
          <p:spPr bwMode="auto">
            <a:xfrm>
              <a:off x="446" y="263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9</a:t>
              </a:r>
              <a:endParaRPr lang="en-AU" sz="2400" smtClean="0">
                <a:solidFill>
                  <a:srgbClr val="000000"/>
                </a:solidFill>
              </a:endParaRPr>
            </a:p>
          </p:txBody>
        </p:sp>
        <p:sp>
          <p:nvSpPr>
            <p:cNvPr id="1092" name="Rectangle 63"/>
            <p:cNvSpPr>
              <a:spLocks noChangeArrowheads="1"/>
            </p:cNvSpPr>
            <p:nvPr/>
          </p:nvSpPr>
          <p:spPr bwMode="auto">
            <a:xfrm>
              <a:off x="52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93" name="Rectangle 64"/>
            <p:cNvSpPr>
              <a:spLocks noChangeArrowheads="1"/>
            </p:cNvSpPr>
            <p:nvPr/>
          </p:nvSpPr>
          <p:spPr bwMode="auto">
            <a:xfrm>
              <a:off x="1000"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1094" name="Rectangle 65"/>
            <p:cNvSpPr>
              <a:spLocks noChangeArrowheads="1"/>
            </p:cNvSpPr>
            <p:nvPr/>
          </p:nvSpPr>
          <p:spPr bwMode="auto">
            <a:xfrm>
              <a:off x="132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95" name="Rectangle 66"/>
            <p:cNvSpPr>
              <a:spLocks noChangeArrowheads="1"/>
            </p:cNvSpPr>
            <p:nvPr/>
          </p:nvSpPr>
          <p:spPr bwMode="auto">
            <a:xfrm>
              <a:off x="1920"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1096" name="Rectangle 67"/>
            <p:cNvSpPr>
              <a:spLocks noChangeArrowheads="1"/>
            </p:cNvSpPr>
            <p:nvPr/>
          </p:nvSpPr>
          <p:spPr bwMode="auto">
            <a:xfrm>
              <a:off x="224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97" name="Rectangle 68"/>
            <p:cNvSpPr>
              <a:spLocks noChangeArrowheads="1"/>
            </p:cNvSpPr>
            <p:nvPr/>
          </p:nvSpPr>
          <p:spPr bwMode="auto">
            <a:xfrm>
              <a:off x="405" y="280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a:t>
              </a:r>
              <a:endParaRPr lang="en-AU" sz="2400" smtClean="0">
                <a:solidFill>
                  <a:srgbClr val="000000"/>
                </a:solidFill>
              </a:endParaRPr>
            </a:p>
          </p:txBody>
        </p:sp>
        <p:sp>
          <p:nvSpPr>
            <p:cNvPr id="1098" name="Rectangle 69"/>
            <p:cNvSpPr>
              <a:spLocks noChangeArrowheads="1"/>
            </p:cNvSpPr>
            <p:nvPr/>
          </p:nvSpPr>
          <p:spPr bwMode="auto">
            <a:xfrm>
              <a:off x="569"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099" name="Rectangle 70"/>
            <p:cNvSpPr>
              <a:spLocks noChangeArrowheads="1"/>
            </p:cNvSpPr>
            <p:nvPr/>
          </p:nvSpPr>
          <p:spPr bwMode="auto">
            <a:xfrm>
              <a:off x="1000"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1100" name="Rectangle 71"/>
            <p:cNvSpPr>
              <a:spLocks noChangeArrowheads="1"/>
            </p:cNvSpPr>
            <p:nvPr/>
          </p:nvSpPr>
          <p:spPr bwMode="auto">
            <a:xfrm>
              <a:off x="1328"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01" name="Rectangle 72"/>
            <p:cNvSpPr>
              <a:spLocks noChangeArrowheads="1"/>
            </p:cNvSpPr>
            <p:nvPr/>
          </p:nvSpPr>
          <p:spPr bwMode="auto">
            <a:xfrm>
              <a:off x="1920"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1102" name="Rectangle 73"/>
            <p:cNvSpPr>
              <a:spLocks noChangeArrowheads="1"/>
            </p:cNvSpPr>
            <p:nvPr/>
          </p:nvSpPr>
          <p:spPr bwMode="auto">
            <a:xfrm>
              <a:off x="2248"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03" name="Rectangle 74"/>
            <p:cNvSpPr>
              <a:spLocks noChangeArrowheads="1"/>
            </p:cNvSpPr>
            <p:nvPr/>
          </p:nvSpPr>
          <p:spPr bwMode="auto">
            <a:xfrm>
              <a:off x="405" y="297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11</a:t>
              </a:r>
              <a:endParaRPr lang="en-AU" sz="2400" smtClean="0">
                <a:solidFill>
                  <a:srgbClr val="000000"/>
                </a:solidFill>
              </a:endParaRPr>
            </a:p>
          </p:txBody>
        </p:sp>
        <p:sp>
          <p:nvSpPr>
            <p:cNvPr id="1104" name="Rectangle 75"/>
            <p:cNvSpPr>
              <a:spLocks noChangeArrowheads="1"/>
            </p:cNvSpPr>
            <p:nvPr/>
          </p:nvSpPr>
          <p:spPr bwMode="auto">
            <a:xfrm>
              <a:off x="569"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05" name="Rectangle 76"/>
            <p:cNvSpPr>
              <a:spLocks noChangeArrowheads="1"/>
            </p:cNvSpPr>
            <p:nvPr/>
          </p:nvSpPr>
          <p:spPr bwMode="auto">
            <a:xfrm>
              <a:off x="1000"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1106" name="Rectangle 77"/>
            <p:cNvSpPr>
              <a:spLocks noChangeArrowheads="1"/>
            </p:cNvSpPr>
            <p:nvPr/>
          </p:nvSpPr>
          <p:spPr bwMode="auto">
            <a:xfrm>
              <a:off x="1328"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07" name="Rectangle 78"/>
            <p:cNvSpPr>
              <a:spLocks noChangeArrowheads="1"/>
            </p:cNvSpPr>
            <p:nvPr/>
          </p:nvSpPr>
          <p:spPr bwMode="auto">
            <a:xfrm>
              <a:off x="1920"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1108" name="Rectangle 79"/>
            <p:cNvSpPr>
              <a:spLocks noChangeArrowheads="1"/>
            </p:cNvSpPr>
            <p:nvPr/>
          </p:nvSpPr>
          <p:spPr bwMode="auto">
            <a:xfrm>
              <a:off x="2248"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09" name="Rectangle 80"/>
            <p:cNvSpPr>
              <a:spLocks noChangeArrowheads="1"/>
            </p:cNvSpPr>
            <p:nvPr/>
          </p:nvSpPr>
          <p:spPr bwMode="auto">
            <a:xfrm>
              <a:off x="405" y="314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12</a:t>
              </a:r>
              <a:endParaRPr lang="en-AU" sz="2400" smtClean="0">
                <a:solidFill>
                  <a:srgbClr val="000000"/>
                </a:solidFill>
              </a:endParaRPr>
            </a:p>
          </p:txBody>
        </p:sp>
        <p:sp>
          <p:nvSpPr>
            <p:cNvPr id="1110" name="Rectangle 81"/>
            <p:cNvSpPr>
              <a:spLocks noChangeArrowheads="1"/>
            </p:cNvSpPr>
            <p:nvPr/>
          </p:nvSpPr>
          <p:spPr bwMode="auto">
            <a:xfrm>
              <a:off x="569"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11" name="Rectangle 82"/>
            <p:cNvSpPr>
              <a:spLocks noChangeArrowheads="1"/>
            </p:cNvSpPr>
            <p:nvPr/>
          </p:nvSpPr>
          <p:spPr bwMode="auto">
            <a:xfrm>
              <a:off x="1000"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1112" name="Rectangle 83"/>
            <p:cNvSpPr>
              <a:spLocks noChangeArrowheads="1"/>
            </p:cNvSpPr>
            <p:nvPr/>
          </p:nvSpPr>
          <p:spPr bwMode="auto">
            <a:xfrm>
              <a:off x="1328"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13" name="Rectangle 84"/>
            <p:cNvSpPr>
              <a:spLocks noChangeArrowheads="1"/>
            </p:cNvSpPr>
            <p:nvPr/>
          </p:nvSpPr>
          <p:spPr bwMode="auto">
            <a:xfrm>
              <a:off x="1920"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1114" name="Rectangle 85"/>
            <p:cNvSpPr>
              <a:spLocks noChangeArrowheads="1"/>
            </p:cNvSpPr>
            <p:nvPr/>
          </p:nvSpPr>
          <p:spPr bwMode="auto">
            <a:xfrm>
              <a:off x="2248"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15" name="Rectangle 86"/>
            <p:cNvSpPr>
              <a:spLocks noChangeArrowheads="1"/>
            </p:cNvSpPr>
            <p:nvPr/>
          </p:nvSpPr>
          <p:spPr bwMode="auto">
            <a:xfrm>
              <a:off x="405" y="331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a:t>
              </a:r>
              <a:endParaRPr lang="en-AU" sz="2400" smtClean="0">
                <a:solidFill>
                  <a:srgbClr val="000000"/>
                </a:solidFill>
              </a:endParaRPr>
            </a:p>
          </p:txBody>
        </p:sp>
        <p:sp>
          <p:nvSpPr>
            <p:cNvPr id="1116" name="Rectangle 87"/>
            <p:cNvSpPr>
              <a:spLocks noChangeArrowheads="1"/>
            </p:cNvSpPr>
            <p:nvPr/>
          </p:nvSpPr>
          <p:spPr bwMode="auto">
            <a:xfrm>
              <a:off x="569"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17" name="Rectangle 88"/>
            <p:cNvSpPr>
              <a:spLocks noChangeArrowheads="1"/>
            </p:cNvSpPr>
            <p:nvPr/>
          </p:nvSpPr>
          <p:spPr bwMode="auto">
            <a:xfrm>
              <a:off x="1000"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1118" name="Rectangle 89"/>
            <p:cNvSpPr>
              <a:spLocks noChangeArrowheads="1"/>
            </p:cNvSpPr>
            <p:nvPr/>
          </p:nvSpPr>
          <p:spPr bwMode="auto">
            <a:xfrm>
              <a:off x="1328"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19" name="Rectangle 90"/>
            <p:cNvSpPr>
              <a:spLocks noChangeArrowheads="1"/>
            </p:cNvSpPr>
            <p:nvPr/>
          </p:nvSpPr>
          <p:spPr bwMode="auto">
            <a:xfrm>
              <a:off x="1920"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1633</a:t>
              </a:r>
              <a:endParaRPr lang="en-AU" sz="2400" smtClean="0">
                <a:solidFill>
                  <a:srgbClr val="000000"/>
                </a:solidFill>
              </a:endParaRPr>
            </a:p>
          </p:txBody>
        </p:sp>
        <p:sp>
          <p:nvSpPr>
            <p:cNvPr id="1120" name="Rectangle 91"/>
            <p:cNvSpPr>
              <a:spLocks noChangeArrowheads="1"/>
            </p:cNvSpPr>
            <p:nvPr/>
          </p:nvSpPr>
          <p:spPr bwMode="auto">
            <a:xfrm>
              <a:off x="2248"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21" name="Rectangle 92"/>
            <p:cNvSpPr>
              <a:spLocks noChangeArrowheads="1"/>
            </p:cNvSpPr>
            <p:nvPr/>
          </p:nvSpPr>
          <p:spPr bwMode="auto">
            <a:xfrm>
              <a:off x="405" y="348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a:t>
              </a:r>
              <a:endParaRPr lang="en-AU" sz="2400" smtClean="0">
                <a:solidFill>
                  <a:srgbClr val="000000"/>
                </a:solidFill>
              </a:endParaRPr>
            </a:p>
          </p:txBody>
        </p:sp>
        <p:sp>
          <p:nvSpPr>
            <p:cNvPr id="1122" name="Rectangle 93"/>
            <p:cNvSpPr>
              <a:spLocks noChangeArrowheads="1"/>
            </p:cNvSpPr>
            <p:nvPr/>
          </p:nvSpPr>
          <p:spPr bwMode="auto">
            <a:xfrm>
              <a:off x="569"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23" name="Rectangle 94"/>
            <p:cNvSpPr>
              <a:spLocks noChangeArrowheads="1"/>
            </p:cNvSpPr>
            <p:nvPr/>
          </p:nvSpPr>
          <p:spPr bwMode="auto">
            <a:xfrm>
              <a:off x="1000"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1124" name="Rectangle 95"/>
            <p:cNvSpPr>
              <a:spLocks noChangeArrowheads="1"/>
            </p:cNvSpPr>
            <p:nvPr/>
          </p:nvSpPr>
          <p:spPr bwMode="auto">
            <a:xfrm>
              <a:off x="1328"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25" name="Rectangle 96"/>
            <p:cNvSpPr>
              <a:spLocks noChangeArrowheads="1"/>
            </p:cNvSpPr>
            <p:nvPr/>
          </p:nvSpPr>
          <p:spPr bwMode="auto">
            <a:xfrm>
              <a:off x="1920"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1833</a:t>
              </a:r>
              <a:endParaRPr lang="en-AU" sz="2400" smtClean="0">
                <a:solidFill>
                  <a:srgbClr val="000000"/>
                </a:solidFill>
              </a:endParaRPr>
            </a:p>
          </p:txBody>
        </p:sp>
        <p:sp>
          <p:nvSpPr>
            <p:cNvPr id="1126" name="Rectangle 97"/>
            <p:cNvSpPr>
              <a:spLocks noChangeArrowheads="1"/>
            </p:cNvSpPr>
            <p:nvPr/>
          </p:nvSpPr>
          <p:spPr bwMode="auto">
            <a:xfrm>
              <a:off x="2248"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27" name="Rectangle 98"/>
            <p:cNvSpPr>
              <a:spLocks noChangeArrowheads="1"/>
            </p:cNvSpPr>
            <p:nvPr/>
          </p:nvSpPr>
          <p:spPr bwMode="auto">
            <a:xfrm>
              <a:off x="405" y="365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a:t>
              </a:r>
              <a:endParaRPr lang="en-AU" sz="2400" smtClean="0">
                <a:solidFill>
                  <a:srgbClr val="000000"/>
                </a:solidFill>
              </a:endParaRPr>
            </a:p>
          </p:txBody>
        </p:sp>
        <p:sp>
          <p:nvSpPr>
            <p:cNvPr id="1128" name="Rectangle 99"/>
            <p:cNvSpPr>
              <a:spLocks noChangeArrowheads="1"/>
            </p:cNvSpPr>
            <p:nvPr/>
          </p:nvSpPr>
          <p:spPr bwMode="auto">
            <a:xfrm>
              <a:off x="569"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29" name="Rectangle 100"/>
            <p:cNvSpPr>
              <a:spLocks noChangeArrowheads="1"/>
            </p:cNvSpPr>
            <p:nvPr/>
          </p:nvSpPr>
          <p:spPr bwMode="auto">
            <a:xfrm>
              <a:off x="1000"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2000</a:t>
              </a:r>
              <a:endParaRPr lang="en-AU" sz="2400" smtClean="0">
                <a:solidFill>
                  <a:srgbClr val="000000"/>
                </a:solidFill>
              </a:endParaRPr>
            </a:p>
          </p:txBody>
        </p:sp>
        <p:sp>
          <p:nvSpPr>
            <p:cNvPr id="1130" name="Rectangle 101"/>
            <p:cNvSpPr>
              <a:spLocks noChangeArrowheads="1"/>
            </p:cNvSpPr>
            <p:nvPr/>
          </p:nvSpPr>
          <p:spPr bwMode="auto">
            <a:xfrm>
              <a:off x="1328"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31" name="Rectangle 102"/>
            <p:cNvSpPr>
              <a:spLocks noChangeArrowheads="1"/>
            </p:cNvSpPr>
            <p:nvPr/>
          </p:nvSpPr>
          <p:spPr bwMode="auto">
            <a:xfrm>
              <a:off x="1920"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2033</a:t>
              </a:r>
              <a:endParaRPr lang="en-AU" sz="2400" smtClean="0">
                <a:solidFill>
                  <a:srgbClr val="000000"/>
                </a:solidFill>
              </a:endParaRPr>
            </a:p>
          </p:txBody>
        </p:sp>
        <p:sp>
          <p:nvSpPr>
            <p:cNvPr id="1132" name="Rectangle 103"/>
            <p:cNvSpPr>
              <a:spLocks noChangeArrowheads="1"/>
            </p:cNvSpPr>
            <p:nvPr/>
          </p:nvSpPr>
          <p:spPr bwMode="auto">
            <a:xfrm>
              <a:off x="2248"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1133" name="Rectangle 104"/>
            <p:cNvSpPr>
              <a:spLocks noChangeArrowheads="1"/>
            </p:cNvSpPr>
            <p:nvPr/>
          </p:nvSpPr>
          <p:spPr bwMode="auto">
            <a:xfrm>
              <a:off x="188" y="3817"/>
              <a:ext cx="586" cy="6"/>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134" name="Rectangle 105"/>
            <p:cNvSpPr>
              <a:spLocks noChangeArrowheads="1"/>
            </p:cNvSpPr>
            <p:nvPr/>
          </p:nvSpPr>
          <p:spPr bwMode="auto">
            <a:xfrm>
              <a:off x="780" y="3817"/>
              <a:ext cx="762" cy="6"/>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1135" name="Rectangle 106"/>
            <p:cNvSpPr>
              <a:spLocks noChangeArrowheads="1"/>
            </p:cNvSpPr>
            <p:nvPr/>
          </p:nvSpPr>
          <p:spPr bwMode="auto">
            <a:xfrm>
              <a:off x="1548" y="3817"/>
              <a:ext cx="1063" cy="6"/>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grpSp>
      <p:sp>
        <p:nvSpPr>
          <p:cNvPr id="1030" name="Rectangle 107"/>
          <p:cNvSpPr>
            <a:spLocks noChangeArrowheads="1"/>
          </p:cNvSpPr>
          <p:nvPr/>
        </p:nvSpPr>
        <p:spPr bwMode="auto">
          <a:xfrm>
            <a:off x="-1793875" y="6069013"/>
            <a:ext cx="158750" cy="33972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latin typeface="Times New Roman" pitchFamily="18" charset="0"/>
              </a:rPr>
              <a:t> </a:t>
            </a:r>
            <a:endParaRPr lang="en-AU" sz="2400" smtClean="0">
              <a:solidFill>
                <a:srgbClr val="000000"/>
              </a:solidFill>
            </a:endParaRPr>
          </a:p>
        </p:txBody>
      </p:sp>
      <p:sp>
        <p:nvSpPr>
          <p:cNvPr id="1031" name="Text Box 108"/>
          <p:cNvSpPr txBox="1">
            <a:spLocks noChangeArrowheads="1"/>
          </p:cNvSpPr>
          <p:nvPr/>
        </p:nvSpPr>
        <p:spPr bwMode="auto">
          <a:xfrm>
            <a:off x="133350" y="1196752"/>
            <a:ext cx="4362092"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Simple moving average (SMA)</a:t>
            </a:r>
            <a:endParaRPr lang="en-AU" dirty="0" smtClean="0">
              <a:solidFill>
                <a:srgbClr val="0070C0"/>
              </a:solidFill>
            </a:endParaRPr>
          </a:p>
        </p:txBody>
      </p:sp>
      <p:sp>
        <p:nvSpPr>
          <p:cNvPr id="1032" name="Text Box 109"/>
          <p:cNvSpPr txBox="1">
            <a:spLocks noChangeArrowheads="1"/>
          </p:cNvSpPr>
          <p:nvPr/>
        </p:nvSpPr>
        <p:spPr bwMode="auto">
          <a:xfrm>
            <a:off x="4403725" y="2097088"/>
            <a:ext cx="4511675" cy="1187450"/>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What is the 3 period simple moving average forecast for week 16?</a:t>
            </a:r>
            <a:endParaRPr lang="en-AU" sz="2400" dirty="0" smtClean="0">
              <a:solidFill>
                <a:srgbClr val="000000"/>
              </a:solidFill>
            </a:endParaRPr>
          </a:p>
        </p:txBody>
      </p:sp>
      <p:sp>
        <p:nvSpPr>
          <p:cNvPr id="1033" name="Rectangle 110"/>
          <p:cNvSpPr>
            <a:spLocks noChangeArrowheads="1"/>
          </p:cNvSpPr>
          <p:nvPr/>
        </p:nvSpPr>
        <p:spPr bwMode="auto">
          <a:xfrm>
            <a:off x="3776663" y="3233738"/>
            <a:ext cx="9144000" cy="0"/>
          </a:xfrm>
          <a:prstGeom prst="rect">
            <a:avLst/>
          </a:prstGeom>
          <a:noFill/>
          <a:ln w="38100">
            <a:noFill/>
            <a:miter lim="800000"/>
            <a:headEnd/>
            <a:tailEnd/>
          </a:ln>
        </p:spPr>
        <p:txBody>
          <a:bodyPr>
            <a:spAutoFit/>
          </a:bodyPr>
          <a:lstStyle/>
          <a:p>
            <a:pPr fontAlgn="base">
              <a:spcBef>
                <a:spcPct val="0"/>
              </a:spcBef>
              <a:spcAft>
                <a:spcPct val="0"/>
              </a:spcAft>
            </a:pPr>
            <a:endParaRPr lang="en-NZ" smtClean="0">
              <a:solidFill>
                <a:srgbClr val="000000"/>
              </a:solidFill>
            </a:endParaRPr>
          </a:p>
        </p:txBody>
      </p:sp>
      <p:graphicFrame>
        <p:nvGraphicFramePr>
          <p:cNvPr id="1026" name="Object 111"/>
          <p:cNvGraphicFramePr>
            <a:graphicFrameLocks noChangeAspect="1"/>
          </p:cNvGraphicFramePr>
          <p:nvPr>
            <p:extLst>
              <p:ext uri="{D42A27DB-BD31-4B8C-83A1-F6EECF244321}">
                <p14:modId xmlns:p14="http://schemas.microsoft.com/office/powerpoint/2010/main" val="148684481"/>
              </p:ext>
            </p:extLst>
          </p:nvPr>
        </p:nvGraphicFramePr>
        <p:xfrm>
          <a:off x="4362450" y="3492500"/>
          <a:ext cx="3622675" cy="868363"/>
        </p:xfrm>
        <a:graphic>
          <a:graphicData uri="http://schemas.openxmlformats.org/presentationml/2006/ole">
            <mc:AlternateContent xmlns:mc="http://schemas.openxmlformats.org/markup-compatibility/2006">
              <mc:Choice xmlns:v="urn:schemas-microsoft-com:vml" Requires="v">
                <p:oleObj spid="_x0000_s187429" name="Equation" r:id="rId4" imgW="1625400" imgH="393480" progId="Equation.3">
                  <p:embed/>
                </p:oleObj>
              </mc:Choice>
              <mc:Fallback>
                <p:oleObj name="Equation" r:id="rId4" imgW="1625400" imgH="393480" progId="Equation.3">
                  <p:embed/>
                  <p:pic>
                    <p:nvPicPr>
                      <p:cNvPr id="0" name=""/>
                      <p:cNvPicPr>
                        <a:picLocks noChangeAspect="1" noChangeArrowheads="1"/>
                      </p:cNvPicPr>
                      <p:nvPr/>
                    </p:nvPicPr>
                    <p:blipFill>
                      <a:blip r:embed="rId5"/>
                      <a:srcRect/>
                      <a:stretch>
                        <a:fillRect/>
                      </a:stretch>
                    </p:blipFill>
                    <p:spPr bwMode="auto">
                      <a:xfrm>
                        <a:off x="4362450" y="3492500"/>
                        <a:ext cx="36226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114"/>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12" name="Slide Number Placeholder 111"/>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31</a:t>
            </a:fld>
            <a:endParaRPr lang="en-US">
              <a:solidFill>
                <a:srgbClr val="000000"/>
              </a:solidFill>
            </a:endParaRPr>
          </a:p>
        </p:txBody>
      </p:sp>
      <p:sp>
        <p:nvSpPr>
          <p:cNvPr id="114" name="Rectangle 113"/>
          <p:cNvSpPr/>
          <p:nvPr/>
        </p:nvSpPr>
        <p:spPr bwMode="auto">
          <a:xfrm>
            <a:off x="2585765" y="6091832"/>
            <a:ext cx="1526153" cy="504056"/>
          </a:xfrm>
          <a:prstGeom prst="rect">
            <a:avLst/>
          </a:prstGeom>
          <a:noFill/>
          <a:ln w="25400" cap="flat" cmpd="sng" algn="ctr">
            <a:solidFill>
              <a:srgbClr val="BBE0E3"/>
            </a:solidFill>
            <a:prstDash val="solid"/>
            <a:round/>
            <a:headEnd type="none" w="sm" len="sm"/>
            <a:tailEnd type="stealth" w="med" len="lg"/>
          </a:ln>
          <a:effectLst>
            <a:glow rad="63500">
              <a:srgbClr val="2D2D8A">
                <a:satMod val="175000"/>
                <a:alpha val="40000"/>
              </a:srgbClr>
            </a:glow>
          </a:effectLst>
        </p:spPr>
        <p:txBody>
          <a:bodyPr vert="horz" wrap="square" lIns="91440" tIns="45720" rIns="91440" bIns="45720" numCol="1" rtlCol="0" anchor="t" anchorCtr="0" compatLnSpc="1">
            <a:prstTxWarp prst="textNoShape">
              <a:avLst/>
            </a:prstTxWarp>
          </a:bodyPr>
          <a:lstStyle/>
          <a:p>
            <a:endParaRPr lang="en-NZ" kern="0">
              <a:solidFill>
                <a:srgbClr val="000000"/>
              </a:solidFill>
              <a:latin typeface="Arial"/>
              <a:cs typeface="Arial"/>
            </a:endParaRPr>
          </a:p>
        </p:txBody>
      </p:sp>
      <p:sp>
        <p:nvSpPr>
          <p:cNvPr id="115" name="TextBox 114"/>
          <p:cNvSpPr txBox="1"/>
          <p:nvPr/>
        </p:nvSpPr>
        <p:spPr>
          <a:xfrm>
            <a:off x="2965400" y="6159194"/>
            <a:ext cx="1008112" cy="400110"/>
          </a:xfrm>
          <a:prstGeom prst="rect">
            <a:avLst/>
          </a:prstGeom>
          <a:noFill/>
        </p:spPr>
        <p:txBody>
          <a:bodyPr wrap="square" rtlCol="0">
            <a:spAutoFit/>
          </a:bodyPr>
          <a:lstStyle/>
          <a:p>
            <a:r>
              <a:rPr lang="en-NZ" sz="2000" b="1" dirty="0" smtClean="0">
                <a:solidFill>
                  <a:schemeClr val="tx2"/>
                </a:solidFill>
                <a:latin typeface="+mn-lt"/>
              </a:rPr>
              <a:t>2200</a:t>
            </a:r>
            <a:endParaRPr lang="en-NZ" sz="2000" b="1" dirty="0">
              <a:solidFill>
                <a:schemeClr val="tx2"/>
              </a:solidFill>
              <a:latin typeface="+mn-lt"/>
            </a:endParaRPr>
          </a:p>
        </p:txBody>
      </p:sp>
      <p:sp>
        <p:nvSpPr>
          <p:cNvPr id="116" name="TextBox 115"/>
          <p:cNvSpPr txBox="1"/>
          <p:nvPr/>
        </p:nvSpPr>
        <p:spPr>
          <a:xfrm>
            <a:off x="561157" y="6159194"/>
            <a:ext cx="850131" cy="400110"/>
          </a:xfrm>
          <a:prstGeom prst="rect">
            <a:avLst/>
          </a:prstGeom>
          <a:noFill/>
        </p:spPr>
        <p:txBody>
          <a:bodyPr wrap="square" rtlCol="0">
            <a:spAutoFit/>
          </a:bodyPr>
          <a:lstStyle/>
          <a:p>
            <a:r>
              <a:rPr lang="en-NZ" sz="2000" b="1" dirty="0" smtClean="0">
                <a:solidFill>
                  <a:schemeClr val="tx2"/>
                </a:solidFill>
                <a:latin typeface="+mn-lt"/>
              </a:rPr>
              <a:t>16</a:t>
            </a:r>
            <a:endParaRPr lang="en-NZ" sz="2000" b="1" dirty="0">
              <a:solidFill>
                <a:schemeClr val="tx2"/>
              </a:solidFill>
              <a:latin typeface="+mn-lt"/>
            </a:endParaRPr>
          </a:p>
        </p:txBody>
      </p:sp>
      <p:sp>
        <p:nvSpPr>
          <p:cNvPr id="117" name="TextBox 116"/>
          <p:cNvSpPr txBox="1"/>
          <p:nvPr/>
        </p:nvSpPr>
        <p:spPr>
          <a:xfrm>
            <a:off x="4475376" y="4738930"/>
            <a:ext cx="4588696"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15</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2000;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14</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2300;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13</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2300</a:t>
            </a:r>
            <a:endParaRPr lang="da-DK" sz="2400" b="1" spc="-150" dirty="0">
              <a:solidFill>
                <a:schemeClr val="tx2"/>
              </a:solidFill>
              <a:latin typeface="Times New Roman" panose="02020603050405020304" pitchFamily="18" charset="0"/>
              <a:cs typeface="Times New Roman" panose="02020603050405020304" pitchFamily="18" charset="0"/>
            </a:endParaRPr>
          </a:p>
        </p:txBody>
      </p:sp>
      <p:sp>
        <p:nvSpPr>
          <p:cNvPr id="118" name="TextBox 117"/>
          <p:cNvSpPr txBox="1"/>
          <p:nvPr/>
        </p:nvSpPr>
        <p:spPr>
          <a:xfrm>
            <a:off x="4475376" y="5443964"/>
            <a:ext cx="4662366" cy="830997"/>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16 </a:t>
            </a:r>
            <a:r>
              <a:rPr lang="en-NZ" sz="2400" b="1" spc="-150" dirty="0" smtClean="0">
                <a:solidFill>
                  <a:schemeClr val="tx2"/>
                </a:solidFill>
                <a:latin typeface="Times New Roman" panose="02020603050405020304" pitchFamily="18" charset="0"/>
                <a:cs typeface="Times New Roman" panose="02020603050405020304" pitchFamily="18" charset="0"/>
              </a:rPr>
              <a:t>= (2000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2300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2300) / 3</a:t>
            </a:r>
            <a:br>
              <a:rPr lang="en-NZ" sz="2400" b="1" spc="-150" dirty="0" smtClean="0">
                <a:solidFill>
                  <a:schemeClr val="tx2"/>
                </a:solidFill>
                <a:latin typeface="Times New Roman" panose="02020603050405020304" pitchFamily="18" charset="0"/>
                <a:cs typeface="Times New Roman" panose="02020603050405020304" pitchFamily="18" charset="0"/>
              </a:rPr>
            </a:br>
            <a:r>
              <a:rPr lang="en-NZ" sz="2400" b="1" spc="-150" dirty="0" smtClean="0">
                <a:solidFill>
                  <a:schemeClr val="tx2"/>
                </a:solidFill>
                <a:latin typeface="Times New Roman" panose="02020603050405020304" pitchFamily="18" charset="0"/>
                <a:cs typeface="Times New Roman" panose="02020603050405020304" pitchFamily="18" charset="0"/>
              </a:rPr>
              <a:t>       = 6600 / 3 = 2200</a:t>
            </a:r>
            <a:endParaRPr lang="en-NZ" sz="2400" b="1" spc="-150" dirty="0">
              <a:solidFill>
                <a:schemeClr val="tx2"/>
              </a:solidFill>
              <a:latin typeface="Times New Roman" panose="02020603050405020304" pitchFamily="18" charset="0"/>
              <a:cs typeface="Times New Roman" panose="02020603050405020304" pitchFamily="18" charset="0"/>
            </a:endParaRPr>
          </a:p>
        </p:txBody>
      </p:sp>
      <p:sp>
        <p:nvSpPr>
          <p:cNvPr id="3" name="Rectangle 2"/>
          <p:cNvSpPr/>
          <p:nvPr/>
        </p:nvSpPr>
        <p:spPr>
          <a:xfrm>
            <a:off x="4403725" y="4524376"/>
            <a:ext cx="4511675" cy="8001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sp>
        <p:nvSpPr>
          <p:cNvPr id="120" name="Rectangle 119"/>
          <p:cNvSpPr/>
          <p:nvPr/>
        </p:nvSpPr>
        <p:spPr>
          <a:xfrm>
            <a:off x="4556125" y="5365204"/>
            <a:ext cx="4511675" cy="8001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NZ"/>
          </a:p>
        </p:txBody>
      </p:sp>
    </p:spTree>
    <p:extLst>
      <p:ext uri="{BB962C8B-B14F-4D97-AF65-F5344CB8AC3E}">
        <p14:creationId xmlns:p14="http://schemas.microsoft.com/office/powerpoint/2010/main" val="104764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p:bldP spid="116" grpId="0"/>
      <p:bldP spid="117" grpId="0"/>
      <p:bldP spid="118" grpId="0"/>
      <p:bldP spid="3" grpId="0" animBg="1"/>
      <p:bldP spid="1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323528" y="214313"/>
            <a:ext cx="8820472" cy="623887"/>
          </a:xfrm>
        </p:spPr>
        <p:txBody>
          <a:bodyPr/>
          <a:lstStyle/>
          <a:p>
            <a:pPr algn="l"/>
            <a:r>
              <a:rPr lang="en-US" sz="3200" b="1" dirty="0" smtClean="0">
                <a:latin typeface="Arial" charset="0"/>
              </a:rPr>
              <a:t>Simple moving </a:t>
            </a:r>
            <a:r>
              <a:rPr lang="en-US" sz="3200" b="1" dirty="0">
                <a:latin typeface="Arial" charset="0"/>
              </a:rPr>
              <a:t>a</a:t>
            </a:r>
            <a:r>
              <a:rPr lang="en-US" sz="3200" b="1" dirty="0" smtClean="0">
                <a:latin typeface="Arial" charset="0"/>
              </a:rPr>
              <a:t>verage </a:t>
            </a:r>
            <a:r>
              <a:rPr lang="en-US" sz="3200" b="1" dirty="0">
                <a:latin typeface="Arial" charset="0"/>
              </a:rPr>
              <a:t>e</a:t>
            </a:r>
            <a:r>
              <a:rPr lang="en-US" sz="3200" b="1" dirty="0" smtClean="0">
                <a:latin typeface="Arial" charset="0"/>
              </a:rPr>
              <a:t>xercise</a:t>
            </a:r>
            <a:endParaRPr lang="en-US" sz="3200" b="1" dirty="0" smtClean="0">
              <a:solidFill>
                <a:schemeClr val="accent2"/>
              </a:solidFill>
            </a:endParaRPr>
          </a:p>
        </p:txBody>
      </p:sp>
      <p:sp>
        <p:nvSpPr>
          <p:cNvPr id="15" name="Slide Number Placeholder 14"/>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32</a:t>
            </a:fld>
            <a:endParaRPr lang="en-US" dirty="0">
              <a:solidFill>
                <a:srgbClr val="000000"/>
              </a:solidFill>
            </a:endParaRPr>
          </a:p>
        </p:txBody>
      </p:sp>
      <p:sp>
        <p:nvSpPr>
          <p:cNvPr id="9" name="Rectangle 8"/>
          <p:cNvSpPr txBox="1">
            <a:spLocks noChangeArrowheads="1"/>
          </p:cNvSpPr>
          <p:nvPr/>
        </p:nvSpPr>
        <p:spPr bwMode="auto">
          <a:xfrm>
            <a:off x="251520" y="981075"/>
            <a:ext cx="8568952" cy="552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27063" marR="0" lvl="0" indent="-457200" algn="l" defTabSz="914400" rtl="0" eaLnBrk="0" fontAlgn="base" latinLnBrk="0" hangingPunct="0">
              <a:spcBef>
                <a:spcPct val="20000"/>
              </a:spcBef>
              <a:spcAft>
                <a:spcPct val="0"/>
              </a:spcAft>
              <a:buClrTx/>
              <a:buSzTx/>
              <a:buFontTx/>
              <a:buNone/>
              <a:tabLst/>
              <a:defRPr/>
            </a:pPr>
            <a:r>
              <a:rPr kumimoji="0" lang="en-US" sz="2000" b="0" u="none" strike="noStrike" kern="1200" cap="none" spc="0" normalizeH="0" baseline="0" noProof="0" dirty="0" smtClean="0">
                <a:ln>
                  <a:noFill/>
                </a:ln>
                <a:solidFill>
                  <a:schemeClr val="tx1"/>
                </a:solidFill>
                <a:effectLst/>
                <a:uLnTx/>
                <a:uFillTx/>
                <a:latin typeface="Arial" pitchFamily="34" charset="0"/>
                <a:cs typeface="Arial" pitchFamily="34" charset="0"/>
              </a:rPr>
              <a:t>a</a:t>
            </a:r>
            <a:r>
              <a:rPr kumimoji="0" lang="en-US" sz="2000" b="0" i="1"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rPr>
              <a:t>Compute a three-week moving average forecast for the arrival of medical clinic patients in week 4. The numbers of arrivals for the past 3 weeks were: </a:t>
            </a: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0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11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spcBef>
                <a:spcPct val="20000"/>
              </a:spcBef>
              <a:spcAft>
                <a:spcPct val="0"/>
              </a:spcAft>
              <a:buClrTx/>
              <a:buSzTx/>
              <a:buFontTx/>
              <a:buNone/>
              <a:tabLst/>
              <a:defRPr/>
            </a:pPr>
            <a:r>
              <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rPr>
              <a:t>b.  If the actual number of patient arrivals in week 4 is 415, what is the absolute forecast error for week 4? </a:t>
            </a: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r>
              <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rPr>
              <a:t>c.  What is the forecast for week 5?</a:t>
            </a:r>
          </a:p>
        </p:txBody>
      </p:sp>
      <p:pic>
        <p:nvPicPr>
          <p:cNvPr id="10" name="Picture 11"/>
          <p:cNvPicPr>
            <a:picLocks noChangeAspect="1" noChangeArrowheads="1"/>
          </p:cNvPicPr>
          <p:nvPr/>
        </p:nvPicPr>
        <p:blipFill>
          <a:blip r:embed="rId3" cstate="print"/>
          <a:srcRect/>
          <a:stretch>
            <a:fillRect/>
          </a:stretch>
        </p:blipFill>
        <p:spPr bwMode="auto">
          <a:xfrm>
            <a:off x="1217895" y="2132856"/>
            <a:ext cx="3318101" cy="1839912"/>
          </a:xfrm>
          <a:prstGeom prst="rect">
            <a:avLst/>
          </a:prstGeom>
          <a:noFill/>
          <a:ln w="9525">
            <a:noFill/>
            <a:miter lim="800000"/>
            <a:headEnd/>
            <a:tailEnd/>
          </a:ln>
        </p:spPr>
      </p:pic>
    </p:spTree>
    <p:extLst>
      <p:ext uri="{BB962C8B-B14F-4D97-AF65-F5344CB8AC3E}">
        <p14:creationId xmlns:p14="http://schemas.microsoft.com/office/powerpoint/2010/main" val="345933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323528" y="214313"/>
            <a:ext cx="8820472" cy="623887"/>
          </a:xfrm>
        </p:spPr>
        <p:txBody>
          <a:bodyPr/>
          <a:lstStyle/>
          <a:p>
            <a:pPr algn="l"/>
            <a:r>
              <a:rPr lang="en-US" sz="3200" b="1" dirty="0">
                <a:latin typeface="Arial" charset="0"/>
              </a:rPr>
              <a:t>Simple </a:t>
            </a:r>
            <a:r>
              <a:rPr lang="en-US" sz="3200" b="1" dirty="0" smtClean="0">
                <a:latin typeface="Arial" charset="0"/>
              </a:rPr>
              <a:t>moving </a:t>
            </a:r>
            <a:r>
              <a:rPr lang="en-US" sz="3200" b="1" dirty="0">
                <a:latin typeface="Arial" charset="0"/>
              </a:rPr>
              <a:t>a</a:t>
            </a:r>
            <a:r>
              <a:rPr lang="en-US" sz="3200" b="1" dirty="0" smtClean="0">
                <a:latin typeface="Arial" charset="0"/>
              </a:rPr>
              <a:t>verage </a:t>
            </a:r>
            <a:r>
              <a:rPr lang="en-US" sz="3200" b="1" dirty="0">
                <a:latin typeface="Arial" charset="0"/>
              </a:rPr>
              <a:t>e</a:t>
            </a:r>
            <a:r>
              <a:rPr lang="en-US" sz="3200" b="1" dirty="0" smtClean="0">
                <a:latin typeface="Arial" charset="0"/>
              </a:rPr>
              <a:t>xercise</a:t>
            </a:r>
            <a:endParaRPr lang="en-US" sz="3200" b="1" dirty="0" smtClean="0">
              <a:solidFill>
                <a:schemeClr val="accent2"/>
              </a:solidFill>
            </a:endParaRPr>
          </a:p>
        </p:txBody>
      </p:sp>
      <p:sp>
        <p:nvSpPr>
          <p:cNvPr id="15" name="Slide Number Placeholder 14"/>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33</a:t>
            </a:fld>
            <a:endParaRPr lang="en-US" dirty="0">
              <a:solidFill>
                <a:srgbClr val="000000"/>
              </a:solidFill>
            </a:endParaRPr>
          </a:p>
        </p:txBody>
      </p:sp>
      <p:sp>
        <p:nvSpPr>
          <p:cNvPr id="9" name="Rectangle 8"/>
          <p:cNvSpPr txBox="1">
            <a:spLocks noChangeArrowheads="1"/>
          </p:cNvSpPr>
          <p:nvPr/>
        </p:nvSpPr>
        <p:spPr bwMode="auto">
          <a:xfrm>
            <a:off x="251520" y="981075"/>
            <a:ext cx="8568952" cy="552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27063" marR="0" lvl="0" indent="-457200" algn="l" defTabSz="914400" rtl="0" eaLnBrk="0" fontAlgn="base" latinLnBrk="0" hangingPunct="0">
              <a:spcBef>
                <a:spcPct val="20000"/>
              </a:spcBef>
              <a:spcAft>
                <a:spcPct val="0"/>
              </a:spcAft>
              <a:buClrTx/>
              <a:buSzTx/>
              <a:buFontTx/>
              <a:buNone/>
              <a:tabLst/>
              <a:defRPr/>
            </a:pPr>
            <a:r>
              <a:rPr kumimoji="0" lang="en-US" sz="2000" b="0" u="none" strike="noStrike" kern="1200" cap="none" spc="0" normalizeH="0" baseline="0" noProof="0" dirty="0" smtClean="0">
                <a:ln>
                  <a:noFill/>
                </a:ln>
                <a:solidFill>
                  <a:schemeClr val="tx1"/>
                </a:solidFill>
                <a:effectLst/>
                <a:uLnTx/>
                <a:uFillTx/>
                <a:latin typeface="Arial" pitchFamily="34" charset="0"/>
                <a:cs typeface="Arial" pitchFamily="34" charset="0"/>
              </a:rPr>
              <a:t>a</a:t>
            </a:r>
            <a:r>
              <a:rPr kumimoji="0" lang="en-US" sz="2400" b="0" i="1"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rPr>
              <a:t>Compute a three-week moving average forecast for the arrival of medical clinic patients in week 4. The numbers of arrivals for the past 3 weeks were: </a:t>
            </a: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0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spcBef>
                <a:spcPts val="1200"/>
              </a:spcBef>
              <a:spcAft>
                <a:spcPct val="0"/>
              </a:spcAft>
              <a:buClrTx/>
              <a:buSzTx/>
              <a:buFontTx/>
              <a:buNone/>
              <a:tabLst/>
              <a:defRPr/>
            </a:pPr>
            <a:r>
              <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rPr>
              <a:t>b.  If the actual number of patient arrivals in week 4 is 415, what is the absolute forecast error for week 4? </a:t>
            </a:r>
          </a:p>
          <a:p>
            <a:pPr marL="627063" marR="0" lvl="0" indent="-457200" algn="l" defTabSz="914400" rtl="0" eaLnBrk="0" fontAlgn="base" latinLnBrk="0" hangingPunct="0">
              <a:lnSpc>
                <a:spcPct val="120000"/>
              </a:lnSpc>
              <a:spcBef>
                <a:spcPct val="20000"/>
              </a:spcBef>
              <a:spcAft>
                <a:spcPct val="0"/>
              </a:spcAft>
              <a:buClrTx/>
              <a:buSzTx/>
              <a:buFontTx/>
              <a:buNone/>
              <a:tabLst/>
              <a:defRPr/>
            </a:pPr>
            <a:endPar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627063" marR="0" lvl="0" indent="-457200" algn="l" defTabSz="914400" rtl="0" eaLnBrk="0" fontAlgn="base" latinLnBrk="0" hangingPunct="0">
              <a:lnSpc>
                <a:spcPct val="120000"/>
              </a:lnSpc>
              <a:spcBef>
                <a:spcPct val="20000"/>
              </a:spcBef>
              <a:spcAft>
                <a:spcPct val="0"/>
              </a:spcAft>
              <a:buClrTx/>
              <a:buSzTx/>
              <a:buFontTx/>
              <a:buNone/>
              <a:tabLst/>
              <a:defRPr/>
            </a:pPr>
            <a:r>
              <a:rPr kumimoji="0" lang="en-US" sz="2400" b="0" u="none" strike="noStrike" kern="1200" cap="none" spc="0" normalizeH="0" baseline="0" noProof="0" dirty="0" smtClean="0">
                <a:ln>
                  <a:noFill/>
                </a:ln>
                <a:solidFill>
                  <a:schemeClr val="tx1"/>
                </a:solidFill>
                <a:effectLst/>
                <a:uLnTx/>
                <a:uFillTx/>
                <a:latin typeface="Arial" pitchFamily="34" charset="0"/>
                <a:cs typeface="Arial" pitchFamily="34" charset="0"/>
              </a:rPr>
              <a:t>c.  What is the forecast for week 5?</a:t>
            </a:r>
          </a:p>
        </p:txBody>
      </p:sp>
      <p:pic>
        <p:nvPicPr>
          <p:cNvPr id="10" name="Picture 11"/>
          <p:cNvPicPr>
            <a:picLocks noChangeAspect="1" noChangeArrowheads="1"/>
          </p:cNvPicPr>
          <p:nvPr/>
        </p:nvPicPr>
        <p:blipFill>
          <a:blip r:embed="rId3" cstate="print"/>
          <a:srcRect/>
          <a:stretch>
            <a:fillRect/>
          </a:stretch>
        </p:blipFill>
        <p:spPr bwMode="auto">
          <a:xfrm>
            <a:off x="1295635" y="2192086"/>
            <a:ext cx="3318101" cy="1839912"/>
          </a:xfrm>
          <a:prstGeom prst="rect">
            <a:avLst/>
          </a:prstGeom>
          <a:noFill/>
          <a:ln w="9525">
            <a:noFill/>
            <a:miter lim="800000"/>
            <a:headEnd/>
            <a:tailEnd/>
          </a:ln>
        </p:spPr>
      </p:pic>
      <p:sp>
        <p:nvSpPr>
          <p:cNvPr id="2" name="TextBox 1"/>
          <p:cNvSpPr txBox="1"/>
          <p:nvPr/>
        </p:nvSpPr>
        <p:spPr>
          <a:xfrm>
            <a:off x="1625166" y="3987818"/>
            <a:ext cx="504056" cy="369332"/>
          </a:xfrm>
          <a:prstGeom prst="rect">
            <a:avLst/>
          </a:prstGeom>
          <a:noFill/>
        </p:spPr>
        <p:txBody>
          <a:bodyPr wrap="square" rtlCol="0">
            <a:spAutoFit/>
          </a:bodyPr>
          <a:lstStyle/>
          <a:p>
            <a:pPr algn="ctr"/>
            <a:r>
              <a:rPr lang="en-NZ" b="1" dirty="0" smtClean="0">
                <a:solidFill>
                  <a:schemeClr val="tx2"/>
                </a:solidFill>
              </a:rPr>
              <a:t>4</a:t>
            </a:r>
            <a:endParaRPr lang="en-US" b="1" dirty="0">
              <a:solidFill>
                <a:schemeClr val="tx2"/>
              </a:solidFill>
            </a:endParaRPr>
          </a:p>
        </p:txBody>
      </p:sp>
      <p:sp>
        <p:nvSpPr>
          <p:cNvPr id="7" name="TextBox 6"/>
          <p:cNvSpPr txBox="1"/>
          <p:nvPr/>
        </p:nvSpPr>
        <p:spPr>
          <a:xfrm>
            <a:off x="3160811" y="3982445"/>
            <a:ext cx="684076" cy="369332"/>
          </a:xfrm>
          <a:prstGeom prst="rect">
            <a:avLst/>
          </a:prstGeom>
          <a:noFill/>
        </p:spPr>
        <p:txBody>
          <a:bodyPr wrap="square" rtlCol="0">
            <a:spAutoFit/>
          </a:bodyPr>
          <a:lstStyle/>
          <a:p>
            <a:pPr algn="ctr"/>
            <a:r>
              <a:rPr lang="en-NZ" b="1" dirty="0" smtClean="0">
                <a:solidFill>
                  <a:schemeClr val="tx2"/>
                </a:solidFill>
              </a:rPr>
              <a:t>397</a:t>
            </a:r>
            <a:endParaRPr lang="en-US" b="1" dirty="0">
              <a:solidFill>
                <a:schemeClr val="tx2"/>
              </a:solidFill>
            </a:endParaRPr>
          </a:p>
        </p:txBody>
      </p:sp>
      <p:sp>
        <p:nvSpPr>
          <p:cNvPr id="8" name="TextBox 7"/>
          <p:cNvSpPr txBox="1"/>
          <p:nvPr/>
        </p:nvSpPr>
        <p:spPr>
          <a:xfrm>
            <a:off x="4918648" y="2192086"/>
            <a:ext cx="3754760" cy="1200329"/>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4</a:t>
            </a:r>
            <a:r>
              <a:rPr lang="en-NZ" sz="2400" b="1" dirty="0" smtClean="0">
                <a:solidFill>
                  <a:schemeClr val="tx2"/>
                </a:solidFill>
                <a:latin typeface="Times New Roman" panose="02020603050405020304" pitchFamily="18" charset="0"/>
                <a:cs typeface="Times New Roman" panose="02020603050405020304" pitchFamily="18" charset="0"/>
              </a:rPr>
              <a:t> </a:t>
            </a:r>
            <a:r>
              <a:rPr lang="en-NZ" sz="2400" b="1" dirty="0">
                <a:solidFill>
                  <a:schemeClr val="tx2"/>
                </a:solidFill>
                <a:latin typeface="Times New Roman" panose="02020603050405020304" pitchFamily="18" charset="0"/>
                <a:cs typeface="Times New Roman" panose="02020603050405020304" pitchFamily="18" charset="0"/>
              </a:rPr>
              <a:t>= </a:t>
            </a:r>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 </a:t>
            </a:r>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spc="-150" dirty="0">
                <a:solidFill>
                  <a:schemeClr val="tx2"/>
                </a:solidFill>
                <a:latin typeface="Times New Roman" panose="02020603050405020304" pitchFamily="18" charset="0"/>
                <a:cs typeface="Times New Roman" panose="02020603050405020304" pitchFamily="18" charset="0"/>
              </a:rPr>
              <a:t>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2 </a:t>
            </a:r>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spc="-150" dirty="0">
                <a:solidFill>
                  <a:schemeClr val="tx2"/>
                </a:solidFill>
                <a:latin typeface="Times New Roman" panose="02020603050405020304" pitchFamily="18" charset="0"/>
                <a:cs typeface="Times New Roman" panose="02020603050405020304" pitchFamily="18" charset="0"/>
              </a:rPr>
              <a:t>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3</a:t>
            </a:r>
            <a:r>
              <a:rPr lang="en-NZ" sz="2400" b="1" dirty="0" smtClean="0">
                <a:solidFill>
                  <a:schemeClr val="tx2"/>
                </a:solidFill>
                <a:latin typeface="Times New Roman" panose="02020603050405020304" pitchFamily="18" charset="0"/>
                <a:cs typeface="Times New Roman" panose="02020603050405020304" pitchFamily="18" charset="0"/>
              </a:rPr>
              <a:t>) / 3</a:t>
            </a:r>
          </a:p>
          <a:p>
            <a:r>
              <a:rPr lang="en-NZ" sz="2400" b="1" dirty="0">
                <a:solidFill>
                  <a:schemeClr val="tx2"/>
                </a:solidFill>
                <a:latin typeface="Times New Roman" panose="02020603050405020304" pitchFamily="18" charset="0"/>
                <a:cs typeface="Times New Roman" panose="02020603050405020304" pitchFamily="18" charset="0"/>
              </a:rPr>
              <a:t> </a:t>
            </a:r>
            <a:r>
              <a:rPr lang="en-NZ" sz="2400" b="1" dirty="0" smtClean="0">
                <a:solidFill>
                  <a:schemeClr val="tx2"/>
                </a:solidFill>
                <a:latin typeface="Times New Roman" panose="02020603050405020304" pitchFamily="18" charset="0"/>
                <a:cs typeface="Times New Roman" panose="02020603050405020304" pitchFamily="18" charset="0"/>
              </a:rPr>
              <a:t>    = (400 + 380 + 411) / 3</a:t>
            </a:r>
          </a:p>
          <a:p>
            <a:r>
              <a:rPr lang="en-NZ" sz="2400" b="1" dirty="0">
                <a:solidFill>
                  <a:schemeClr val="tx2"/>
                </a:solidFill>
                <a:latin typeface="Times New Roman" panose="02020603050405020304" pitchFamily="18" charset="0"/>
                <a:cs typeface="Times New Roman" panose="02020603050405020304" pitchFamily="18" charset="0"/>
              </a:rPr>
              <a:t> </a:t>
            </a:r>
            <a:r>
              <a:rPr lang="en-NZ" sz="2400" b="1" dirty="0" smtClean="0">
                <a:solidFill>
                  <a:schemeClr val="tx2"/>
                </a:solidFill>
                <a:latin typeface="Times New Roman" panose="02020603050405020304" pitchFamily="18" charset="0"/>
                <a:cs typeface="Times New Roman" panose="02020603050405020304" pitchFamily="18" charset="0"/>
              </a:rPr>
              <a:t>    = 397 </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95635" y="4993289"/>
            <a:ext cx="4132076" cy="461665"/>
          </a:xfrm>
          <a:prstGeom prst="rect">
            <a:avLst/>
          </a:prstGeom>
          <a:noFill/>
        </p:spPr>
        <p:txBody>
          <a:bodyPr wrap="square" rtlCol="0">
            <a:spAutoFit/>
          </a:bodyPr>
          <a:lstStyle/>
          <a:p>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spc="-150" dirty="0" smtClean="0">
                <a:solidFill>
                  <a:schemeClr val="tx2"/>
                </a:solidFill>
                <a:latin typeface="Times New Roman" panose="02020603050405020304" pitchFamily="18" charset="0"/>
                <a:cs typeface="Times New Roman" panose="02020603050405020304" pitchFamily="18" charset="0"/>
              </a:rPr>
              <a:t>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4 </a:t>
            </a:r>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spc="-150" dirty="0" smtClean="0">
                <a:solidFill>
                  <a:schemeClr val="tx2"/>
                </a:solidFill>
                <a:latin typeface="Times New Roman" panose="02020603050405020304" pitchFamily="18" charset="0"/>
                <a:cs typeface="Times New Roman" panose="02020603050405020304" pitchFamily="18" charset="0"/>
              </a:rPr>
              <a:t> </a:t>
            </a:r>
            <a:r>
              <a:rPr lang="en-US" sz="2400" b="1" i="1" spc="-150" dirty="0">
                <a:solidFill>
                  <a:schemeClr val="tx2"/>
                </a:solidFill>
                <a:latin typeface="Times New Roman" panose="02020603050405020304" pitchFamily="18" charset="0"/>
                <a:cs typeface="Times New Roman" panose="02020603050405020304" pitchFamily="18" charset="0"/>
              </a:rPr>
              <a:t>F</a:t>
            </a:r>
            <a:r>
              <a:rPr lang="en-US" sz="2400" b="1" spc="-150" baseline="-25000" dirty="0">
                <a:solidFill>
                  <a:schemeClr val="tx2"/>
                </a:solidFill>
                <a:latin typeface="Times New Roman" panose="02020603050405020304" pitchFamily="18" charset="0"/>
                <a:cs typeface="Times New Roman" panose="02020603050405020304" pitchFamily="18" charset="0"/>
              </a:rPr>
              <a:t>4 </a:t>
            </a:r>
            <a:r>
              <a:rPr lang="en-NZ" sz="2400" b="1" dirty="0" smtClean="0">
                <a:solidFill>
                  <a:schemeClr val="tx2"/>
                </a:solidFill>
                <a:latin typeface="Times New Roman" panose="02020603050405020304" pitchFamily="18" charset="0"/>
                <a:cs typeface="Times New Roman" panose="02020603050405020304" pitchFamily="18" charset="0"/>
              </a:rPr>
              <a:t>| </a:t>
            </a:r>
            <a:r>
              <a:rPr lang="en-NZ" sz="2400" b="1" dirty="0">
                <a:solidFill>
                  <a:schemeClr val="tx2"/>
                </a:solidFill>
                <a:latin typeface="Times New Roman" panose="02020603050405020304" pitchFamily="18" charset="0"/>
                <a:cs typeface="Times New Roman" panose="02020603050405020304" pitchFamily="18" charset="0"/>
              </a:rPr>
              <a:t>= </a:t>
            </a:r>
            <a:r>
              <a:rPr lang="en-NZ" sz="2400" b="1" dirty="0" smtClean="0">
                <a:solidFill>
                  <a:schemeClr val="tx2"/>
                </a:solidFill>
                <a:latin typeface="Times New Roman" panose="02020603050405020304" pitchFamily="18" charset="0"/>
                <a:cs typeface="Times New Roman" panose="02020603050405020304" pitchFamily="18" charset="0"/>
              </a:rPr>
              <a:t>415 - 397 </a:t>
            </a:r>
            <a:r>
              <a:rPr lang="en-NZ" sz="2400" b="1" dirty="0">
                <a:solidFill>
                  <a:schemeClr val="tx2"/>
                </a:solidFill>
                <a:latin typeface="Times New Roman" panose="02020603050405020304" pitchFamily="18" charset="0"/>
                <a:cs typeface="Times New Roman" panose="02020603050405020304" pitchFamily="18" charset="0"/>
              </a:rPr>
              <a:t>= 18</a:t>
            </a:r>
          </a:p>
        </p:txBody>
      </p:sp>
      <p:sp>
        <p:nvSpPr>
          <p:cNvPr id="12" name="TextBox 11"/>
          <p:cNvSpPr txBox="1"/>
          <p:nvPr/>
        </p:nvSpPr>
        <p:spPr>
          <a:xfrm>
            <a:off x="1524637" y="5998509"/>
            <a:ext cx="4929897" cy="830997"/>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5</a:t>
            </a:r>
            <a:r>
              <a:rPr lang="en-NZ" sz="2400" b="1" dirty="0" smtClean="0">
                <a:solidFill>
                  <a:schemeClr val="tx2"/>
                </a:solidFill>
                <a:latin typeface="Times New Roman" panose="02020603050405020304" pitchFamily="18" charset="0"/>
                <a:cs typeface="Times New Roman" panose="02020603050405020304" pitchFamily="18" charset="0"/>
              </a:rPr>
              <a:t> </a:t>
            </a:r>
            <a:r>
              <a:rPr lang="en-NZ" sz="2400" b="1" dirty="0">
                <a:solidFill>
                  <a:schemeClr val="tx2"/>
                </a:solidFill>
                <a:latin typeface="Times New Roman" panose="02020603050405020304" pitchFamily="18" charset="0"/>
                <a:cs typeface="Times New Roman" panose="02020603050405020304" pitchFamily="18" charset="0"/>
              </a:rPr>
              <a:t>= </a:t>
            </a:r>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i="1" spc="-150" dirty="0">
                <a:solidFill>
                  <a:schemeClr val="tx2"/>
                </a:solidFill>
                <a:latin typeface="Times New Roman" panose="02020603050405020304" pitchFamily="18" charset="0"/>
                <a:cs typeface="Times New Roman" panose="02020603050405020304" pitchFamily="18" charset="0"/>
              </a:rPr>
              <a:t>D</a:t>
            </a:r>
            <a:r>
              <a:rPr lang="en-US" sz="2400" b="1" spc="-150" baseline="-25000" dirty="0">
                <a:solidFill>
                  <a:schemeClr val="tx2"/>
                </a:solidFill>
                <a:latin typeface="Times New Roman" panose="02020603050405020304" pitchFamily="18" charset="0"/>
                <a:cs typeface="Times New Roman" panose="02020603050405020304" pitchFamily="18" charset="0"/>
              </a:rPr>
              <a:t>2 </a:t>
            </a:r>
            <a:r>
              <a:rPr lang="en-NZ" sz="2400" b="1" dirty="0">
                <a:solidFill>
                  <a:schemeClr val="tx2"/>
                </a:solidFill>
                <a:latin typeface="Times New Roman" panose="02020603050405020304" pitchFamily="18" charset="0"/>
                <a:cs typeface="Times New Roman" panose="02020603050405020304" pitchFamily="18" charset="0"/>
              </a:rPr>
              <a:t>+</a:t>
            </a:r>
            <a:r>
              <a:rPr lang="en-US" sz="2400" b="1" spc="-150" dirty="0">
                <a:solidFill>
                  <a:schemeClr val="tx2"/>
                </a:solidFill>
                <a:latin typeface="Times New Roman" panose="02020603050405020304" pitchFamily="18" charset="0"/>
                <a:cs typeface="Times New Roman" panose="02020603050405020304" pitchFamily="18" charset="0"/>
              </a:rPr>
              <a:t> </a:t>
            </a:r>
            <a:r>
              <a:rPr lang="en-US" sz="2400" b="1" i="1" spc="-150" dirty="0">
                <a:solidFill>
                  <a:schemeClr val="tx2"/>
                </a:solidFill>
                <a:latin typeface="Times New Roman" panose="02020603050405020304" pitchFamily="18" charset="0"/>
                <a:cs typeface="Times New Roman" panose="02020603050405020304" pitchFamily="18" charset="0"/>
              </a:rPr>
              <a:t>D</a:t>
            </a:r>
            <a:r>
              <a:rPr lang="en-US" sz="2400" b="1" spc="-150" baseline="-25000" dirty="0">
                <a:solidFill>
                  <a:schemeClr val="tx2"/>
                </a:solidFill>
                <a:latin typeface="Times New Roman" panose="02020603050405020304" pitchFamily="18" charset="0"/>
                <a:cs typeface="Times New Roman" panose="02020603050405020304" pitchFamily="18" charset="0"/>
              </a:rPr>
              <a:t>3 </a:t>
            </a:r>
            <a:r>
              <a:rPr lang="en-NZ" sz="2400" b="1" dirty="0" smtClean="0">
                <a:solidFill>
                  <a:schemeClr val="tx2"/>
                </a:solidFill>
                <a:latin typeface="Times New Roman" panose="02020603050405020304" pitchFamily="18" charset="0"/>
                <a:cs typeface="Times New Roman" panose="02020603050405020304" pitchFamily="18" charset="0"/>
              </a:rPr>
              <a:t>+</a:t>
            </a:r>
            <a:r>
              <a:rPr lang="en-US" sz="2400" b="1" spc="-150" dirty="0">
                <a:solidFill>
                  <a:schemeClr val="tx2"/>
                </a:solidFill>
                <a:latin typeface="Times New Roman" panose="02020603050405020304" pitchFamily="18" charset="0"/>
                <a:cs typeface="Times New Roman" panose="02020603050405020304" pitchFamily="18" charset="0"/>
              </a:rPr>
              <a:t>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4 </a:t>
            </a:r>
            <a:r>
              <a:rPr lang="en-NZ" sz="2400" b="1" dirty="0" smtClean="0">
                <a:solidFill>
                  <a:schemeClr val="tx2"/>
                </a:solidFill>
                <a:latin typeface="Times New Roman" panose="02020603050405020304" pitchFamily="18" charset="0"/>
                <a:cs typeface="Times New Roman" panose="02020603050405020304" pitchFamily="18" charset="0"/>
              </a:rPr>
              <a:t>) / 3</a:t>
            </a:r>
          </a:p>
          <a:p>
            <a:r>
              <a:rPr lang="en-NZ" sz="2400" b="1" dirty="0">
                <a:solidFill>
                  <a:schemeClr val="tx2"/>
                </a:solidFill>
                <a:latin typeface="Times New Roman" panose="02020603050405020304" pitchFamily="18" charset="0"/>
                <a:cs typeface="Times New Roman" panose="02020603050405020304" pitchFamily="18" charset="0"/>
              </a:rPr>
              <a:t> </a:t>
            </a:r>
            <a:r>
              <a:rPr lang="en-NZ" sz="2400" b="1" dirty="0" smtClean="0">
                <a:solidFill>
                  <a:schemeClr val="tx2"/>
                </a:solidFill>
                <a:latin typeface="Times New Roman" panose="02020603050405020304" pitchFamily="18" charset="0"/>
                <a:cs typeface="Times New Roman" panose="02020603050405020304" pitchFamily="18" charset="0"/>
              </a:rPr>
              <a:t>    = (380 + 411 + 415) / 3 </a:t>
            </a:r>
            <a:r>
              <a:rPr lang="en-NZ" sz="2400" b="1" dirty="0">
                <a:solidFill>
                  <a:schemeClr val="tx2"/>
                </a:solidFill>
                <a:latin typeface="Times New Roman" panose="02020603050405020304" pitchFamily="18" charset="0"/>
                <a:cs typeface="Times New Roman" panose="02020603050405020304" pitchFamily="18" charset="0"/>
              </a:rPr>
              <a:t>= 402</a:t>
            </a:r>
          </a:p>
        </p:txBody>
      </p:sp>
    </p:spTree>
    <p:extLst>
      <p:ext uri="{BB962C8B-B14F-4D97-AF65-F5344CB8AC3E}">
        <p14:creationId xmlns:p14="http://schemas.microsoft.com/office/powerpoint/2010/main" val="3383871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3088" y="2159000"/>
            <a:ext cx="7875588" cy="4394200"/>
            <a:chOff x="361" y="1200"/>
            <a:chExt cx="4961" cy="2768"/>
          </a:xfrm>
        </p:grpSpPr>
        <p:sp>
          <p:nvSpPr>
            <p:cNvPr id="191491" name="Rectangle 3"/>
            <p:cNvSpPr>
              <a:spLocks noChangeArrowheads="1"/>
            </p:cNvSpPr>
            <p:nvPr/>
          </p:nvSpPr>
          <p:spPr bwMode="auto">
            <a:xfrm>
              <a:off x="2768" y="3739"/>
              <a:ext cx="490" cy="229"/>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dirty="0">
                  <a:effectLst>
                    <a:outerShdw blurRad="38100" dist="38100" dir="2700000" algn="tl">
                      <a:srgbClr val="C0C0C0"/>
                    </a:outerShdw>
                  </a:effectLst>
                </a:rPr>
                <a:t>Week</a:t>
              </a:r>
            </a:p>
          </p:txBody>
        </p:sp>
        <p:sp>
          <p:nvSpPr>
            <p:cNvPr id="61481" name="Line 4"/>
            <p:cNvSpPr>
              <a:spLocks noChangeShapeType="1"/>
            </p:cNvSpPr>
            <p:nvPr/>
          </p:nvSpPr>
          <p:spPr bwMode="auto">
            <a:xfrm>
              <a:off x="926" y="1205"/>
              <a:ext cx="0" cy="1996"/>
            </a:xfrm>
            <a:prstGeom prst="line">
              <a:avLst/>
            </a:prstGeom>
            <a:noFill/>
            <a:ln w="25400">
              <a:solidFill>
                <a:schemeClr val="tx1"/>
              </a:solidFill>
              <a:round/>
              <a:headEnd/>
              <a:tailEnd/>
            </a:ln>
          </p:spPr>
          <p:txBody>
            <a:bodyPr wrap="none" anchor="ctr"/>
            <a:lstStyle/>
            <a:p>
              <a:endParaRPr lang="en-US" dirty="0"/>
            </a:p>
          </p:txBody>
        </p:sp>
        <p:sp>
          <p:nvSpPr>
            <p:cNvPr id="61482" name="Line 5"/>
            <p:cNvSpPr>
              <a:spLocks noChangeShapeType="1"/>
            </p:cNvSpPr>
            <p:nvPr/>
          </p:nvSpPr>
          <p:spPr bwMode="auto">
            <a:xfrm flipV="1">
              <a:off x="891" y="3174"/>
              <a:ext cx="67" cy="79"/>
            </a:xfrm>
            <a:prstGeom prst="line">
              <a:avLst/>
            </a:prstGeom>
            <a:noFill/>
            <a:ln w="25400">
              <a:solidFill>
                <a:schemeClr val="tx1"/>
              </a:solidFill>
              <a:round/>
              <a:headEnd/>
              <a:tailEnd/>
            </a:ln>
          </p:spPr>
          <p:txBody>
            <a:bodyPr wrap="none" anchor="ctr"/>
            <a:lstStyle/>
            <a:p>
              <a:endParaRPr lang="en-US" dirty="0"/>
            </a:p>
          </p:txBody>
        </p:sp>
        <p:sp>
          <p:nvSpPr>
            <p:cNvPr id="191494" name="Rectangle 6"/>
            <p:cNvSpPr>
              <a:spLocks noChangeArrowheads="1"/>
            </p:cNvSpPr>
            <p:nvPr/>
          </p:nvSpPr>
          <p:spPr bwMode="auto">
            <a:xfrm>
              <a:off x="590" y="1200"/>
              <a:ext cx="538" cy="1961"/>
            </a:xfrm>
            <a:prstGeom prst="rect">
              <a:avLst/>
            </a:prstGeom>
            <a:noFill/>
            <a:ln w="12700">
              <a:noFill/>
              <a:miter lim="800000"/>
              <a:headEnd/>
              <a:tailEnd/>
            </a:ln>
            <a:effectLst/>
          </p:spPr>
          <p:txBody>
            <a:bodyPr wrap="none" lIns="90487" tIns="44450" rIns="90487" bIns="44450">
              <a:spAutoFit/>
            </a:bodyPr>
            <a:lstStyle/>
            <a:p>
              <a:pPr defTabSz="762000" eaLnBrk="0" hangingPunct="0">
                <a:lnSpc>
                  <a:spcPct val="220000"/>
                </a:lnSpc>
                <a:defRPr/>
              </a:pPr>
              <a:r>
                <a:rPr lang="en-US" dirty="0">
                  <a:effectLst>
                    <a:outerShdw blurRad="38100" dist="38100" dir="2700000" algn="tl">
                      <a:srgbClr val="C0C0C0"/>
                    </a:outerShdw>
                  </a:effectLst>
                </a:rPr>
                <a:t>450 </a:t>
              </a:r>
              <a:r>
                <a:rPr lang="en-US" dirty="0"/>
                <a:t>—</a:t>
              </a:r>
            </a:p>
            <a:p>
              <a:pPr defTabSz="762000" eaLnBrk="0" hangingPunct="0">
                <a:lnSpc>
                  <a:spcPct val="220000"/>
                </a:lnSpc>
                <a:defRPr/>
              </a:pPr>
              <a:r>
                <a:rPr lang="en-US" dirty="0">
                  <a:effectLst>
                    <a:outerShdw blurRad="38100" dist="38100" dir="2700000" algn="tl">
                      <a:srgbClr val="C0C0C0"/>
                    </a:outerShdw>
                  </a:effectLst>
                </a:rPr>
                <a:t>430 </a:t>
              </a:r>
              <a:r>
                <a:rPr lang="en-US" dirty="0"/>
                <a:t>—</a:t>
              </a:r>
            </a:p>
            <a:p>
              <a:pPr defTabSz="762000" eaLnBrk="0" hangingPunct="0">
                <a:lnSpc>
                  <a:spcPct val="220000"/>
                </a:lnSpc>
                <a:defRPr/>
              </a:pPr>
              <a:r>
                <a:rPr lang="en-US" dirty="0">
                  <a:effectLst>
                    <a:outerShdw blurRad="38100" dist="38100" dir="2700000" algn="tl">
                      <a:srgbClr val="C0C0C0"/>
                    </a:outerShdw>
                  </a:effectLst>
                </a:rPr>
                <a:t>410 </a:t>
              </a:r>
              <a:r>
                <a:rPr lang="en-US" dirty="0"/>
                <a:t>—</a:t>
              </a:r>
            </a:p>
            <a:p>
              <a:pPr defTabSz="762000" eaLnBrk="0" hangingPunct="0">
                <a:lnSpc>
                  <a:spcPct val="220000"/>
                </a:lnSpc>
                <a:defRPr/>
              </a:pPr>
              <a:r>
                <a:rPr lang="en-US" dirty="0">
                  <a:effectLst>
                    <a:outerShdw blurRad="38100" dist="38100" dir="2700000" algn="tl">
                      <a:srgbClr val="C0C0C0"/>
                    </a:outerShdw>
                  </a:effectLst>
                </a:rPr>
                <a:t>390 </a:t>
              </a:r>
              <a:r>
                <a:rPr lang="en-US" dirty="0"/>
                <a:t>—</a:t>
              </a:r>
            </a:p>
            <a:p>
              <a:pPr defTabSz="762000" eaLnBrk="0" hangingPunct="0">
                <a:lnSpc>
                  <a:spcPct val="220000"/>
                </a:lnSpc>
                <a:defRPr/>
              </a:pPr>
              <a:r>
                <a:rPr lang="en-US" dirty="0">
                  <a:effectLst>
                    <a:outerShdw blurRad="38100" dist="38100" dir="2700000" algn="tl">
                      <a:srgbClr val="C0C0C0"/>
                    </a:outerShdw>
                  </a:effectLst>
                </a:rPr>
                <a:t>370 </a:t>
              </a:r>
              <a:r>
                <a:rPr lang="en-US" dirty="0"/>
                <a:t>—</a:t>
              </a:r>
            </a:p>
          </p:txBody>
        </p:sp>
        <p:sp>
          <p:nvSpPr>
            <p:cNvPr id="61484" name="Freeform 7"/>
            <p:cNvSpPr>
              <a:spLocks/>
            </p:cNvSpPr>
            <p:nvPr/>
          </p:nvSpPr>
          <p:spPr bwMode="auto">
            <a:xfrm>
              <a:off x="927" y="3297"/>
              <a:ext cx="4326" cy="262"/>
            </a:xfrm>
            <a:custGeom>
              <a:avLst/>
              <a:gdLst>
                <a:gd name="T0" fmla="*/ 0 w 4326"/>
                <a:gd name="T1" fmla="*/ 0 h 262"/>
                <a:gd name="T2" fmla="*/ 0 w 4326"/>
                <a:gd name="T3" fmla="*/ 261 h 262"/>
                <a:gd name="T4" fmla="*/ 4325 w 4326"/>
                <a:gd name="T5" fmla="*/ 261 h 262"/>
                <a:gd name="T6" fmla="*/ 0 60000 65536"/>
                <a:gd name="T7" fmla="*/ 0 60000 65536"/>
                <a:gd name="T8" fmla="*/ 0 60000 65536"/>
                <a:gd name="T9" fmla="*/ 0 w 4326"/>
                <a:gd name="T10" fmla="*/ 0 h 262"/>
                <a:gd name="T11" fmla="*/ 4326 w 4326"/>
                <a:gd name="T12" fmla="*/ 262 h 262"/>
              </a:gdLst>
              <a:ahLst/>
              <a:cxnLst>
                <a:cxn ang="T6">
                  <a:pos x="T0" y="T1"/>
                </a:cxn>
                <a:cxn ang="T7">
                  <a:pos x="T2" y="T3"/>
                </a:cxn>
                <a:cxn ang="T8">
                  <a:pos x="T4" y="T5"/>
                </a:cxn>
              </a:cxnLst>
              <a:rect l="T9" t="T10" r="T11" b="T12"/>
              <a:pathLst>
                <a:path w="4326" h="262">
                  <a:moveTo>
                    <a:pt x="0" y="0"/>
                  </a:moveTo>
                  <a:lnTo>
                    <a:pt x="0" y="261"/>
                  </a:lnTo>
                  <a:lnTo>
                    <a:pt x="4325" y="261"/>
                  </a:lnTo>
                </a:path>
              </a:pathLst>
            </a:custGeom>
            <a:noFill/>
            <a:ln w="25400" cap="rnd">
              <a:solidFill>
                <a:schemeClr val="tx1"/>
              </a:solidFill>
              <a:round/>
              <a:headEnd/>
              <a:tailEnd/>
            </a:ln>
          </p:spPr>
          <p:txBody>
            <a:bodyPr/>
            <a:lstStyle/>
            <a:p>
              <a:endParaRPr lang="en-US" dirty="0"/>
            </a:p>
          </p:txBody>
        </p:sp>
        <p:sp>
          <p:nvSpPr>
            <p:cNvPr id="61485" name="Line 8"/>
            <p:cNvSpPr>
              <a:spLocks noChangeShapeType="1"/>
            </p:cNvSpPr>
            <p:nvPr/>
          </p:nvSpPr>
          <p:spPr bwMode="auto">
            <a:xfrm flipV="1">
              <a:off x="900" y="3234"/>
              <a:ext cx="67" cy="79"/>
            </a:xfrm>
            <a:prstGeom prst="line">
              <a:avLst/>
            </a:prstGeom>
            <a:noFill/>
            <a:ln w="25400">
              <a:solidFill>
                <a:schemeClr val="tx1"/>
              </a:solidFill>
              <a:round/>
              <a:headEnd/>
              <a:tailEnd/>
            </a:ln>
          </p:spPr>
          <p:txBody>
            <a:bodyPr wrap="none" anchor="ctr"/>
            <a:lstStyle/>
            <a:p>
              <a:endParaRPr lang="en-US" dirty="0"/>
            </a:p>
          </p:txBody>
        </p:sp>
        <p:sp>
          <p:nvSpPr>
            <p:cNvPr id="191497" name="Rectangle 9"/>
            <p:cNvSpPr>
              <a:spLocks noChangeArrowheads="1"/>
            </p:cNvSpPr>
            <p:nvPr/>
          </p:nvSpPr>
          <p:spPr bwMode="auto">
            <a:xfrm>
              <a:off x="839" y="3371"/>
              <a:ext cx="4483" cy="402"/>
            </a:xfrm>
            <a:prstGeom prst="rect">
              <a:avLst/>
            </a:prstGeom>
            <a:noFill/>
            <a:ln w="12700">
              <a:noFill/>
              <a:miter lim="800000"/>
              <a:headEnd/>
              <a:tailEnd/>
            </a:ln>
            <a:effectLst/>
          </p:spPr>
          <p:txBody>
            <a:bodyPr lIns="90487" tIns="44450" rIns="90487" bIns="44450">
              <a:spAutoFit/>
            </a:bodyPr>
            <a:lstStyle/>
            <a:p>
              <a:pPr defTabSz="762000" eaLnBrk="0" hangingPunct="0">
                <a:tabLst>
                  <a:tab pos="1143000" algn="ctr"/>
                  <a:tab pos="2230438" algn="ctr"/>
                  <a:tab pos="3316288" algn="ctr"/>
                  <a:tab pos="4348163" algn="ctr"/>
                  <a:tab pos="5435600" algn="ctr"/>
                  <a:tab pos="6510338" algn="ctr"/>
                </a:tabLst>
                <a:defRPr/>
              </a:pPr>
              <a:r>
                <a:rPr lang="en-US" dirty="0">
                  <a:effectLst>
                    <a:outerShdw blurRad="38100" dist="38100" dir="2700000" algn="tl">
                      <a:srgbClr val="C0C0C0"/>
                    </a:outerShdw>
                  </a:effectLst>
                </a:rPr>
                <a:t>	</a:t>
              </a:r>
              <a:r>
                <a:rPr lang="en-US" dirty="0"/>
                <a:t>|	|	|	|	|	|</a:t>
              </a:r>
            </a:p>
            <a:p>
              <a:pPr defTabSz="762000" eaLnBrk="0" hangingPunct="0">
                <a:tabLst>
                  <a:tab pos="1143000" algn="ctr"/>
                  <a:tab pos="2230438" algn="ctr"/>
                  <a:tab pos="3316288" algn="ctr"/>
                  <a:tab pos="4348163" algn="ctr"/>
                  <a:tab pos="5435600" algn="ctr"/>
                  <a:tab pos="6510338" algn="ctr"/>
                </a:tabLst>
                <a:defRPr/>
              </a:pPr>
              <a:r>
                <a:rPr lang="en-US" dirty="0">
                  <a:effectLst>
                    <a:outerShdw blurRad="38100" dist="38100" dir="2700000" algn="tl">
                      <a:srgbClr val="C0C0C0"/>
                    </a:outerShdw>
                  </a:effectLst>
                </a:rPr>
                <a:t>0	5	10	15	20	25	30</a:t>
              </a:r>
            </a:p>
          </p:txBody>
        </p:sp>
        <p:sp>
          <p:nvSpPr>
            <p:cNvPr id="191498" name="Rectangle 10"/>
            <p:cNvSpPr>
              <a:spLocks noChangeArrowheads="1"/>
            </p:cNvSpPr>
            <p:nvPr/>
          </p:nvSpPr>
          <p:spPr bwMode="auto">
            <a:xfrm rot="16200000">
              <a:off x="-98" y="1959"/>
              <a:ext cx="1147" cy="229"/>
            </a:xfrm>
            <a:prstGeom prst="rect">
              <a:avLst/>
            </a:prstGeom>
            <a:noFill/>
            <a:ln w="12700">
              <a:noFill/>
              <a:miter lim="800000"/>
              <a:headEnd/>
              <a:tailEnd/>
            </a:ln>
            <a:effectLst/>
          </p:spPr>
          <p:txBody>
            <a:bodyPr wrap="none" lIns="90487" tIns="44450" rIns="90487" bIns="44450">
              <a:spAutoFit/>
            </a:bodyPr>
            <a:lstStyle/>
            <a:p>
              <a:pPr defTabSz="762000" eaLnBrk="0" hangingPunct="0">
                <a:defRPr/>
              </a:pPr>
              <a:r>
                <a:rPr lang="en-US" dirty="0">
                  <a:effectLst>
                    <a:outerShdw blurRad="38100" dist="38100" dir="2700000" algn="tl">
                      <a:srgbClr val="C0C0C0"/>
                    </a:outerShdw>
                  </a:effectLst>
                </a:rPr>
                <a:t>Patient arrivals</a:t>
              </a:r>
            </a:p>
          </p:txBody>
        </p:sp>
      </p:grpSp>
      <p:grpSp>
        <p:nvGrpSpPr>
          <p:cNvPr id="3" name="Group 11"/>
          <p:cNvGrpSpPr>
            <a:grpSpLocks/>
          </p:cNvGrpSpPr>
          <p:nvPr/>
        </p:nvGrpSpPr>
        <p:grpSpPr bwMode="auto">
          <a:xfrm>
            <a:off x="1597025" y="3095625"/>
            <a:ext cx="5984875" cy="2409825"/>
            <a:chOff x="1006" y="1790"/>
            <a:chExt cx="3770" cy="1518"/>
          </a:xfrm>
        </p:grpSpPr>
        <p:sp>
          <p:nvSpPr>
            <p:cNvPr id="61448" name="Freeform 12"/>
            <p:cNvSpPr>
              <a:spLocks/>
            </p:cNvSpPr>
            <p:nvPr/>
          </p:nvSpPr>
          <p:spPr bwMode="auto">
            <a:xfrm>
              <a:off x="1062" y="1834"/>
              <a:ext cx="3678" cy="1106"/>
            </a:xfrm>
            <a:custGeom>
              <a:avLst/>
              <a:gdLst>
                <a:gd name="T0" fmla="*/ 0 w 3678"/>
                <a:gd name="T1" fmla="*/ 629 h 1106"/>
                <a:gd name="T2" fmla="*/ 135 w 3678"/>
                <a:gd name="T3" fmla="*/ 988 h 1106"/>
                <a:gd name="T4" fmla="*/ 273 w 3678"/>
                <a:gd name="T5" fmla="*/ 452 h 1106"/>
                <a:gd name="T6" fmla="*/ 411 w 3678"/>
                <a:gd name="T7" fmla="*/ 348 h 1106"/>
                <a:gd name="T8" fmla="*/ 543 w 3678"/>
                <a:gd name="T9" fmla="*/ 779 h 1106"/>
                <a:gd name="T10" fmla="*/ 679 w 3678"/>
                <a:gd name="T11" fmla="*/ 1105 h 1106"/>
                <a:gd name="T12" fmla="*/ 817 w 3678"/>
                <a:gd name="T13" fmla="*/ 443 h 1106"/>
                <a:gd name="T14" fmla="*/ 955 w 3678"/>
                <a:gd name="T15" fmla="*/ 725 h 1106"/>
                <a:gd name="T16" fmla="*/ 1090 w 3678"/>
                <a:gd name="T17" fmla="*/ 498 h 1106"/>
                <a:gd name="T18" fmla="*/ 1222 w 3678"/>
                <a:gd name="T19" fmla="*/ 195 h 1106"/>
                <a:gd name="T20" fmla="*/ 1362 w 3678"/>
                <a:gd name="T21" fmla="*/ 8 h 1106"/>
                <a:gd name="T22" fmla="*/ 1494 w 3678"/>
                <a:gd name="T23" fmla="*/ 818 h 1106"/>
                <a:gd name="T24" fmla="*/ 1638 w 3678"/>
                <a:gd name="T25" fmla="*/ 719 h 1106"/>
                <a:gd name="T26" fmla="*/ 1770 w 3678"/>
                <a:gd name="T27" fmla="*/ 330 h 1106"/>
                <a:gd name="T28" fmla="*/ 1910 w 3678"/>
                <a:gd name="T29" fmla="*/ 967 h 1106"/>
                <a:gd name="T30" fmla="*/ 2042 w 3678"/>
                <a:gd name="T31" fmla="*/ 621 h 1106"/>
                <a:gd name="T32" fmla="*/ 2160 w 3678"/>
                <a:gd name="T33" fmla="*/ 899 h 1106"/>
                <a:gd name="T34" fmla="*/ 2315 w 3678"/>
                <a:gd name="T35" fmla="*/ 488 h 1106"/>
                <a:gd name="T36" fmla="*/ 2448 w 3678"/>
                <a:gd name="T37" fmla="*/ 711 h 1106"/>
                <a:gd name="T38" fmla="*/ 2586 w 3678"/>
                <a:gd name="T39" fmla="*/ 95 h 1106"/>
                <a:gd name="T40" fmla="*/ 2717 w 3678"/>
                <a:gd name="T41" fmla="*/ 365 h 1106"/>
                <a:gd name="T42" fmla="*/ 2858 w 3678"/>
                <a:gd name="T43" fmla="*/ 1018 h 1106"/>
                <a:gd name="T44" fmla="*/ 2991 w 3678"/>
                <a:gd name="T45" fmla="*/ 822 h 1106"/>
                <a:gd name="T46" fmla="*/ 3134 w 3678"/>
                <a:gd name="T47" fmla="*/ 477 h 1106"/>
                <a:gd name="T48" fmla="*/ 3264 w 3678"/>
                <a:gd name="T49" fmla="*/ 0 h 1106"/>
                <a:gd name="T50" fmla="*/ 3411 w 3678"/>
                <a:gd name="T51" fmla="*/ 456 h 1106"/>
                <a:gd name="T52" fmla="*/ 3536 w 3678"/>
                <a:gd name="T53" fmla="*/ 741 h 1106"/>
                <a:gd name="T54" fmla="*/ 3677 w 3678"/>
                <a:gd name="T55" fmla="*/ 435 h 1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78"/>
                <a:gd name="T85" fmla="*/ 0 h 1106"/>
                <a:gd name="T86" fmla="*/ 3678 w 3678"/>
                <a:gd name="T87" fmla="*/ 1106 h 11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78" h="1106">
                  <a:moveTo>
                    <a:pt x="0" y="629"/>
                  </a:moveTo>
                  <a:lnTo>
                    <a:pt x="135" y="988"/>
                  </a:lnTo>
                  <a:lnTo>
                    <a:pt x="273" y="452"/>
                  </a:lnTo>
                  <a:lnTo>
                    <a:pt x="411" y="348"/>
                  </a:lnTo>
                  <a:lnTo>
                    <a:pt x="543" y="779"/>
                  </a:lnTo>
                  <a:lnTo>
                    <a:pt x="679" y="1105"/>
                  </a:lnTo>
                  <a:lnTo>
                    <a:pt x="817" y="443"/>
                  </a:lnTo>
                  <a:lnTo>
                    <a:pt x="955" y="725"/>
                  </a:lnTo>
                  <a:lnTo>
                    <a:pt x="1090" y="498"/>
                  </a:lnTo>
                  <a:lnTo>
                    <a:pt x="1222" y="195"/>
                  </a:lnTo>
                  <a:lnTo>
                    <a:pt x="1362" y="8"/>
                  </a:lnTo>
                  <a:lnTo>
                    <a:pt x="1494" y="818"/>
                  </a:lnTo>
                  <a:lnTo>
                    <a:pt x="1638" y="719"/>
                  </a:lnTo>
                  <a:lnTo>
                    <a:pt x="1770" y="330"/>
                  </a:lnTo>
                  <a:lnTo>
                    <a:pt x="1910" y="967"/>
                  </a:lnTo>
                  <a:lnTo>
                    <a:pt x="2042" y="621"/>
                  </a:lnTo>
                  <a:lnTo>
                    <a:pt x="2160" y="899"/>
                  </a:lnTo>
                  <a:lnTo>
                    <a:pt x="2315" y="488"/>
                  </a:lnTo>
                  <a:lnTo>
                    <a:pt x="2448" y="711"/>
                  </a:lnTo>
                  <a:lnTo>
                    <a:pt x="2586" y="95"/>
                  </a:lnTo>
                  <a:lnTo>
                    <a:pt x="2717" y="365"/>
                  </a:lnTo>
                  <a:lnTo>
                    <a:pt x="2858" y="1018"/>
                  </a:lnTo>
                  <a:lnTo>
                    <a:pt x="2991" y="822"/>
                  </a:lnTo>
                  <a:lnTo>
                    <a:pt x="3134" y="477"/>
                  </a:lnTo>
                  <a:lnTo>
                    <a:pt x="3264" y="0"/>
                  </a:lnTo>
                  <a:lnTo>
                    <a:pt x="3411" y="456"/>
                  </a:lnTo>
                  <a:lnTo>
                    <a:pt x="3536" y="741"/>
                  </a:lnTo>
                  <a:lnTo>
                    <a:pt x="3677" y="435"/>
                  </a:lnTo>
                </a:path>
              </a:pathLst>
            </a:custGeom>
            <a:noFill/>
            <a:ln w="50800" cap="rnd">
              <a:solidFill>
                <a:srgbClr val="FF3F66"/>
              </a:solidFill>
              <a:round/>
              <a:headEnd/>
              <a:tailEnd/>
            </a:ln>
          </p:spPr>
          <p:txBody>
            <a:bodyPr/>
            <a:lstStyle/>
            <a:p>
              <a:endParaRPr lang="en-US" dirty="0"/>
            </a:p>
          </p:txBody>
        </p:sp>
        <p:grpSp>
          <p:nvGrpSpPr>
            <p:cNvPr id="5" name="Group 13"/>
            <p:cNvGrpSpPr>
              <a:grpSpLocks/>
            </p:cNvGrpSpPr>
            <p:nvPr/>
          </p:nvGrpSpPr>
          <p:grpSpPr bwMode="auto">
            <a:xfrm>
              <a:off x="1864" y="2747"/>
              <a:ext cx="1285" cy="561"/>
              <a:chOff x="1864" y="2747"/>
              <a:chExt cx="1285" cy="561"/>
            </a:xfrm>
          </p:grpSpPr>
          <p:sp>
            <p:nvSpPr>
              <p:cNvPr id="191502" name="Rectangle 14"/>
              <p:cNvSpPr>
                <a:spLocks noChangeArrowheads="1"/>
              </p:cNvSpPr>
              <p:nvPr/>
            </p:nvSpPr>
            <p:spPr bwMode="auto">
              <a:xfrm>
                <a:off x="2083" y="2906"/>
                <a:ext cx="1066" cy="402"/>
              </a:xfrm>
              <a:prstGeom prst="rect">
                <a:avLst/>
              </a:prstGeom>
              <a:noFill/>
              <a:ln w="12700">
                <a:noFill/>
                <a:miter lim="800000"/>
                <a:headEnd/>
                <a:tailEnd/>
              </a:ln>
              <a:effectLst/>
            </p:spPr>
            <p:txBody>
              <a:bodyPr wrap="none" lIns="90487" tIns="44450" rIns="90487" bIns="44450">
                <a:spAutoFit/>
              </a:bodyPr>
              <a:lstStyle/>
              <a:p>
                <a:pPr algn="ctr" defTabSz="762000" eaLnBrk="0" hangingPunct="0">
                  <a:defRPr/>
                </a:pPr>
                <a:r>
                  <a:rPr lang="en-US" dirty="0">
                    <a:effectLst>
                      <a:outerShdw blurRad="38100" dist="38100" dir="2700000" algn="tl">
                        <a:srgbClr val="C0C0C0"/>
                      </a:outerShdw>
                    </a:effectLst>
                  </a:rPr>
                  <a:t>Actual patient</a:t>
                </a:r>
              </a:p>
              <a:p>
                <a:pPr algn="ctr" defTabSz="762000" eaLnBrk="0" hangingPunct="0">
                  <a:defRPr/>
                </a:pPr>
                <a:r>
                  <a:rPr lang="en-US" dirty="0">
                    <a:effectLst>
                      <a:outerShdw blurRad="38100" dist="38100" dir="2700000" algn="tl">
                        <a:srgbClr val="C0C0C0"/>
                      </a:outerShdw>
                    </a:effectLst>
                  </a:rPr>
                  <a:t>arrivals</a:t>
                </a:r>
              </a:p>
            </p:txBody>
          </p:sp>
          <p:sp>
            <p:nvSpPr>
              <p:cNvPr id="61479" name="Line 15"/>
              <p:cNvSpPr>
                <a:spLocks noChangeShapeType="1"/>
              </p:cNvSpPr>
              <p:nvPr/>
            </p:nvSpPr>
            <p:spPr bwMode="auto">
              <a:xfrm>
                <a:off x="1864" y="2747"/>
                <a:ext cx="253" cy="259"/>
              </a:xfrm>
              <a:prstGeom prst="line">
                <a:avLst/>
              </a:prstGeom>
              <a:noFill/>
              <a:ln w="25400">
                <a:solidFill>
                  <a:schemeClr val="tx1"/>
                </a:solidFill>
                <a:round/>
                <a:headEnd/>
                <a:tailEnd/>
              </a:ln>
            </p:spPr>
            <p:txBody>
              <a:bodyPr wrap="none" anchor="ctr"/>
              <a:lstStyle/>
              <a:p>
                <a:endParaRPr lang="en-US" dirty="0"/>
              </a:p>
            </p:txBody>
          </p:sp>
        </p:grpSp>
        <p:sp>
          <p:nvSpPr>
            <p:cNvPr id="61450" name="Oval 16"/>
            <p:cNvSpPr>
              <a:spLocks noChangeArrowheads="1"/>
            </p:cNvSpPr>
            <p:nvPr/>
          </p:nvSpPr>
          <p:spPr bwMode="auto">
            <a:xfrm>
              <a:off x="3322" y="2270"/>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1" name="Oval 17"/>
            <p:cNvSpPr>
              <a:spLocks noChangeArrowheads="1"/>
            </p:cNvSpPr>
            <p:nvPr/>
          </p:nvSpPr>
          <p:spPr bwMode="auto">
            <a:xfrm>
              <a:off x="3458" y="248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2" name="Oval 18"/>
            <p:cNvSpPr>
              <a:spLocks noChangeArrowheads="1"/>
            </p:cNvSpPr>
            <p:nvPr/>
          </p:nvSpPr>
          <p:spPr bwMode="auto">
            <a:xfrm>
              <a:off x="4274" y="180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3" name="Oval 19"/>
            <p:cNvSpPr>
              <a:spLocks noChangeArrowheads="1"/>
            </p:cNvSpPr>
            <p:nvPr/>
          </p:nvSpPr>
          <p:spPr bwMode="auto">
            <a:xfrm>
              <a:off x="4542" y="251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4" name="Oval 20"/>
            <p:cNvSpPr>
              <a:spLocks noChangeArrowheads="1"/>
            </p:cNvSpPr>
            <p:nvPr/>
          </p:nvSpPr>
          <p:spPr bwMode="auto">
            <a:xfrm>
              <a:off x="4670" y="2210"/>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5" name="Oval 21"/>
            <p:cNvSpPr>
              <a:spLocks noChangeArrowheads="1"/>
            </p:cNvSpPr>
            <p:nvPr/>
          </p:nvSpPr>
          <p:spPr bwMode="auto">
            <a:xfrm>
              <a:off x="4414" y="2238"/>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6" name="Oval 22"/>
            <p:cNvSpPr>
              <a:spLocks noChangeArrowheads="1"/>
            </p:cNvSpPr>
            <p:nvPr/>
          </p:nvSpPr>
          <p:spPr bwMode="auto">
            <a:xfrm>
              <a:off x="3730" y="2150"/>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7" name="Oval 23"/>
            <p:cNvSpPr>
              <a:spLocks noChangeArrowheads="1"/>
            </p:cNvSpPr>
            <p:nvPr/>
          </p:nvSpPr>
          <p:spPr bwMode="auto">
            <a:xfrm>
              <a:off x="4126" y="227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8" name="Oval 24"/>
            <p:cNvSpPr>
              <a:spLocks noChangeArrowheads="1"/>
            </p:cNvSpPr>
            <p:nvPr/>
          </p:nvSpPr>
          <p:spPr bwMode="auto">
            <a:xfrm>
              <a:off x="3598" y="188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59" name="Oval 25"/>
            <p:cNvSpPr>
              <a:spLocks noChangeArrowheads="1"/>
            </p:cNvSpPr>
            <p:nvPr/>
          </p:nvSpPr>
          <p:spPr bwMode="auto">
            <a:xfrm>
              <a:off x="2366" y="1790"/>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0" name="Oval 26"/>
            <p:cNvSpPr>
              <a:spLocks noChangeArrowheads="1"/>
            </p:cNvSpPr>
            <p:nvPr/>
          </p:nvSpPr>
          <p:spPr bwMode="auto">
            <a:xfrm>
              <a:off x="2502" y="259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1" name="Oval 27"/>
            <p:cNvSpPr>
              <a:spLocks noChangeArrowheads="1"/>
            </p:cNvSpPr>
            <p:nvPr/>
          </p:nvSpPr>
          <p:spPr bwMode="auto">
            <a:xfrm>
              <a:off x="2650" y="250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2" name="Oval 28"/>
            <p:cNvSpPr>
              <a:spLocks noChangeArrowheads="1"/>
            </p:cNvSpPr>
            <p:nvPr/>
          </p:nvSpPr>
          <p:spPr bwMode="auto">
            <a:xfrm>
              <a:off x="3866" y="279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3" name="Oval 29"/>
            <p:cNvSpPr>
              <a:spLocks noChangeArrowheads="1"/>
            </p:cNvSpPr>
            <p:nvPr/>
          </p:nvSpPr>
          <p:spPr bwMode="auto">
            <a:xfrm>
              <a:off x="4002" y="2598"/>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4" name="Oval 30"/>
            <p:cNvSpPr>
              <a:spLocks noChangeArrowheads="1"/>
            </p:cNvSpPr>
            <p:nvPr/>
          </p:nvSpPr>
          <p:spPr bwMode="auto">
            <a:xfrm>
              <a:off x="2774" y="2118"/>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5" name="Oval 31"/>
            <p:cNvSpPr>
              <a:spLocks noChangeArrowheads="1"/>
            </p:cNvSpPr>
            <p:nvPr/>
          </p:nvSpPr>
          <p:spPr bwMode="auto">
            <a:xfrm>
              <a:off x="2922" y="274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6" name="Oval 32"/>
            <p:cNvSpPr>
              <a:spLocks noChangeArrowheads="1"/>
            </p:cNvSpPr>
            <p:nvPr/>
          </p:nvSpPr>
          <p:spPr bwMode="auto">
            <a:xfrm>
              <a:off x="3050" y="2410"/>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7" name="Oval 33"/>
            <p:cNvSpPr>
              <a:spLocks noChangeArrowheads="1"/>
            </p:cNvSpPr>
            <p:nvPr/>
          </p:nvSpPr>
          <p:spPr bwMode="auto">
            <a:xfrm>
              <a:off x="3170" y="267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8" name="Oval 34"/>
            <p:cNvSpPr>
              <a:spLocks noChangeArrowheads="1"/>
            </p:cNvSpPr>
            <p:nvPr/>
          </p:nvSpPr>
          <p:spPr bwMode="auto">
            <a:xfrm>
              <a:off x="1826" y="223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69" name="Oval 35"/>
            <p:cNvSpPr>
              <a:spLocks noChangeArrowheads="1"/>
            </p:cNvSpPr>
            <p:nvPr/>
          </p:nvSpPr>
          <p:spPr bwMode="auto">
            <a:xfrm>
              <a:off x="1966" y="250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0" name="Oval 36"/>
            <p:cNvSpPr>
              <a:spLocks noChangeArrowheads="1"/>
            </p:cNvSpPr>
            <p:nvPr/>
          </p:nvSpPr>
          <p:spPr bwMode="auto">
            <a:xfrm>
              <a:off x="2086" y="228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1" name="Oval 37"/>
            <p:cNvSpPr>
              <a:spLocks noChangeArrowheads="1"/>
            </p:cNvSpPr>
            <p:nvPr/>
          </p:nvSpPr>
          <p:spPr bwMode="auto">
            <a:xfrm>
              <a:off x="2226" y="1974"/>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2" name="Oval 38"/>
            <p:cNvSpPr>
              <a:spLocks noChangeArrowheads="1"/>
            </p:cNvSpPr>
            <p:nvPr/>
          </p:nvSpPr>
          <p:spPr bwMode="auto">
            <a:xfrm>
              <a:off x="1418" y="2138"/>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3" name="Oval 39"/>
            <p:cNvSpPr>
              <a:spLocks noChangeArrowheads="1"/>
            </p:cNvSpPr>
            <p:nvPr/>
          </p:nvSpPr>
          <p:spPr bwMode="auto">
            <a:xfrm>
              <a:off x="1542" y="254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4" name="Oval 40"/>
            <p:cNvSpPr>
              <a:spLocks noChangeArrowheads="1"/>
            </p:cNvSpPr>
            <p:nvPr/>
          </p:nvSpPr>
          <p:spPr bwMode="auto">
            <a:xfrm>
              <a:off x="1678" y="2878"/>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5" name="Oval 41"/>
            <p:cNvSpPr>
              <a:spLocks noChangeArrowheads="1"/>
            </p:cNvSpPr>
            <p:nvPr/>
          </p:nvSpPr>
          <p:spPr bwMode="auto">
            <a:xfrm>
              <a:off x="1006" y="2406"/>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6" name="Oval 42"/>
            <p:cNvSpPr>
              <a:spLocks noChangeArrowheads="1"/>
            </p:cNvSpPr>
            <p:nvPr/>
          </p:nvSpPr>
          <p:spPr bwMode="auto">
            <a:xfrm>
              <a:off x="1138" y="2762"/>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sp>
          <p:nvSpPr>
            <p:cNvPr id="61477" name="Oval 43"/>
            <p:cNvSpPr>
              <a:spLocks noChangeArrowheads="1"/>
            </p:cNvSpPr>
            <p:nvPr/>
          </p:nvSpPr>
          <p:spPr bwMode="auto">
            <a:xfrm>
              <a:off x="1282" y="2230"/>
              <a:ext cx="106" cy="106"/>
            </a:xfrm>
            <a:prstGeom prst="ellipse">
              <a:avLst/>
            </a:prstGeom>
            <a:solidFill>
              <a:schemeClr val="tx1"/>
            </a:solidFill>
            <a:ln w="12700">
              <a:solidFill>
                <a:schemeClr val="tx1"/>
              </a:solidFill>
              <a:round/>
              <a:headEnd/>
              <a:tailEnd/>
            </a:ln>
          </p:spPr>
          <p:txBody>
            <a:bodyPr wrap="none" anchor="ctr"/>
            <a:lstStyle/>
            <a:p>
              <a:endParaRPr lang="en-US" dirty="0"/>
            </a:p>
          </p:txBody>
        </p:sp>
      </p:grpSp>
      <p:sp>
        <p:nvSpPr>
          <p:cNvPr id="61443" name="Rectangle 44"/>
          <p:cNvSpPr>
            <a:spLocks noChangeArrowheads="1"/>
          </p:cNvSpPr>
          <p:nvPr/>
        </p:nvSpPr>
        <p:spPr bwMode="auto">
          <a:xfrm>
            <a:off x="323528" y="236538"/>
            <a:ext cx="8515672" cy="525462"/>
          </a:xfrm>
          <a:prstGeom prst="rect">
            <a:avLst/>
          </a:prstGeom>
          <a:noFill/>
          <a:ln w="9525">
            <a:noFill/>
            <a:miter lim="800000"/>
            <a:headEnd/>
            <a:tailEnd/>
          </a:ln>
        </p:spPr>
        <p:txBody>
          <a:bodyPr anchor="ctr"/>
          <a:lstStyle/>
          <a:p>
            <a:pPr eaLnBrk="0" hangingPunct="0"/>
            <a:r>
              <a:rPr lang="en-US" sz="3200" b="1" dirty="0" smtClean="0"/>
              <a:t>Should </a:t>
            </a:r>
            <a:r>
              <a:rPr lang="en-US" sz="3600" b="1" i="1" dirty="0" smtClean="0">
                <a:latin typeface="Times New Roman" panose="02020603050405020304" pitchFamily="18" charset="0"/>
                <a:cs typeface="Times New Roman" panose="02020603050405020304" pitchFamily="18" charset="0"/>
              </a:rPr>
              <a:t>n</a:t>
            </a:r>
            <a:r>
              <a:rPr lang="en-US" sz="3200" b="1" dirty="0" smtClean="0"/>
              <a:t> be large or small?</a:t>
            </a:r>
            <a:endParaRPr lang="en-US" sz="3200" b="1" dirty="0"/>
          </a:p>
        </p:txBody>
      </p:sp>
      <p:sp>
        <p:nvSpPr>
          <p:cNvPr id="61444" name="Text Box 45"/>
          <p:cNvSpPr txBox="1">
            <a:spLocks noChangeArrowheads="1"/>
          </p:cNvSpPr>
          <p:nvPr/>
        </p:nvSpPr>
        <p:spPr bwMode="auto">
          <a:xfrm>
            <a:off x="2006600" y="954544"/>
            <a:ext cx="6832600" cy="1446550"/>
          </a:xfrm>
          <a:prstGeom prst="rect">
            <a:avLst/>
          </a:prstGeom>
          <a:noFill/>
          <a:ln w="12700">
            <a:solidFill>
              <a:schemeClr val="tx1"/>
            </a:solidFill>
            <a:miter lim="800000"/>
            <a:headEnd/>
            <a:tailEnd/>
          </a:ln>
        </p:spPr>
        <p:txBody>
          <a:bodyPr>
            <a:spAutoFit/>
          </a:bodyPr>
          <a:lstStyle/>
          <a:p>
            <a:pPr defTabSz="762000" eaLnBrk="0" hangingPunct="0"/>
            <a:r>
              <a:rPr lang="en-US" sz="2200" b="0" dirty="0"/>
              <a:t>The moving average method may involve the use of as many periods of past demand as desired. The stability of the demand series generally determines how many periods to include.</a:t>
            </a:r>
          </a:p>
        </p:txBody>
      </p:sp>
      <p:sp>
        <p:nvSpPr>
          <p:cNvPr id="46" name="Slide Number Placeholder 45"/>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34</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a:xfrm>
            <a:off x="312760" y="404664"/>
            <a:ext cx="8831240" cy="660400"/>
          </a:xfrm>
        </p:spPr>
        <p:txBody>
          <a:bodyPr/>
          <a:lstStyle/>
          <a:p>
            <a:pPr algn="l"/>
            <a:r>
              <a:rPr lang="en-US" sz="3200" b="1" dirty="0" smtClean="0">
                <a:latin typeface="Arial" charset="0"/>
              </a:rPr>
              <a:t>Comparison of 3- and 6-week MA forecasts</a:t>
            </a:r>
            <a:r>
              <a:rPr lang="en-US" sz="3200" b="1" dirty="0" smtClean="0"/>
              <a:t> </a:t>
            </a:r>
          </a:p>
        </p:txBody>
      </p:sp>
      <p:sp>
        <p:nvSpPr>
          <p:cNvPr id="29" name="Slide Number Placeholder 28"/>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35</a:t>
            </a:fld>
            <a:endParaRPr lang="en-US" dirty="0">
              <a:solidFill>
                <a:srgbClr val="000000"/>
              </a:solidFill>
            </a:endParaRPr>
          </a:p>
        </p:txBody>
      </p:sp>
      <p:grpSp>
        <p:nvGrpSpPr>
          <p:cNvPr id="2" name="Group 3"/>
          <p:cNvGrpSpPr>
            <a:grpSpLocks/>
          </p:cNvGrpSpPr>
          <p:nvPr/>
        </p:nvGrpSpPr>
        <p:grpSpPr bwMode="auto">
          <a:xfrm>
            <a:off x="1143000" y="1295355"/>
            <a:ext cx="6705600" cy="4489450"/>
            <a:chOff x="776" y="1184"/>
            <a:chExt cx="4224" cy="2828"/>
          </a:xfrm>
        </p:grpSpPr>
        <p:grpSp>
          <p:nvGrpSpPr>
            <p:cNvPr id="3" name="Group 4"/>
            <p:cNvGrpSpPr>
              <a:grpSpLocks/>
            </p:cNvGrpSpPr>
            <p:nvPr/>
          </p:nvGrpSpPr>
          <p:grpSpPr bwMode="auto">
            <a:xfrm>
              <a:off x="776" y="1292"/>
              <a:ext cx="4224" cy="2720"/>
              <a:chOff x="776" y="1292"/>
              <a:chExt cx="4224" cy="2720"/>
            </a:xfrm>
          </p:grpSpPr>
          <p:grpSp>
            <p:nvGrpSpPr>
              <p:cNvPr id="5" name="Group 5"/>
              <p:cNvGrpSpPr>
                <a:grpSpLocks/>
              </p:cNvGrpSpPr>
              <p:nvPr/>
            </p:nvGrpSpPr>
            <p:grpSpPr bwMode="auto">
              <a:xfrm>
                <a:off x="776" y="1292"/>
                <a:ext cx="4224" cy="2696"/>
                <a:chOff x="776" y="1292"/>
                <a:chExt cx="4224" cy="2696"/>
              </a:xfrm>
            </p:grpSpPr>
            <p:pic>
              <p:nvPicPr>
                <p:cNvPr id="65562" name="Picture 6"/>
                <p:cNvPicPr>
                  <a:picLocks noChangeAspect="1" noChangeArrowheads="1"/>
                </p:cNvPicPr>
                <p:nvPr/>
              </p:nvPicPr>
              <p:blipFill>
                <a:blip r:embed="rId3" cstate="print"/>
                <a:srcRect/>
                <a:stretch>
                  <a:fillRect/>
                </a:stretch>
              </p:blipFill>
              <p:spPr bwMode="auto">
                <a:xfrm>
                  <a:off x="776" y="1292"/>
                  <a:ext cx="4224" cy="2696"/>
                </a:xfrm>
                <a:prstGeom prst="rect">
                  <a:avLst/>
                </a:prstGeom>
                <a:noFill/>
                <a:ln w="12700">
                  <a:noFill/>
                  <a:miter lim="800000"/>
                  <a:headEnd/>
                  <a:tailEnd/>
                </a:ln>
              </p:spPr>
            </p:pic>
            <p:sp>
              <p:nvSpPr>
                <p:cNvPr id="65563" name="Rectangle 7"/>
                <p:cNvSpPr>
                  <a:spLocks noChangeArrowheads="1"/>
                </p:cNvSpPr>
                <p:nvPr/>
              </p:nvSpPr>
              <p:spPr bwMode="auto">
                <a:xfrm>
                  <a:off x="1736" y="1808"/>
                  <a:ext cx="512" cy="256"/>
                </a:xfrm>
                <a:prstGeom prst="rect">
                  <a:avLst/>
                </a:prstGeom>
                <a:solidFill>
                  <a:schemeClr val="bg1"/>
                </a:solidFill>
                <a:ln w="12700">
                  <a:solidFill>
                    <a:schemeClr val="bg1">
                      <a:alpha val="0"/>
                    </a:schemeClr>
                  </a:solidFill>
                  <a:miter lim="800000"/>
                  <a:headEnd/>
                  <a:tailEnd/>
                </a:ln>
              </p:spPr>
              <p:txBody>
                <a:bodyPr wrap="none" anchor="ctr"/>
                <a:lstStyle/>
                <a:p>
                  <a:endParaRPr lang="en-US" dirty="0"/>
                </a:p>
              </p:txBody>
            </p:sp>
            <p:sp>
              <p:nvSpPr>
                <p:cNvPr id="65564" name="Rectangle 8"/>
                <p:cNvSpPr>
                  <a:spLocks noChangeArrowheads="1"/>
                </p:cNvSpPr>
                <p:nvPr/>
              </p:nvSpPr>
              <p:spPr bwMode="auto">
                <a:xfrm>
                  <a:off x="2976" y="1720"/>
                  <a:ext cx="512" cy="256"/>
                </a:xfrm>
                <a:prstGeom prst="rect">
                  <a:avLst/>
                </a:prstGeom>
                <a:solidFill>
                  <a:schemeClr val="bg1"/>
                </a:solidFill>
                <a:ln w="12700">
                  <a:solidFill>
                    <a:schemeClr val="bg1">
                      <a:alpha val="0"/>
                    </a:schemeClr>
                  </a:solidFill>
                  <a:miter lim="800000"/>
                  <a:headEnd/>
                  <a:tailEnd/>
                </a:ln>
              </p:spPr>
              <p:txBody>
                <a:bodyPr wrap="none" anchor="ctr"/>
                <a:lstStyle/>
                <a:p>
                  <a:endParaRPr lang="en-US" dirty="0"/>
                </a:p>
              </p:txBody>
            </p:sp>
            <p:sp>
              <p:nvSpPr>
                <p:cNvPr id="65565" name="Rectangle 9"/>
                <p:cNvSpPr>
                  <a:spLocks noChangeArrowheads="1"/>
                </p:cNvSpPr>
                <p:nvPr/>
              </p:nvSpPr>
              <p:spPr bwMode="auto">
                <a:xfrm>
                  <a:off x="2288" y="2704"/>
                  <a:ext cx="600" cy="256"/>
                </a:xfrm>
                <a:prstGeom prst="rect">
                  <a:avLst/>
                </a:prstGeom>
                <a:solidFill>
                  <a:schemeClr val="bg1"/>
                </a:solidFill>
                <a:ln w="0">
                  <a:solidFill>
                    <a:schemeClr val="bg1">
                      <a:alpha val="0"/>
                    </a:schemeClr>
                  </a:solidFill>
                  <a:prstDash val="sysDot"/>
                  <a:miter lim="800000"/>
                  <a:headEnd/>
                  <a:tailEnd/>
                </a:ln>
              </p:spPr>
              <p:txBody>
                <a:bodyPr wrap="none" anchor="ctr"/>
                <a:lstStyle/>
                <a:p>
                  <a:endParaRPr lang="en-US" dirty="0"/>
                </a:p>
              </p:txBody>
            </p:sp>
          </p:grpSp>
          <p:sp>
            <p:nvSpPr>
              <p:cNvPr id="65560" name="Text Box 10"/>
              <p:cNvSpPr txBox="1">
                <a:spLocks noChangeArrowheads="1"/>
              </p:cNvSpPr>
              <p:nvPr/>
            </p:nvSpPr>
            <p:spPr bwMode="auto">
              <a:xfrm>
                <a:off x="2944" y="3800"/>
                <a:ext cx="464" cy="212"/>
              </a:xfrm>
              <a:prstGeom prst="rect">
                <a:avLst/>
              </a:prstGeom>
              <a:solidFill>
                <a:schemeClr val="bg1"/>
              </a:solidFill>
              <a:ln w="12700">
                <a:solidFill>
                  <a:schemeClr val="bg1">
                    <a:alpha val="0"/>
                  </a:schemeClr>
                </a:solidFill>
                <a:miter lim="800000"/>
                <a:headEnd/>
                <a:tailEnd/>
              </a:ln>
            </p:spPr>
            <p:txBody>
              <a:bodyPr>
                <a:spAutoFit/>
              </a:bodyPr>
              <a:lstStyle/>
              <a:p>
                <a:pPr defTabSz="762000">
                  <a:spcBef>
                    <a:spcPct val="50000"/>
                  </a:spcBef>
                </a:pPr>
                <a:r>
                  <a:rPr lang="en-US" sz="1600" dirty="0"/>
                  <a:t>Week</a:t>
                </a:r>
              </a:p>
            </p:txBody>
          </p:sp>
          <p:sp>
            <p:nvSpPr>
              <p:cNvPr id="65561" name="Text Box 11"/>
              <p:cNvSpPr txBox="1">
                <a:spLocks noChangeArrowheads="1"/>
              </p:cNvSpPr>
              <p:nvPr/>
            </p:nvSpPr>
            <p:spPr bwMode="auto">
              <a:xfrm rot="16200000">
                <a:off x="376" y="2312"/>
                <a:ext cx="1104" cy="212"/>
              </a:xfrm>
              <a:prstGeom prst="rect">
                <a:avLst/>
              </a:prstGeom>
              <a:solidFill>
                <a:schemeClr val="bg1"/>
              </a:solidFill>
              <a:ln w="12700">
                <a:solidFill>
                  <a:schemeClr val="bg1">
                    <a:alpha val="0"/>
                  </a:schemeClr>
                </a:solidFill>
                <a:miter lim="800000"/>
                <a:headEnd/>
                <a:tailEnd/>
              </a:ln>
            </p:spPr>
            <p:txBody>
              <a:bodyPr>
                <a:spAutoFit/>
              </a:bodyPr>
              <a:lstStyle/>
              <a:p>
                <a:pPr defTabSz="762000">
                  <a:spcBef>
                    <a:spcPct val="50000"/>
                  </a:spcBef>
                </a:pPr>
                <a:r>
                  <a:rPr lang="en-US" sz="1600" dirty="0"/>
                  <a:t>Patient Arrivals</a:t>
                </a:r>
              </a:p>
            </p:txBody>
          </p:sp>
        </p:grpSp>
        <p:grpSp>
          <p:nvGrpSpPr>
            <p:cNvPr id="7" name="Group 12"/>
            <p:cNvGrpSpPr>
              <a:grpSpLocks/>
            </p:cNvGrpSpPr>
            <p:nvPr/>
          </p:nvGrpSpPr>
          <p:grpSpPr bwMode="auto">
            <a:xfrm>
              <a:off x="2040" y="2680"/>
              <a:ext cx="2464" cy="440"/>
              <a:chOff x="2040" y="2680"/>
              <a:chExt cx="2464" cy="440"/>
            </a:xfrm>
          </p:grpSpPr>
          <p:grpSp>
            <p:nvGrpSpPr>
              <p:cNvPr id="8" name="Group 13"/>
              <p:cNvGrpSpPr>
                <a:grpSpLocks/>
              </p:cNvGrpSpPr>
              <p:nvPr/>
            </p:nvGrpSpPr>
            <p:grpSpPr bwMode="auto">
              <a:xfrm>
                <a:off x="2040" y="2680"/>
                <a:ext cx="2464" cy="440"/>
                <a:chOff x="2040" y="2680"/>
                <a:chExt cx="2464" cy="440"/>
              </a:xfrm>
            </p:grpSpPr>
            <p:sp>
              <p:nvSpPr>
                <p:cNvPr id="65557" name="Text Box 14"/>
                <p:cNvSpPr txBox="1">
                  <a:spLocks noChangeArrowheads="1"/>
                </p:cNvSpPr>
                <p:nvPr/>
              </p:nvSpPr>
              <p:spPr bwMode="auto">
                <a:xfrm>
                  <a:off x="2456" y="2832"/>
                  <a:ext cx="2048" cy="288"/>
                </a:xfrm>
                <a:prstGeom prst="rect">
                  <a:avLst/>
                </a:prstGeom>
                <a:noFill/>
                <a:ln w="12700">
                  <a:noFill/>
                  <a:miter lim="800000"/>
                  <a:headEnd/>
                  <a:tailEnd/>
                </a:ln>
              </p:spPr>
              <p:txBody>
                <a:bodyPr>
                  <a:spAutoFit/>
                </a:bodyPr>
                <a:lstStyle/>
                <a:p>
                  <a:pPr defTabSz="762000">
                    <a:spcBef>
                      <a:spcPct val="50000"/>
                    </a:spcBef>
                  </a:pPr>
                  <a:r>
                    <a:rPr lang="en-US" sz="2400" b="0" dirty="0"/>
                    <a:t>Actual patient arrivals</a:t>
                  </a:r>
                </a:p>
              </p:txBody>
            </p:sp>
            <p:sp>
              <p:nvSpPr>
                <p:cNvPr id="65558" name="Line 15"/>
                <p:cNvSpPr>
                  <a:spLocks noChangeShapeType="1"/>
                </p:cNvSpPr>
                <p:nvPr/>
              </p:nvSpPr>
              <p:spPr bwMode="auto">
                <a:xfrm>
                  <a:off x="2040" y="2680"/>
                  <a:ext cx="456" cy="200"/>
                </a:xfrm>
                <a:prstGeom prst="line">
                  <a:avLst/>
                </a:prstGeom>
                <a:noFill/>
                <a:ln w="28575">
                  <a:solidFill>
                    <a:schemeClr val="tx1"/>
                  </a:solidFill>
                  <a:round/>
                  <a:headEnd type="triangle" w="med" len="med"/>
                  <a:tailEnd/>
                </a:ln>
              </p:spPr>
              <p:txBody>
                <a:bodyPr wrap="none" anchor="ctr"/>
                <a:lstStyle/>
                <a:p>
                  <a:endParaRPr lang="en-US" dirty="0"/>
                </a:p>
              </p:txBody>
            </p:sp>
          </p:grpSp>
          <p:sp>
            <p:nvSpPr>
              <p:cNvPr id="65556" name="Line 16"/>
              <p:cNvSpPr>
                <a:spLocks noChangeShapeType="1"/>
              </p:cNvSpPr>
              <p:nvPr/>
            </p:nvSpPr>
            <p:spPr bwMode="auto">
              <a:xfrm>
                <a:off x="3119" y="3120"/>
                <a:ext cx="576" cy="0"/>
              </a:xfrm>
              <a:prstGeom prst="line">
                <a:avLst/>
              </a:prstGeom>
              <a:noFill/>
              <a:ln w="38100">
                <a:solidFill>
                  <a:srgbClr val="C2000B"/>
                </a:solidFill>
                <a:round/>
                <a:headEnd/>
                <a:tailEnd/>
              </a:ln>
            </p:spPr>
            <p:txBody>
              <a:bodyPr wrap="none" anchor="ctr"/>
              <a:lstStyle/>
              <a:p>
                <a:endParaRPr lang="en-US" dirty="0"/>
              </a:p>
            </p:txBody>
          </p:sp>
        </p:grpSp>
        <p:grpSp>
          <p:nvGrpSpPr>
            <p:cNvPr id="9" name="Group 17"/>
            <p:cNvGrpSpPr>
              <a:grpSpLocks/>
            </p:cNvGrpSpPr>
            <p:nvPr/>
          </p:nvGrpSpPr>
          <p:grpSpPr bwMode="auto">
            <a:xfrm>
              <a:off x="1632" y="1184"/>
              <a:ext cx="1552" cy="1096"/>
              <a:chOff x="1632" y="1184"/>
              <a:chExt cx="1552" cy="1096"/>
            </a:xfrm>
          </p:grpSpPr>
          <p:grpSp>
            <p:nvGrpSpPr>
              <p:cNvPr id="10" name="Group 18"/>
              <p:cNvGrpSpPr>
                <a:grpSpLocks/>
              </p:cNvGrpSpPr>
              <p:nvPr/>
            </p:nvGrpSpPr>
            <p:grpSpPr bwMode="auto">
              <a:xfrm>
                <a:off x="1632" y="1184"/>
                <a:ext cx="1552" cy="1096"/>
                <a:chOff x="1632" y="1184"/>
                <a:chExt cx="1552" cy="1096"/>
              </a:xfrm>
            </p:grpSpPr>
            <p:sp>
              <p:nvSpPr>
                <p:cNvPr id="65553" name="Line 19"/>
                <p:cNvSpPr>
                  <a:spLocks noChangeShapeType="1"/>
                </p:cNvSpPr>
                <p:nvPr/>
              </p:nvSpPr>
              <p:spPr bwMode="auto">
                <a:xfrm flipV="1">
                  <a:off x="1944" y="1680"/>
                  <a:ext cx="224" cy="600"/>
                </a:xfrm>
                <a:prstGeom prst="line">
                  <a:avLst/>
                </a:prstGeom>
                <a:noFill/>
                <a:ln w="28575">
                  <a:solidFill>
                    <a:schemeClr val="tx1"/>
                  </a:solidFill>
                  <a:round/>
                  <a:headEnd type="triangle" w="med" len="med"/>
                  <a:tailEnd/>
                </a:ln>
              </p:spPr>
              <p:txBody>
                <a:bodyPr wrap="none" anchor="ctr"/>
                <a:lstStyle/>
                <a:p>
                  <a:endParaRPr lang="en-US" dirty="0"/>
                </a:p>
              </p:txBody>
            </p:sp>
            <p:sp>
              <p:nvSpPr>
                <p:cNvPr id="65554" name="Text Box 20"/>
                <p:cNvSpPr txBox="1">
                  <a:spLocks noChangeArrowheads="1"/>
                </p:cNvSpPr>
                <p:nvPr/>
              </p:nvSpPr>
              <p:spPr bwMode="auto">
                <a:xfrm>
                  <a:off x="1632" y="1184"/>
                  <a:ext cx="1552" cy="518"/>
                </a:xfrm>
                <a:prstGeom prst="rect">
                  <a:avLst/>
                </a:prstGeom>
                <a:noFill/>
                <a:ln w="12700">
                  <a:noFill/>
                  <a:miter lim="800000"/>
                  <a:headEnd/>
                  <a:tailEnd/>
                </a:ln>
              </p:spPr>
              <p:txBody>
                <a:bodyPr>
                  <a:spAutoFit/>
                </a:bodyPr>
                <a:lstStyle/>
                <a:p>
                  <a:pPr defTabSz="762000">
                    <a:spcBef>
                      <a:spcPct val="50000"/>
                    </a:spcBef>
                  </a:pPr>
                  <a:r>
                    <a:rPr lang="en-US" sz="2400" b="0" dirty="0"/>
                    <a:t>3-week moving average forecast</a:t>
                  </a:r>
                </a:p>
              </p:txBody>
            </p:sp>
          </p:grpSp>
          <p:sp>
            <p:nvSpPr>
              <p:cNvPr id="65552" name="Line 21"/>
              <p:cNvSpPr>
                <a:spLocks noChangeShapeType="1"/>
              </p:cNvSpPr>
              <p:nvPr/>
            </p:nvSpPr>
            <p:spPr bwMode="auto">
              <a:xfrm>
                <a:off x="1944" y="1200"/>
                <a:ext cx="576" cy="0"/>
              </a:xfrm>
              <a:prstGeom prst="line">
                <a:avLst/>
              </a:prstGeom>
              <a:noFill/>
              <a:ln w="38100">
                <a:solidFill>
                  <a:srgbClr val="00AA9E"/>
                </a:solidFill>
                <a:round/>
                <a:headEnd/>
                <a:tailEnd/>
              </a:ln>
            </p:spPr>
            <p:txBody>
              <a:bodyPr wrap="none" anchor="ctr"/>
              <a:lstStyle/>
              <a:p>
                <a:endParaRPr lang="en-US" dirty="0"/>
              </a:p>
            </p:txBody>
          </p:sp>
        </p:grpSp>
        <p:grpSp>
          <p:nvGrpSpPr>
            <p:cNvPr id="11" name="Group 22"/>
            <p:cNvGrpSpPr>
              <a:grpSpLocks/>
            </p:cNvGrpSpPr>
            <p:nvPr/>
          </p:nvGrpSpPr>
          <p:grpSpPr bwMode="auto">
            <a:xfrm>
              <a:off x="3136" y="1200"/>
              <a:ext cx="1728" cy="1024"/>
              <a:chOff x="3136" y="1200"/>
              <a:chExt cx="1728" cy="1024"/>
            </a:xfrm>
          </p:grpSpPr>
          <p:grpSp>
            <p:nvGrpSpPr>
              <p:cNvPr id="12" name="Group 23"/>
              <p:cNvGrpSpPr>
                <a:grpSpLocks/>
              </p:cNvGrpSpPr>
              <p:nvPr/>
            </p:nvGrpSpPr>
            <p:grpSpPr bwMode="auto">
              <a:xfrm>
                <a:off x="3136" y="1200"/>
                <a:ext cx="1728" cy="1024"/>
                <a:chOff x="3136" y="1200"/>
                <a:chExt cx="1728" cy="1024"/>
              </a:xfrm>
            </p:grpSpPr>
            <p:sp>
              <p:nvSpPr>
                <p:cNvPr id="65549" name="Text Box 24"/>
                <p:cNvSpPr txBox="1">
                  <a:spLocks noChangeArrowheads="1"/>
                </p:cNvSpPr>
                <p:nvPr/>
              </p:nvSpPr>
              <p:spPr bwMode="auto">
                <a:xfrm>
                  <a:off x="3312" y="1200"/>
                  <a:ext cx="1552" cy="518"/>
                </a:xfrm>
                <a:prstGeom prst="rect">
                  <a:avLst/>
                </a:prstGeom>
                <a:noFill/>
                <a:ln w="12700">
                  <a:noFill/>
                  <a:miter lim="800000"/>
                  <a:headEnd/>
                  <a:tailEnd/>
                </a:ln>
              </p:spPr>
              <p:txBody>
                <a:bodyPr>
                  <a:spAutoFit/>
                </a:bodyPr>
                <a:lstStyle/>
                <a:p>
                  <a:pPr defTabSz="762000">
                    <a:spcBef>
                      <a:spcPct val="50000"/>
                    </a:spcBef>
                  </a:pPr>
                  <a:r>
                    <a:rPr lang="en-US" sz="2400" b="0" dirty="0"/>
                    <a:t>6-week moving average forecast</a:t>
                  </a:r>
                </a:p>
              </p:txBody>
            </p:sp>
            <p:sp>
              <p:nvSpPr>
                <p:cNvPr id="65550" name="Line 25"/>
                <p:cNvSpPr>
                  <a:spLocks noChangeShapeType="1"/>
                </p:cNvSpPr>
                <p:nvPr/>
              </p:nvSpPr>
              <p:spPr bwMode="auto">
                <a:xfrm flipV="1">
                  <a:off x="3136" y="1656"/>
                  <a:ext cx="216" cy="568"/>
                </a:xfrm>
                <a:prstGeom prst="line">
                  <a:avLst/>
                </a:prstGeom>
                <a:noFill/>
                <a:ln w="28575">
                  <a:solidFill>
                    <a:schemeClr val="tx1"/>
                  </a:solidFill>
                  <a:round/>
                  <a:headEnd type="triangle" w="med" len="med"/>
                  <a:tailEnd/>
                </a:ln>
              </p:spPr>
              <p:txBody>
                <a:bodyPr wrap="none" anchor="ctr"/>
                <a:lstStyle/>
                <a:p>
                  <a:endParaRPr lang="en-US" dirty="0"/>
                </a:p>
              </p:txBody>
            </p:sp>
          </p:grpSp>
          <p:sp>
            <p:nvSpPr>
              <p:cNvPr id="65548" name="Line 26"/>
              <p:cNvSpPr>
                <a:spLocks noChangeShapeType="1"/>
              </p:cNvSpPr>
              <p:nvPr/>
            </p:nvSpPr>
            <p:spPr bwMode="auto">
              <a:xfrm>
                <a:off x="3648" y="1208"/>
                <a:ext cx="576" cy="0"/>
              </a:xfrm>
              <a:prstGeom prst="line">
                <a:avLst/>
              </a:prstGeom>
              <a:noFill/>
              <a:ln w="38100">
                <a:solidFill>
                  <a:srgbClr val="832698"/>
                </a:solidFill>
                <a:round/>
                <a:headEnd/>
                <a:tailEnd/>
              </a:ln>
            </p:spPr>
            <p:txBody>
              <a:bodyPr wrap="none" anchor="ctr"/>
              <a:lstStyle/>
              <a:p>
                <a:endParaRPr lang="en-US" dirty="0"/>
              </a:p>
            </p:txBody>
          </p:sp>
        </p:grpSp>
      </p:grpSp>
      <p:sp>
        <p:nvSpPr>
          <p:cNvPr id="65539" name="Text Box 28"/>
          <p:cNvSpPr txBox="1">
            <a:spLocks noChangeArrowheads="1"/>
          </p:cNvSpPr>
          <p:nvPr/>
        </p:nvSpPr>
        <p:spPr bwMode="auto">
          <a:xfrm>
            <a:off x="4572000" y="4935538"/>
            <a:ext cx="1204913" cy="457200"/>
          </a:xfrm>
          <a:prstGeom prst="rect">
            <a:avLst/>
          </a:prstGeom>
          <a:noFill/>
          <a:ln w="12700">
            <a:noFill/>
            <a:miter lim="800000"/>
            <a:headEnd/>
            <a:tailEnd/>
          </a:ln>
        </p:spPr>
        <p:txBody>
          <a:bodyPr>
            <a:spAutoFit/>
          </a:bodyPr>
          <a:lstStyle/>
          <a:p>
            <a:pPr>
              <a:spcBef>
                <a:spcPct val="50000"/>
              </a:spcBef>
            </a:pPr>
            <a:endParaRPr lang="en-US" sz="2400" dirty="0"/>
          </a:p>
        </p:txBody>
      </p:sp>
      <p:sp>
        <p:nvSpPr>
          <p:cNvPr id="31" name="TextBox 30"/>
          <p:cNvSpPr txBox="1"/>
          <p:nvPr/>
        </p:nvSpPr>
        <p:spPr>
          <a:xfrm>
            <a:off x="312760" y="5815603"/>
            <a:ext cx="8763000" cy="707886"/>
          </a:xfrm>
          <a:prstGeom prst="rect">
            <a:avLst/>
          </a:prstGeom>
          <a:noFill/>
          <a:ln>
            <a:noFill/>
          </a:ln>
        </p:spPr>
        <p:txBody>
          <a:bodyPr wrap="square" rtlCol="0">
            <a:spAutoFit/>
          </a:bodyPr>
          <a:lstStyle/>
          <a:p>
            <a:r>
              <a:rPr lang="en-US" sz="2000" dirty="0" smtClean="0"/>
              <a:t>The resulting series of forecasts will be generally smoother than the original series. For this reason, the MA method is called a smoothing method.</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51294" y="1127867"/>
            <a:ext cx="7666586"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Weighted moving </a:t>
            </a:r>
            <a:r>
              <a:rPr lang="en-US" sz="2400" dirty="0">
                <a:solidFill>
                  <a:srgbClr val="0070C0"/>
                </a:solidFill>
              </a:rPr>
              <a:t>a</a:t>
            </a:r>
            <a:r>
              <a:rPr lang="en-US" sz="2400" dirty="0" smtClean="0">
                <a:solidFill>
                  <a:srgbClr val="0070C0"/>
                </a:solidFill>
              </a:rPr>
              <a:t>verage. </a:t>
            </a:r>
            <a:r>
              <a:rPr lang="en-US" sz="2000" dirty="0">
                <a:solidFill>
                  <a:srgbClr val="0070C0"/>
                </a:solidFill>
              </a:rPr>
              <a:t>- </a:t>
            </a:r>
            <a:r>
              <a:rPr lang="en-US" sz="2000" b="1" dirty="0">
                <a:solidFill>
                  <a:srgbClr val="0070C0"/>
                </a:solidFill>
              </a:rPr>
              <a:t>Exercise: </a:t>
            </a:r>
            <a:r>
              <a:rPr lang="en-US" sz="2000" dirty="0" smtClean="0">
                <a:solidFill>
                  <a:srgbClr val="0070C0"/>
                </a:solidFill>
              </a:rPr>
              <a:t>Forecast for Month 5</a:t>
            </a:r>
            <a:endParaRPr lang="en-AU" sz="2000" dirty="0" smtClean="0">
              <a:solidFill>
                <a:srgbClr val="0070C0"/>
              </a:solidFill>
            </a:endParaRPr>
          </a:p>
        </p:txBody>
      </p:sp>
      <p:sp>
        <p:nvSpPr>
          <p:cNvPr id="2052" name="Text Box 4"/>
          <p:cNvSpPr txBox="1">
            <a:spLocks noChangeArrowheads="1"/>
          </p:cNvSpPr>
          <p:nvPr/>
        </p:nvSpPr>
        <p:spPr bwMode="auto">
          <a:xfrm>
            <a:off x="685800" y="1752600"/>
            <a:ext cx="135096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1</a:t>
            </a:r>
            <a:endParaRPr lang="en-AU" sz="2400" b="1" smtClean="0">
              <a:solidFill>
                <a:srgbClr val="000000"/>
              </a:solidFill>
            </a:endParaRPr>
          </a:p>
        </p:txBody>
      </p:sp>
      <p:sp>
        <p:nvSpPr>
          <p:cNvPr id="2053" name="Text Box 5"/>
          <p:cNvSpPr txBox="1">
            <a:spLocks noChangeArrowheads="1"/>
          </p:cNvSpPr>
          <p:nvPr/>
        </p:nvSpPr>
        <p:spPr bwMode="auto">
          <a:xfrm>
            <a:off x="1014413" y="2322513"/>
            <a:ext cx="693737"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100</a:t>
            </a:r>
            <a:endParaRPr lang="en-AU" sz="2400" smtClean="0">
              <a:solidFill>
                <a:srgbClr val="000000"/>
              </a:solidFill>
            </a:endParaRPr>
          </a:p>
        </p:txBody>
      </p:sp>
      <p:sp>
        <p:nvSpPr>
          <p:cNvPr id="2054" name="Text Box 6"/>
          <p:cNvSpPr txBox="1">
            <a:spLocks noChangeArrowheads="1"/>
          </p:cNvSpPr>
          <p:nvPr/>
        </p:nvSpPr>
        <p:spPr bwMode="auto">
          <a:xfrm>
            <a:off x="2185988" y="1752600"/>
            <a:ext cx="1350962"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2</a:t>
            </a:r>
            <a:endParaRPr lang="en-AU" sz="2400" b="1" smtClean="0">
              <a:solidFill>
                <a:srgbClr val="000000"/>
              </a:solidFill>
            </a:endParaRPr>
          </a:p>
        </p:txBody>
      </p:sp>
      <p:sp>
        <p:nvSpPr>
          <p:cNvPr id="2055" name="Text Box 7"/>
          <p:cNvSpPr txBox="1">
            <a:spLocks noChangeArrowheads="1"/>
          </p:cNvSpPr>
          <p:nvPr/>
        </p:nvSpPr>
        <p:spPr bwMode="auto">
          <a:xfrm>
            <a:off x="2600325" y="2322513"/>
            <a:ext cx="523875"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90</a:t>
            </a:r>
            <a:endParaRPr lang="en-AU" sz="2400" smtClean="0">
              <a:solidFill>
                <a:srgbClr val="000000"/>
              </a:solidFill>
            </a:endParaRPr>
          </a:p>
        </p:txBody>
      </p:sp>
      <p:sp>
        <p:nvSpPr>
          <p:cNvPr id="2056" name="Text Box 8"/>
          <p:cNvSpPr txBox="1">
            <a:spLocks noChangeArrowheads="1"/>
          </p:cNvSpPr>
          <p:nvPr/>
        </p:nvSpPr>
        <p:spPr bwMode="auto">
          <a:xfrm>
            <a:off x="3657600" y="1752600"/>
            <a:ext cx="135096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3</a:t>
            </a:r>
            <a:endParaRPr lang="en-AU" sz="2400" b="1" smtClean="0">
              <a:solidFill>
                <a:srgbClr val="000000"/>
              </a:solidFill>
            </a:endParaRPr>
          </a:p>
        </p:txBody>
      </p:sp>
      <p:sp>
        <p:nvSpPr>
          <p:cNvPr id="2057" name="Text Box 9"/>
          <p:cNvSpPr txBox="1">
            <a:spLocks noChangeArrowheads="1"/>
          </p:cNvSpPr>
          <p:nvPr/>
        </p:nvSpPr>
        <p:spPr bwMode="auto">
          <a:xfrm>
            <a:off x="3987800" y="2322513"/>
            <a:ext cx="693738"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105</a:t>
            </a:r>
            <a:endParaRPr lang="en-AU" sz="2400" smtClean="0">
              <a:solidFill>
                <a:srgbClr val="000000"/>
              </a:solidFill>
            </a:endParaRPr>
          </a:p>
        </p:txBody>
      </p:sp>
      <p:sp>
        <p:nvSpPr>
          <p:cNvPr id="2058" name="Text Box 10"/>
          <p:cNvSpPr txBox="1">
            <a:spLocks noChangeArrowheads="1"/>
          </p:cNvSpPr>
          <p:nvPr/>
        </p:nvSpPr>
        <p:spPr bwMode="auto">
          <a:xfrm>
            <a:off x="5105400" y="1752600"/>
            <a:ext cx="135096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4</a:t>
            </a:r>
            <a:endParaRPr lang="en-AU" sz="2400" b="1" smtClean="0">
              <a:solidFill>
                <a:srgbClr val="000000"/>
              </a:solidFill>
            </a:endParaRPr>
          </a:p>
        </p:txBody>
      </p:sp>
      <p:sp>
        <p:nvSpPr>
          <p:cNvPr id="2059" name="Text Box 11"/>
          <p:cNvSpPr txBox="1">
            <a:spLocks noChangeArrowheads="1"/>
          </p:cNvSpPr>
          <p:nvPr/>
        </p:nvSpPr>
        <p:spPr bwMode="auto">
          <a:xfrm>
            <a:off x="5521325" y="2322513"/>
            <a:ext cx="523875"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95</a:t>
            </a:r>
            <a:endParaRPr lang="en-AU" sz="2400" smtClean="0">
              <a:solidFill>
                <a:srgbClr val="000000"/>
              </a:solidFill>
            </a:endParaRPr>
          </a:p>
        </p:txBody>
      </p:sp>
      <p:sp>
        <p:nvSpPr>
          <p:cNvPr id="2060" name="Text Box 12"/>
          <p:cNvSpPr txBox="1">
            <a:spLocks noChangeArrowheads="1"/>
          </p:cNvSpPr>
          <p:nvPr/>
        </p:nvSpPr>
        <p:spPr bwMode="auto">
          <a:xfrm>
            <a:off x="7335838" y="1752600"/>
            <a:ext cx="1350962"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5</a:t>
            </a:r>
            <a:endParaRPr lang="en-AU" sz="2400" b="1" smtClean="0">
              <a:solidFill>
                <a:srgbClr val="000000"/>
              </a:solidFill>
            </a:endParaRPr>
          </a:p>
        </p:txBody>
      </p:sp>
      <p:grpSp>
        <p:nvGrpSpPr>
          <p:cNvPr id="2" name="Group 14"/>
          <p:cNvGrpSpPr>
            <a:grpSpLocks/>
          </p:cNvGrpSpPr>
          <p:nvPr/>
        </p:nvGrpSpPr>
        <p:grpSpPr bwMode="auto">
          <a:xfrm>
            <a:off x="746125" y="2708275"/>
            <a:ext cx="1143000" cy="644525"/>
            <a:chOff x="1905" y="2332"/>
            <a:chExt cx="989" cy="557"/>
          </a:xfrm>
        </p:grpSpPr>
        <p:sp>
          <p:nvSpPr>
            <p:cNvPr id="2293" name="Freeform 15"/>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4" name="Freeform 16"/>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5" name="Freeform 17"/>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6" name="Freeform 18"/>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7" name="Freeform 19"/>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8" name="Freeform 20"/>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9" name="Freeform 21"/>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0" name="Freeform 22"/>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1" name="Freeform 23"/>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2" name="Freeform 24"/>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3" name="Freeform 25"/>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4" name="Freeform 26"/>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5" name="Freeform 27"/>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6" name="Freeform 28"/>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7" name="Freeform 29"/>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8" name="Freeform 30"/>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9" name="Freeform 31"/>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0" name="Freeform 32"/>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1" name="Freeform 33"/>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2" name="Freeform 34"/>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3" name="Freeform 35"/>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4" name="Freeform 36"/>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5" name="Freeform 37"/>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6" name="Freeform 38"/>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7" name="Freeform 39"/>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8" name="Freeform 40"/>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9" name="Freeform 41"/>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0" name="Freeform 42"/>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1" name="Freeform 43"/>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2" name="Freeform 44"/>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3" name="Freeform 45"/>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4" name="Freeform 46"/>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5" name="Freeform 47"/>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6" name="Freeform 48"/>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7" name="Freeform 49"/>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8" name="Freeform 50"/>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9" name="Freeform 51"/>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0" name="Freeform 52"/>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1" name="Freeform 53"/>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2" name="Freeform 54"/>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3" name="Freeform 55"/>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4" name="Freeform 56"/>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5" name="Freeform 57"/>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6" name="Freeform 58"/>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7" name="Freeform 59"/>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8" name="Freeform 60"/>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9" name="Freeform 61"/>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0" name="Freeform 62"/>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1" name="Freeform 63"/>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2" name="Freeform 64"/>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3" name="Freeform 65"/>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4" name="Freeform 66"/>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5" name="Freeform 67"/>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6" name="Freeform 68"/>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grpSp>
        <p:nvGrpSpPr>
          <p:cNvPr id="3" name="Group 69"/>
          <p:cNvGrpSpPr>
            <a:grpSpLocks/>
          </p:cNvGrpSpPr>
          <p:nvPr/>
        </p:nvGrpSpPr>
        <p:grpSpPr bwMode="auto">
          <a:xfrm>
            <a:off x="2209800" y="2708275"/>
            <a:ext cx="1143000" cy="644525"/>
            <a:chOff x="1905" y="2332"/>
            <a:chExt cx="989" cy="557"/>
          </a:xfrm>
        </p:grpSpPr>
        <p:sp>
          <p:nvSpPr>
            <p:cNvPr id="2239" name="Freeform 70"/>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0" name="Freeform 71"/>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1" name="Freeform 72"/>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2" name="Freeform 73"/>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3" name="Freeform 74"/>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4" name="Freeform 75"/>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5" name="Freeform 76"/>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6" name="Freeform 77"/>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7" name="Freeform 78"/>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8" name="Freeform 79"/>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9" name="Freeform 80"/>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0" name="Freeform 81"/>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1" name="Freeform 82"/>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2" name="Freeform 83"/>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3" name="Freeform 84"/>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4" name="Freeform 85"/>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5" name="Freeform 86"/>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6" name="Freeform 87"/>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7" name="Freeform 88"/>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8" name="Freeform 89"/>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9" name="Freeform 90"/>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0" name="Freeform 91"/>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1" name="Freeform 92"/>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2" name="Freeform 93"/>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3" name="Freeform 94"/>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4" name="Freeform 95"/>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5" name="Freeform 96"/>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6" name="Freeform 97"/>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7" name="Freeform 98"/>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8" name="Freeform 99"/>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9" name="Freeform 100"/>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0" name="Freeform 101"/>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1" name="Freeform 102"/>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2" name="Freeform 103"/>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3" name="Freeform 104"/>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4" name="Freeform 105"/>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5" name="Freeform 106"/>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6" name="Freeform 107"/>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7" name="Freeform 108"/>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8" name="Freeform 109"/>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9" name="Freeform 110"/>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0" name="Freeform 111"/>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1" name="Freeform 112"/>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2" name="Freeform 113"/>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3" name="Freeform 114"/>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4" name="Freeform 115"/>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5" name="Freeform 116"/>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6" name="Freeform 117"/>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7" name="Freeform 118"/>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8" name="Freeform 119"/>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9" name="Freeform 120"/>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0" name="Freeform 121"/>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1" name="Freeform 122"/>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2" name="Freeform 123"/>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grpSp>
        <p:nvGrpSpPr>
          <p:cNvPr id="4" name="Group 124"/>
          <p:cNvGrpSpPr>
            <a:grpSpLocks/>
          </p:cNvGrpSpPr>
          <p:nvPr/>
        </p:nvGrpSpPr>
        <p:grpSpPr bwMode="auto">
          <a:xfrm>
            <a:off x="3733800" y="2708275"/>
            <a:ext cx="1143000" cy="644525"/>
            <a:chOff x="1905" y="2332"/>
            <a:chExt cx="989" cy="557"/>
          </a:xfrm>
        </p:grpSpPr>
        <p:sp>
          <p:nvSpPr>
            <p:cNvPr id="2185" name="Freeform 125"/>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6" name="Freeform 126"/>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7" name="Freeform 127"/>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8" name="Freeform 128"/>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9" name="Freeform 129"/>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0" name="Freeform 130"/>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1" name="Freeform 131"/>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2" name="Freeform 132"/>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3" name="Freeform 133"/>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4" name="Freeform 134"/>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5" name="Freeform 135"/>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6" name="Freeform 136"/>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7" name="Freeform 137"/>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8" name="Freeform 138"/>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9" name="Freeform 139"/>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0" name="Freeform 140"/>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1" name="Freeform 141"/>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2" name="Freeform 142"/>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3" name="Freeform 143"/>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4" name="Freeform 144"/>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5" name="Freeform 145"/>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6" name="Freeform 146"/>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7" name="Freeform 147"/>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8" name="Freeform 148"/>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9" name="Freeform 149"/>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0" name="Freeform 150"/>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1" name="Freeform 151"/>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2" name="Freeform 152"/>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3" name="Freeform 153"/>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4" name="Freeform 154"/>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5" name="Freeform 155"/>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6" name="Freeform 156"/>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7" name="Freeform 157"/>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8" name="Freeform 158"/>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9" name="Freeform 159"/>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0" name="Freeform 160"/>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1" name="Freeform 161"/>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2" name="Freeform 162"/>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3" name="Freeform 163"/>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4" name="Freeform 164"/>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5" name="Freeform 165"/>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6" name="Freeform 166"/>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7" name="Freeform 167"/>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8" name="Freeform 168"/>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9" name="Freeform 169"/>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0" name="Freeform 170"/>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1" name="Freeform 171"/>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2" name="Freeform 172"/>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3" name="Freeform 173"/>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4" name="Freeform 174"/>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5" name="Freeform 175"/>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6" name="Freeform 176"/>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7" name="Freeform 177"/>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8" name="Freeform 178"/>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grpSp>
        <p:nvGrpSpPr>
          <p:cNvPr id="5" name="Group 179"/>
          <p:cNvGrpSpPr>
            <a:grpSpLocks/>
          </p:cNvGrpSpPr>
          <p:nvPr/>
        </p:nvGrpSpPr>
        <p:grpSpPr bwMode="auto">
          <a:xfrm>
            <a:off x="5181600" y="2708275"/>
            <a:ext cx="1143000" cy="644525"/>
            <a:chOff x="1905" y="2332"/>
            <a:chExt cx="989" cy="557"/>
          </a:xfrm>
        </p:grpSpPr>
        <p:sp>
          <p:nvSpPr>
            <p:cNvPr id="2131" name="Freeform 180"/>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2" name="Freeform 181"/>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3" name="Freeform 182"/>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4" name="Freeform 183"/>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5" name="Freeform 184"/>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6" name="Freeform 185"/>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7" name="Freeform 186"/>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8" name="Freeform 187"/>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9" name="Freeform 188"/>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0" name="Freeform 189"/>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1" name="Freeform 190"/>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2" name="Freeform 191"/>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3" name="Freeform 192"/>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4" name="Freeform 193"/>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5" name="Freeform 194"/>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6" name="Freeform 195"/>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7" name="Freeform 196"/>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8" name="Freeform 197"/>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9" name="Freeform 198"/>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0" name="Freeform 199"/>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1" name="Freeform 200"/>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2" name="Freeform 201"/>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3" name="Freeform 202"/>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4" name="Freeform 203"/>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5" name="Freeform 204"/>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6" name="Freeform 205"/>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7" name="Freeform 206"/>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8" name="Freeform 207"/>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9" name="Freeform 208"/>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0" name="Freeform 209"/>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1" name="Freeform 210"/>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2" name="Freeform 211"/>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3" name="Freeform 212"/>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4" name="Freeform 213"/>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5" name="Freeform 214"/>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6" name="Freeform 215"/>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7" name="Freeform 216"/>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8" name="Freeform 217"/>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9" name="Freeform 218"/>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0" name="Freeform 219"/>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1" name="Freeform 220"/>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2" name="Freeform 221"/>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3" name="Freeform 222"/>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4" name="Freeform 223"/>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5" name="Freeform 224"/>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6" name="Freeform 225"/>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7" name="Freeform 226"/>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8" name="Freeform 227"/>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9" name="Freeform 228"/>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0" name="Freeform 229"/>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1" name="Freeform 230"/>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2" name="Freeform 231"/>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3" name="Freeform 232"/>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4" name="Freeform 233"/>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sp>
        <p:nvSpPr>
          <p:cNvPr id="2066" name="Text Box 234"/>
          <p:cNvSpPr txBox="1">
            <a:spLocks noChangeArrowheads="1"/>
          </p:cNvSpPr>
          <p:nvPr/>
        </p:nvSpPr>
        <p:spPr bwMode="auto">
          <a:xfrm>
            <a:off x="5486400"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40%</a:t>
            </a:r>
            <a:endParaRPr lang="en-AU" b="1" smtClean="0">
              <a:solidFill>
                <a:srgbClr val="0070C0"/>
              </a:solidFill>
            </a:endParaRPr>
          </a:p>
        </p:txBody>
      </p:sp>
      <p:sp>
        <p:nvSpPr>
          <p:cNvPr id="2067" name="Text Box 235"/>
          <p:cNvSpPr txBox="1">
            <a:spLocks noChangeArrowheads="1"/>
          </p:cNvSpPr>
          <p:nvPr/>
        </p:nvSpPr>
        <p:spPr bwMode="auto">
          <a:xfrm>
            <a:off x="4006850"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30%</a:t>
            </a:r>
            <a:endParaRPr lang="en-AU" b="1" smtClean="0">
              <a:solidFill>
                <a:srgbClr val="0070C0"/>
              </a:solidFill>
            </a:endParaRPr>
          </a:p>
        </p:txBody>
      </p:sp>
      <p:sp>
        <p:nvSpPr>
          <p:cNvPr id="2068" name="Text Box 236"/>
          <p:cNvSpPr txBox="1">
            <a:spLocks noChangeArrowheads="1"/>
          </p:cNvSpPr>
          <p:nvPr/>
        </p:nvSpPr>
        <p:spPr bwMode="auto">
          <a:xfrm>
            <a:off x="2514600"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20%</a:t>
            </a:r>
            <a:endParaRPr lang="en-AU" b="1" smtClean="0">
              <a:solidFill>
                <a:srgbClr val="0070C0"/>
              </a:solidFill>
            </a:endParaRPr>
          </a:p>
        </p:txBody>
      </p:sp>
      <p:sp>
        <p:nvSpPr>
          <p:cNvPr id="2069" name="Text Box 237"/>
          <p:cNvSpPr txBox="1">
            <a:spLocks noChangeArrowheads="1"/>
          </p:cNvSpPr>
          <p:nvPr/>
        </p:nvSpPr>
        <p:spPr bwMode="auto">
          <a:xfrm>
            <a:off x="1050925"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70C0"/>
                </a:solidFill>
              </a:rPr>
              <a:t>10%</a:t>
            </a:r>
            <a:endParaRPr lang="en-AU" b="1" dirty="0" smtClean="0">
              <a:solidFill>
                <a:srgbClr val="0070C0"/>
              </a:solidFill>
            </a:endParaRPr>
          </a:p>
        </p:txBody>
      </p:sp>
      <p:grpSp>
        <p:nvGrpSpPr>
          <p:cNvPr id="6" name="Group 238"/>
          <p:cNvGrpSpPr>
            <a:grpSpLocks/>
          </p:cNvGrpSpPr>
          <p:nvPr/>
        </p:nvGrpSpPr>
        <p:grpSpPr bwMode="auto">
          <a:xfrm>
            <a:off x="7391400" y="2708275"/>
            <a:ext cx="1143000" cy="644525"/>
            <a:chOff x="1905" y="2332"/>
            <a:chExt cx="989" cy="557"/>
          </a:xfrm>
        </p:grpSpPr>
        <p:sp>
          <p:nvSpPr>
            <p:cNvPr id="2077" name="Freeform 239"/>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78" name="Freeform 240"/>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79" name="Freeform 241"/>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0" name="Freeform 242"/>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1" name="Freeform 243"/>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2" name="Freeform 244"/>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3" name="Freeform 245"/>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4" name="Freeform 246"/>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5" name="Freeform 247"/>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6" name="Freeform 248"/>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7" name="Freeform 249"/>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8" name="Freeform 250"/>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9" name="Freeform 251"/>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0" name="Freeform 252"/>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1" name="Freeform 253"/>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2" name="Freeform 254"/>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3" name="Freeform 255"/>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4" name="Freeform 256"/>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5" name="Freeform 257"/>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6" name="Freeform 258"/>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7" name="Freeform 259"/>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8" name="Freeform 260"/>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9" name="Freeform 261"/>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0" name="Freeform 262"/>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1" name="Freeform 263"/>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2" name="Freeform 264"/>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3" name="Freeform 265"/>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4" name="Freeform 266"/>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5" name="Freeform 267"/>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6" name="Freeform 268"/>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7" name="Freeform 269"/>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8" name="Freeform 270"/>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9" name="Freeform 271"/>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0" name="Freeform 272"/>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1" name="Freeform 273"/>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2" name="Freeform 274"/>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3" name="Freeform 275"/>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4" name="Freeform 276"/>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5" name="Freeform 277"/>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6" name="Freeform 278"/>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7" name="Freeform 279"/>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8" name="Freeform 280"/>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9" name="Freeform 281"/>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0" name="Freeform 282"/>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1" name="Freeform 283"/>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2" name="Freeform 284"/>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3" name="Freeform 285"/>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4" name="Freeform 286"/>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5" name="Freeform 287"/>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6" name="Freeform 288"/>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7" name="Freeform 289"/>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8" name="Freeform 290"/>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9" name="Freeform 291"/>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0" name="Freeform 292"/>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sp>
        <p:nvSpPr>
          <p:cNvPr id="2071" name="Text Box 293"/>
          <p:cNvSpPr txBox="1">
            <a:spLocks noChangeArrowheads="1"/>
          </p:cNvSpPr>
          <p:nvPr/>
        </p:nvSpPr>
        <p:spPr bwMode="auto">
          <a:xfrm>
            <a:off x="7632700" y="3276600"/>
            <a:ext cx="768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100%</a:t>
            </a:r>
            <a:endParaRPr lang="en-AU" b="1" smtClean="0">
              <a:solidFill>
                <a:srgbClr val="0070C0"/>
              </a:solidFill>
            </a:endParaRPr>
          </a:p>
        </p:txBody>
      </p:sp>
      <p:sp>
        <p:nvSpPr>
          <p:cNvPr id="2072" name="Text Box 294"/>
          <p:cNvSpPr txBox="1">
            <a:spLocks noChangeArrowheads="1"/>
          </p:cNvSpPr>
          <p:nvPr/>
        </p:nvSpPr>
        <p:spPr bwMode="auto">
          <a:xfrm>
            <a:off x="1889125"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3" name="Text Box 295"/>
          <p:cNvSpPr txBox="1">
            <a:spLocks noChangeArrowheads="1"/>
          </p:cNvSpPr>
          <p:nvPr/>
        </p:nvSpPr>
        <p:spPr bwMode="auto">
          <a:xfrm>
            <a:off x="3352800"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4" name="Text Box 296"/>
          <p:cNvSpPr txBox="1">
            <a:spLocks noChangeArrowheads="1"/>
          </p:cNvSpPr>
          <p:nvPr/>
        </p:nvSpPr>
        <p:spPr bwMode="auto">
          <a:xfrm>
            <a:off x="4876800"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5" name="Text Box 297"/>
          <p:cNvSpPr txBox="1">
            <a:spLocks noChangeArrowheads="1"/>
          </p:cNvSpPr>
          <p:nvPr/>
        </p:nvSpPr>
        <p:spPr bwMode="auto">
          <a:xfrm>
            <a:off x="6629400"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6" name="Rectangle 301"/>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299" name="Slide Number Placeholder 29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36</a:t>
            </a:fld>
            <a:endParaRPr lang="en-US">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741460394"/>
              </p:ext>
            </p:extLst>
          </p:nvPr>
        </p:nvGraphicFramePr>
        <p:xfrm>
          <a:off x="504825" y="3789363"/>
          <a:ext cx="4722813" cy="473075"/>
        </p:xfrm>
        <a:graphic>
          <a:graphicData uri="http://schemas.openxmlformats.org/presentationml/2006/ole">
            <mc:AlternateContent xmlns:mc="http://schemas.openxmlformats.org/markup-compatibility/2006">
              <mc:Choice xmlns:v="urn:schemas-microsoft-com:vml" Requires="v">
                <p:oleObj spid="_x0000_s154132" name="Equation" r:id="rId4" imgW="2286000" imgH="228600" progId="Equation.3">
                  <p:embed/>
                </p:oleObj>
              </mc:Choice>
              <mc:Fallback>
                <p:oleObj name="Equation" r:id="rId4" imgW="2286000" imgH="228600" progId="Equation.3">
                  <p:embed/>
                  <p:pic>
                    <p:nvPicPr>
                      <p:cNvPr id="0" name="Object 2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3789363"/>
                        <a:ext cx="47228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52440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85800" y="1752600"/>
            <a:ext cx="135096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dirty="0" smtClean="0">
                <a:solidFill>
                  <a:srgbClr val="000000"/>
                </a:solidFill>
              </a:rPr>
              <a:t>Month 1</a:t>
            </a:r>
            <a:endParaRPr lang="en-AU" sz="2400" b="1" dirty="0" smtClean="0">
              <a:solidFill>
                <a:srgbClr val="000000"/>
              </a:solidFill>
            </a:endParaRPr>
          </a:p>
        </p:txBody>
      </p:sp>
      <p:sp>
        <p:nvSpPr>
          <p:cNvPr id="2053" name="Text Box 5"/>
          <p:cNvSpPr txBox="1">
            <a:spLocks noChangeArrowheads="1"/>
          </p:cNvSpPr>
          <p:nvPr/>
        </p:nvSpPr>
        <p:spPr bwMode="auto">
          <a:xfrm>
            <a:off x="1014413" y="2322513"/>
            <a:ext cx="693737"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100</a:t>
            </a:r>
            <a:endParaRPr lang="en-AU" sz="2400" smtClean="0">
              <a:solidFill>
                <a:srgbClr val="000000"/>
              </a:solidFill>
            </a:endParaRPr>
          </a:p>
        </p:txBody>
      </p:sp>
      <p:sp>
        <p:nvSpPr>
          <p:cNvPr id="2054" name="Text Box 6"/>
          <p:cNvSpPr txBox="1">
            <a:spLocks noChangeArrowheads="1"/>
          </p:cNvSpPr>
          <p:nvPr/>
        </p:nvSpPr>
        <p:spPr bwMode="auto">
          <a:xfrm>
            <a:off x="2185988" y="1752600"/>
            <a:ext cx="1350962"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dirty="0" smtClean="0">
                <a:solidFill>
                  <a:srgbClr val="000000"/>
                </a:solidFill>
              </a:rPr>
              <a:t>Month 2</a:t>
            </a:r>
            <a:endParaRPr lang="en-AU" sz="2400" b="1" dirty="0" smtClean="0">
              <a:solidFill>
                <a:srgbClr val="000000"/>
              </a:solidFill>
            </a:endParaRPr>
          </a:p>
        </p:txBody>
      </p:sp>
      <p:sp>
        <p:nvSpPr>
          <p:cNvPr id="2055" name="Text Box 7"/>
          <p:cNvSpPr txBox="1">
            <a:spLocks noChangeArrowheads="1"/>
          </p:cNvSpPr>
          <p:nvPr/>
        </p:nvSpPr>
        <p:spPr bwMode="auto">
          <a:xfrm>
            <a:off x="2600325" y="2322513"/>
            <a:ext cx="523875"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90</a:t>
            </a:r>
            <a:endParaRPr lang="en-AU" sz="2400" smtClean="0">
              <a:solidFill>
                <a:srgbClr val="000000"/>
              </a:solidFill>
            </a:endParaRPr>
          </a:p>
        </p:txBody>
      </p:sp>
      <p:sp>
        <p:nvSpPr>
          <p:cNvPr id="2056" name="Text Box 8"/>
          <p:cNvSpPr txBox="1">
            <a:spLocks noChangeArrowheads="1"/>
          </p:cNvSpPr>
          <p:nvPr/>
        </p:nvSpPr>
        <p:spPr bwMode="auto">
          <a:xfrm>
            <a:off x="3657600" y="1752600"/>
            <a:ext cx="135096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dirty="0" smtClean="0">
                <a:solidFill>
                  <a:srgbClr val="000000"/>
                </a:solidFill>
              </a:rPr>
              <a:t>Month 3</a:t>
            </a:r>
            <a:endParaRPr lang="en-AU" sz="2400" b="1" dirty="0" smtClean="0">
              <a:solidFill>
                <a:srgbClr val="000000"/>
              </a:solidFill>
            </a:endParaRPr>
          </a:p>
        </p:txBody>
      </p:sp>
      <p:sp>
        <p:nvSpPr>
          <p:cNvPr id="2057" name="Text Box 9"/>
          <p:cNvSpPr txBox="1">
            <a:spLocks noChangeArrowheads="1"/>
          </p:cNvSpPr>
          <p:nvPr/>
        </p:nvSpPr>
        <p:spPr bwMode="auto">
          <a:xfrm>
            <a:off x="3987800" y="2322513"/>
            <a:ext cx="693738"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105</a:t>
            </a:r>
            <a:endParaRPr lang="en-AU" sz="2400" smtClean="0">
              <a:solidFill>
                <a:srgbClr val="000000"/>
              </a:solidFill>
            </a:endParaRPr>
          </a:p>
        </p:txBody>
      </p:sp>
      <p:sp>
        <p:nvSpPr>
          <p:cNvPr id="2058" name="Text Box 10"/>
          <p:cNvSpPr txBox="1">
            <a:spLocks noChangeArrowheads="1"/>
          </p:cNvSpPr>
          <p:nvPr/>
        </p:nvSpPr>
        <p:spPr bwMode="auto">
          <a:xfrm>
            <a:off x="5105400" y="1752600"/>
            <a:ext cx="135096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4</a:t>
            </a:r>
            <a:endParaRPr lang="en-AU" sz="2400" b="1" smtClean="0">
              <a:solidFill>
                <a:srgbClr val="000000"/>
              </a:solidFill>
            </a:endParaRPr>
          </a:p>
        </p:txBody>
      </p:sp>
      <p:sp>
        <p:nvSpPr>
          <p:cNvPr id="2059" name="Text Box 11"/>
          <p:cNvSpPr txBox="1">
            <a:spLocks noChangeArrowheads="1"/>
          </p:cNvSpPr>
          <p:nvPr/>
        </p:nvSpPr>
        <p:spPr bwMode="auto">
          <a:xfrm>
            <a:off x="5521325" y="2322513"/>
            <a:ext cx="523875"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000000"/>
                </a:solidFill>
              </a:rPr>
              <a:t>95</a:t>
            </a:r>
            <a:endParaRPr lang="en-AU" sz="2400" dirty="0" smtClean="0">
              <a:solidFill>
                <a:srgbClr val="000000"/>
              </a:solidFill>
            </a:endParaRPr>
          </a:p>
        </p:txBody>
      </p:sp>
      <p:sp>
        <p:nvSpPr>
          <p:cNvPr id="2060" name="Text Box 12"/>
          <p:cNvSpPr txBox="1">
            <a:spLocks noChangeArrowheads="1"/>
          </p:cNvSpPr>
          <p:nvPr/>
        </p:nvSpPr>
        <p:spPr bwMode="auto">
          <a:xfrm>
            <a:off x="7335838" y="1752600"/>
            <a:ext cx="1350962"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Month 5</a:t>
            </a:r>
            <a:endParaRPr lang="en-AU" sz="2400" b="1" smtClean="0">
              <a:solidFill>
                <a:srgbClr val="000000"/>
              </a:solidFill>
            </a:endParaRPr>
          </a:p>
        </p:txBody>
      </p:sp>
      <p:sp>
        <p:nvSpPr>
          <p:cNvPr id="2061" name="Text Box 13"/>
          <p:cNvSpPr txBox="1">
            <a:spLocks noChangeArrowheads="1"/>
          </p:cNvSpPr>
          <p:nvPr/>
        </p:nvSpPr>
        <p:spPr bwMode="auto">
          <a:xfrm>
            <a:off x="7835900" y="2322513"/>
            <a:ext cx="354013"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FF0000"/>
                </a:solidFill>
              </a:rPr>
              <a:t>?</a:t>
            </a:r>
            <a:endParaRPr lang="en-AU" sz="2400" dirty="0" smtClean="0">
              <a:solidFill>
                <a:srgbClr val="FF0000"/>
              </a:solidFill>
            </a:endParaRPr>
          </a:p>
        </p:txBody>
      </p:sp>
      <p:grpSp>
        <p:nvGrpSpPr>
          <p:cNvPr id="2" name="Group 14"/>
          <p:cNvGrpSpPr>
            <a:grpSpLocks/>
          </p:cNvGrpSpPr>
          <p:nvPr/>
        </p:nvGrpSpPr>
        <p:grpSpPr bwMode="auto">
          <a:xfrm>
            <a:off x="746125" y="2708275"/>
            <a:ext cx="1143000" cy="644525"/>
            <a:chOff x="1905" y="2332"/>
            <a:chExt cx="989" cy="557"/>
          </a:xfrm>
        </p:grpSpPr>
        <p:sp>
          <p:nvSpPr>
            <p:cNvPr id="2293" name="Freeform 15"/>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4" name="Freeform 16"/>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5" name="Freeform 17"/>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6" name="Freeform 18"/>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7" name="Freeform 19"/>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8" name="Freeform 20"/>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9" name="Freeform 21"/>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0" name="Freeform 22"/>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1" name="Freeform 23"/>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2" name="Freeform 24"/>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3" name="Freeform 25"/>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4" name="Freeform 26"/>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5" name="Freeform 27"/>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6" name="Freeform 28"/>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7" name="Freeform 29"/>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8" name="Freeform 30"/>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09" name="Freeform 31"/>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0" name="Freeform 32"/>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1" name="Freeform 33"/>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2" name="Freeform 34"/>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3" name="Freeform 35"/>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4" name="Freeform 36"/>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5" name="Freeform 37"/>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6" name="Freeform 38"/>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7" name="Freeform 39"/>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8" name="Freeform 40"/>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19" name="Freeform 41"/>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0" name="Freeform 42"/>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1" name="Freeform 43"/>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2" name="Freeform 44"/>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3" name="Freeform 45"/>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4" name="Freeform 46"/>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5" name="Freeform 47"/>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6" name="Freeform 48"/>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7" name="Freeform 49"/>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8" name="Freeform 50"/>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29" name="Freeform 51"/>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0" name="Freeform 52"/>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1" name="Freeform 53"/>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2" name="Freeform 54"/>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3" name="Freeform 55"/>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4" name="Freeform 56"/>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5" name="Freeform 57"/>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6" name="Freeform 58"/>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7" name="Freeform 59"/>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8" name="Freeform 60"/>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39" name="Freeform 61"/>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0" name="Freeform 62"/>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1" name="Freeform 63"/>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2" name="Freeform 64"/>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3" name="Freeform 65"/>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4" name="Freeform 66"/>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5" name="Freeform 67"/>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346" name="Freeform 68"/>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grpSp>
        <p:nvGrpSpPr>
          <p:cNvPr id="3" name="Group 69"/>
          <p:cNvGrpSpPr>
            <a:grpSpLocks/>
          </p:cNvGrpSpPr>
          <p:nvPr/>
        </p:nvGrpSpPr>
        <p:grpSpPr bwMode="auto">
          <a:xfrm>
            <a:off x="2209800" y="2708275"/>
            <a:ext cx="1143000" cy="644525"/>
            <a:chOff x="1905" y="2332"/>
            <a:chExt cx="989" cy="557"/>
          </a:xfrm>
        </p:grpSpPr>
        <p:sp>
          <p:nvSpPr>
            <p:cNvPr id="2239" name="Freeform 70"/>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0" name="Freeform 71"/>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1" name="Freeform 72"/>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2" name="Freeform 73"/>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3" name="Freeform 74"/>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4" name="Freeform 75"/>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5" name="Freeform 76"/>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6" name="Freeform 77"/>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7" name="Freeform 78"/>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8" name="Freeform 79"/>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49" name="Freeform 80"/>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0" name="Freeform 81"/>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1" name="Freeform 82"/>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2" name="Freeform 83"/>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3" name="Freeform 84"/>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4" name="Freeform 85"/>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5" name="Freeform 86"/>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6" name="Freeform 87"/>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7" name="Freeform 88"/>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8" name="Freeform 89"/>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59" name="Freeform 90"/>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0" name="Freeform 91"/>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1" name="Freeform 92"/>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2" name="Freeform 93"/>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3" name="Freeform 94"/>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4" name="Freeform 95"/>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5" name="Freeform 96"/>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6" name="Freeform 97"/>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7" name="Freeform 98"/>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8" name="Freeform 99"/>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69" name="Freeform 100"/>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0" name="Freeform 101"/>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1" name="Freeform 102"/>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2" name="Freeform 103"/>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3" name="Freeform 104"/>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4" name="Freeform 105"/>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5" name="Freeform 106"/>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6" name="Freeform 107"/>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7" name="Freeform 108"/>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8" name="Freeform 109"/>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79" name="Freeform 110"/>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0" name="Freeform 111"/>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1" name="Freeform 112"/>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2" name="Freeform 113"/>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3" name="Freeform 114"/>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4" name="Freeform 115"/>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5" name="Freeform 116"/>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6" name="Freeform 117"/>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7" name="Freeform 118"/>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8" name="Freeform 119"/>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89" name="Freeform 120"/>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0" name="Freeform 121"/>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1" name="Freeform 122"/>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92" name="Freeform 123"/>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grpSp>
        <p:nvGrpSpPr>
          <p:cNvPr id="4" name="Group 124"/>
          <p:cNvGrpSpPr>
            <a:grpSpLocks/>
          </p:cNvGrpSpPr>
          <p:nvPr/>
        </p:nvGrpSpPr>
        <p:grpSpPr bwMode="auto">
          <a:xfrm>
            <a:off x="3733800" y="2708275"/>
            <a:ext cx="1143000" cy="644525"/>
            <a:chOff x="1905" y="2332"/>
            <a:chExt cx="989" cy="557"/>
          </a:xfrm>
        </p:grpSpPr>
        <p:sp>
          <p:nvSpPr>
            <p:cNvPr id="2185" name="Freeform 125"/>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6" name="Freeform 126"/>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7" name="Freeform 127"/>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8" name="Freeform 128"/>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9" name="Freeform 129"/>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0" name="Freeform 130"/>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1" name="Freeform 131"/>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2" name="Freeform 132"/>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3" name="Freeform 133"/>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4" name="Freeform 134"/>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5" name="Freeform 135"/>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6" name="Freeform 136"/>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7" name="Freeform 137"/>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8" name="Freeform 138"/>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99" name="Freeform 139"/>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0" name="Freeform 140"/>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1" name="Freeform 141"/>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2" name="Freeform 142"/>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3" name="Freeform 143"/>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4" name="Freeform 144"/>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5" name="Freeform 145"/>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6" name="Freeform 146"/>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7" name="Freeform 147"/>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8" name="Freeform 148"/>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09" name="Freeform 149"/>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0" name="Freeform 150"/>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1" name="Freeform 151"/>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2" name="Freeform 152"/>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3" name="Freeform 153"/>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4" name="Freeform 154"/>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5" name="Freeform 155"/>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6" name="Freeform 156"/>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7" name="Freeform 157"/>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8" name="Freeform 158"/>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19" name="Freeform 159"/>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0" name="Freeform 160"/>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1" name="Freeform 161"/>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2" name="Freeform 162"/>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3" name="Freeform 163"/>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4" name="Freeform 164"/>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5" name="Freeform 165"/>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6" name="Freeform 166"/>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7" name="Freeform 167"/>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8" name="Freeform 168"/>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29" name="Freeform 169"/>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0" name="Freeform 170"/>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1" name="Freeform 171"/>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2" name="Freeform 172"/>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3" name="Freeform 173"/>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4" name="Freeform 174"/>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5" name="Freeform 175"/>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6" name="Freeform 176"/>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7" name="Freeform 177"/>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238" name="Freeform 178"/>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grpSp>
        <p:nvGrpSpPr>
          <p:cNvPr id="5" name="Group 179"/>
          <p:cNvGrpSpPr>
            <a:grpSpLocks/>
          </p:cNvGrpSpPr>
          <p:nvPr/>
        </p:nvGrpSpPr>
        <p:grpSpPr bwMode="auto">
          <a:xfrm>
            <a:off x="5181600" y="2708275"/>
            <a:ext cx="1143000" cy="644525"/>
            <a:chOff x="1905" y="2332"/>
            <a:chExt cx="989" cy="557"/>
          </a:xfrm>
        </p:grpSpPr>
        <p:sp>
          <p:nvSpPr>
            <p:cNvPr id="2131" name="Freeform 180"/>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2" name="Freeform 181"/>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3" name="Freeform 182"/>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4" name="Freeform 183"/>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5" name="Freeform 184"/>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6" name="Freeform 185"/>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7" name="Freeform 186"/>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8" name="Freeform 187"/>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9" name="Freeform 188"/>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0" name="Freeform 189"/>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1" name="Freeform 190"/>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2" name="Freeform 191"/>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3" name="Freeform 192"/>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4" name="Freeform 193"/>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5" name="Freeform 194"/>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6" name="Freeform 195"/>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7" name="Freeform 196"/>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8" name="Freeform 197"/>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49" name="Freeform 198"/>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0" name="Freeform 199"/>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1" name="Freeform 200"/>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2" name="Freeform 201"/>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3" name="Freeform 202"/>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4" name="Freeform 203"/>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5" name="Freeform 204"/>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6" name="Freeform 205"/>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7" name="Freeform 206"/>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8" name="Freeform 207"/>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59" name="Freeform 208"/>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0" name="Freeform 209"/>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1" name="Freeform 210"/>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2" name="Freeform 211"/>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3" name="Freeform 212"/>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4" name="Freeform 213"/>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5" name="Freeform 214"/>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6" name="Freeform 215"/>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7" name="Freeform 216"/>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8" name="Freeform 217"/>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69" name="Freeform 218"/>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0" name="Freeform 219"/>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1" name="Freeform 220"/>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2" name="Freeform 221"/>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3" name="Freeform 222"/>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4" name="Freeform 223"/>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5" name="Freeform 224"/>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6" name="Freeform 225"/>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7" name="Freeform 226"/>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8" name="Freeform 227"/>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79" name="Freeform 228"/>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0" name="Freeform 229"/>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1" name="Freeform 230"/>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2" name="Freeform 231"/>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3" name="Freeform 232"/>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84" name="Freeform 233"/>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sp>
        <p:nvSpPr>
          <p:cNvPr id="2066" name="Text Box 234"/>
          <p:cNvSpPr txBox="1">
            <a:spLocks noChangeArrowheads="1"/>
          </p:cNvSpPr>
          <p:nvPr/>
        </p:nvSpPr>
        <p:spPr bwMode="auto">
          <a:xfrm>
            <a:off x="5486400"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40%</a:t>
            </a:r>
            <a:endParaRPr lang="en-AU" b="1" smtClean="0">
              <a:solidFill>
                <a:srgbClr val="0070C0"/>
              </a:solidFill>
            </a:endParaRPr>
          </a:p>
        </p:txBody>
      </p:sp>
      <p:sp>
        <p:nvSpPr>
          <p:cNvPr id="2067" name="Text Box 235"/>
          <p:cNvSpPr txBox="1">
            <a:spLocks noChangeArrowheads="1"/>
          </p:cNvSpPr>
          <p:nvPr/>
        </p:nvSpPr>
        <p:spPr bwMode="auto">
          <a:xfrm>
            <a:off x="4006850"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30%</a:t>
            </a:r>
            <a:endParaRPr lang="en-AU" b="1" smtClean="0">
              <a:solidFill>
                <a:srgbClr val="0070C0"/>
              </a:solidFill>
            </a:endParaRPr>
          </a:p>
        </p:txBody>
      </p:sp>
      <p:sp>
        <p:nvSpPr>
          <p:cNvPr id="2068" name="Text Box 236"/>
          <p:cNvSpPr txBox="1">
            <a:spLocks noChangeArrowheads="1"/>
          </p:cNvSpPr>
          <p:nvPr/>
        </p:nvSpPr>
        <p:spPr bwMode="auto">
          <a:xfrm>
            <a:off x="2514600"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20%</a:t>
            </a:r>
            <a:endParaRPr lang="en-AU" b="1" smtClean="0">
              <a:solidFill>
                <a:srgbClr val="0070C0"/>
              </a:solidFill>
            </a:endParaRPr>
          </a:p>
        </p:txBody>
      </p:sp>
      <p:sp>
        <p:nvSpPr>
          <p:cNvPr id="2069" name="Text Box 237"/>
          <p:cNvSpPr txBox="1">
            <a:spLocks noChangeArrowheads="1"/>
          </p:cNvSpPr>
          <p:nvPr/>
        </p:nvSpPr>
        <p:spPr bwMode="auto">
          <a:xfrm>
            <a:off x="1050925" y="3276600"/>
            <a:ext cx="641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dirty="0" smtClean="0">
                <a:solidFill>
                  <a:srgbClr val="0070C0"/>
                </a:solidFill>
              </a:rPr>
              <a:t>10%</a:t>
            </a:r>
            <a:endParaRPr lang="en-AU" b="1" dirty="0" smtClean="0">
              <a:solidFill>
                <a:srgbClr val="0070C0"/>
              </a:solidFill>
            </a:endParaRPr>
          </a:p>
        </p:txBody>
      </p:sp>
      <p:grpSp>
        <p:nvGrpSpPr>
          <p:cNvPr id="6" name="Group 238"/>
          <p:cNvGrpSpPr>
            <a:grpSpLocks/>
          </p:cNvGrpSpPr>
          <p:nvPr/>
        </p:nvGrpSpPr>
        <p:grpSpPr bwMode="auto">
          <a:xfrm>
            <a:off x="7391400" y="2708275"/>
            <a:ext cx="1143000" cy="644525"/>
            <a:chOff x="1905" y="2332"/>
            <a:chExt cx="989" cy="557"/>
          </a:xfrm>
        </p:grpSpPr>
        <p:sp>
          <p:nvSpPr>
            <p:cNvPr id="2077" name="Freeform 239"/>
            <p:cNvSpPr>
              <a:spLocks/>
            </p:cNvSpPr>
            <p:nvPr/>
          </p:nvSpPr>
          <p:spPr bwMode="auto">
            <a:xfrm>
              <a:off x="2042" y="2337"/>
              <a:ext cx="808" cy="542"/>
            </a:xfrm>
            <a:custGeom>
              <a:avLst/>
              <a:gdLst>
                <a:gd name="T0" fmla="*/ 301 w 2423"/>
                <a:gd name="T1" fmla="*/ 183 h 1626"/>
                <a:gd name="T2" fmla="*/ 184 w 2423"/>
                <a:gd name="T3" fmla="*/ 360 h 1626"/>
                <a:gd name="T4" fmla="*/ 20 w 2423"/>
                <a:gd name="T5" fmla="*/ 715 h 1626"/>
                <a:gd name="T6" fmla="*/ 0 w 2423"/>
                <a:gd name="T7" fmla="*/ 1122 h 1626"/>
                <a:gd name="T8" fmla="*/ 755 w 2423"/>
                <a:gd name="T9" fmla="*/ 1572 h 1626"/>
                <a:gd name="T10" fmla="*/ 976 w 2423"/>
                <a:gd name="T11" fmla="*/ 1626 h 1626"/>
                <a:gd name="T12" fmla="*/ 1332 w 2423"/>
                <a:gd name="T13" fmla="*/ 1626 h 1626"/>
                <a:gd name="T14" fmla="*/ 1786 w 2423"/>
                <a:gd name="T15" fmla="*/ 1554 h 1626"/>
                <a:gd name="T16" fmla="*/ 2411 w 2423"/>
                <a:gd name="T17" fmla="*/ 1349 h 1626"/>
                <a:gd name="T18" fmla="*/ 2423 w 2423"/>
                <a:gd name="T19" fmla="*/ 1194 h 1626"/>
                <a:gd name="T20" fmla="*/ 2337 w 2423"/>
                <a:gd name="T21" fmla="*/ 962 h 1626"/>
                <a:gd name="T22" fmla="*/ 2079 w 2423"/>
                <a:gd name="T23" fmla="*/ 697 h 1626"/>
                <a:gd name="T24" fmla="*/ 1835 w 2423"/>
                <a:gd name="T25" fmla="*/ 533 h 1626"/>
                <a:gd name="T26" fmla="*/ 1663 w 2423"/>
                <a:gd name="T27" fmla="*/ 420 h 1626"/>
                <a:gd name="T28" fmla="*/ 1533 w 2423"/>
                <a:gd name="T29" fmla="*/ 360 h 1626"/>
                <a:gd name="T30" fmla="*/ 1350 w 2423"/>
                <a:gd name="T31" fmla="*/ 333 h 1626"/>
                <a:gd name="T32" fmla="*/ 1246 w 2423"/>
                <a:gd name="T33" fmla="*/ 277 h 1626"/>
                <a:gd name="T34" fmla="*/ 1209 w 2423"/>
                <a:gd name="T35" fmla="*/ 124 h 1626"/>
                <a:gd name="T36" fmla="*/ 1001 w 2423"/>
                <a:gd name="T37" fmla="*/ 37 h 1626"/>
                <a:gd name="T38" fmla="*/ 767 w 2423"/>
                <a:gd name="T39" fmla="*/ 0 h 1626"/>
                <a:gd name="T40" fmla="*/ 565 w 2423"/>
                <a:gd name="T41" fmla="*/ 10 h 1626"/>
                <a:gd name="T42" fmla="*/ 417 w 2423"/>
                <a:gd name="T43" fmla="*/ 77 h 1626"/>
                <a:gd name="T44" fmla="*/ 301 w 2423"/>
                <a:gd name="T45" fmla="*/ 183 h 1626"/>
                <a:gd name="T46" fmla="*/ 301 w 2423"/>
                <a:gd name="T47" fmla="*/ 183 h 16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3"/>
                <a:gd name="T73" fmla="*/ 0 h 1626"/>
                <a:gd name="T74" fmla="*/ 2423 w 2423"/>
                <a:gd name="T75" fmla="*/ 1626 h 16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3" h="1626">
                  <a:moveTo>
                    <a:pt x="301" y="183"/>
                  </a:moveTo>
                  <a:lnTo>
                    <a:pt x="184" y="360"/>
                  </a:lnTo>
                  <a:lnTo>
                    <a:pt x="20" y="715"/>
                  </a:lnTo>
                  <a:lnTo>
                    <a:pt x="0" y="1122"/>
                  </a:lnTo>
                  <a:lnTo>
                    <a:pt x="755" y="1572"/>
                  </a:lnTo>
                  <a:lnTo>
                    <a:pt x="976" y="1626"/>
                  </a:lnTo>
                  <a:lnTo>
                    <a:pt x="1332" y="1626"/>
                  </a:lnTo>
                  <a:lnTo>
                    <a:pt x="1786" y="1554"/>
                  </a:lnTo>
                  <a:lnTo>
                    <a:pt x="2411" y="1349"/>
                  </a:lnTo>
                  <a:lnTo>
                    <a:pt x="2423" y="1194"/>
                  </a:lnTo>
                  <a:lnTo>
                    <a:pt x="2337" y="962"/>
                  </a:lnTo>
                  <a:lnTo>
                    <a:pt x="2079" y="697"/>
                  </a:lnTo>
                  <a:lnTo>
                    <a:pt x="1835" y="533"/>
                  </a:lnTo>
                  <a:lnTo>
                    <a:pt x="1663" y="420"/>
                  </a:lnTo>
                  <a:lnTo>
                    <a:pt x="1533" y="360"/>
                  </a:lnTo>
                  <a:lnTo>
                    <a:pt x="1350" y="333"/>
                  </a:lnTo>
                  <a:lnTo>
                    <a:pt x="1246" y="277"/>
                  </a:lnTo>
                  <a:lnTo>
                    <a:pt x="1209" y="124"/>
                  </a:lnTo>
                  <a:lnTo>
                    <a:pt x="1001" y="37"/>
                  </a:lnTo>
                  <a:lnTo>
                    <a:pt x="767" y="0"/>
                  </a:lnTo>
                  <a:lnTo>
                    <a:pt x="565" y="10"/>
                  </a:lnTo>
                  <a:lnTo>
                    <a:pt x="417" y="77"/>
                  </a:lnTo>
                  <a:lnTo>
                    <a:pt x="301" y="183"/>
                  </a:lnTo>
                  <a:close/>
                </a:path>
              </a:pathLst>
            </a:custGeom>
            <a:solidFill>
              <a:srgbClr val="FFFFFF"/>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78" name="Freeform 240"/>
            <p:cNvSpPr>
              <a:spLocks/>
            </p:cNvSpPr>
            <p:nvPr/>
          </p:nvSpPr>
          <p:spPr bwMode="auto">
            <a:xfrm>
              <a:off x="2235" y="2381"/>
              <a:ext cx="163" cy="60"/>
            </a:xfrm>
            <a:custGeom>
              <a:avLst/>
              <a:gdLst>
                <a:gd name="T0" fmla="*/ 103 w 490"/>
                <a:gd name="T1" fmla="*/ 156 h 179"/>
                <a:gd name="T2" fmla="*/ 18 w 490"/>
                <a:gd name="T3" fmla="*/ 114 h 179"/>
                <a:gd name="T4" fmla="*/ 0 w 490"/>
                <a:gd name="T5" fmla="*/ 46 h 179"/>
                <a:gd name="T6" fmla="*/ 97 w 490"/>
                <a:gd name="T7" fmla="*/ 5 h 179"/>
                <a:gd name="T8" fmla="*/ 250 w 490"/>
                <a:gd name="T9" fmla="*/ 0 h 179"/>
                <a:gd name="T10" fmla="*/ 398 w 490"/>
                <a:gd name="T11" fmla="*/ 24 h 179"/>
                <a:gd name="T12" fmla="*/ 453 w 490"/>
                <a:gd name="T13" fmla="*/ 51 h 179"/>
                <a:gd name="T14" fmla="*/ 490 w 490"/>
                <a:gd name="T15" fmla="*/ 91 h 179"/>
                <a:gd name="T16" fmla="*/ 410 w 490"/>
                <a:gd name="T17" fmla="*/ 145 h 179"/>
                <a:gd name="T18" fmla="*/ 305 w 490"/>
                <a:gd name="T19" fmla="*/ 169 h 179"/>
                <a:gd name="T20" fmla="*/ 177 w 490"/>
                <a:gd name="T21" fmla="*/ 179 h 179"/>
                <a:gd name="T22" fmla="*/ 103 w 490"/>
                <a:gd name="T23" fmla="*/ 156 h 179"/>
                <a:gd name="T24" fmla="*/ 103 w 490"/>
                <a:gd name="T25" fmla="*/ 156 h 1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0"/>
                <a:gd name="T40" fmla="*/ 0 h 179"/>
                <a:gd name="T41" fmla="*/ 490 w 490"/>
                <a:gd name="T42" fmla="*/ 179 h 1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0" h="179">
                  <a:moveTo>
                    <a:pt x="103" y="156"/>
                  </a:moveTo>
                  <a:lnTo>
                    <a:pt x="18" y="114"/>
                  </a:lnTo>
                  <a:lnTo>
                    <a:pt x="0" y="46"/>
                  </a:lnTo>
                  <a:lnTo>
                    <a:pt x="97" y="5"/>
                  </a:lnTo>
                  <a:lnTo>
                    <a:pt x="250" y="0"/>
                  </a:lnTo>
                  <a:lnTo>
                    <a:pt x="398" y="24"/>
                  </a:lnTo>
                  <a:lnTo>
                    <a:pt x="453" y="51"/>
                  </a:lnTo>
                  <a:lnTo>
                    <a:pt x="490" y="91"/>
                  </a:lnTo>
                  <a:lnTo>
                    <a:pt x="410" y="145"/>
                  </a:lnTo>
                  <a:lnTo>
                    <a:pt x="305" y="169"/>
                  </a:lnTo>
                  <a:lnTo>
                    <a:pt x="177" y="179"/>
                  </a:lnTo>
                  <a:lnTo>
                    <a:pt x="103" y="156"/>
                  </a:lnTo>
                  <a:close/>
                </a:path>
              </a:pathLst>
            </a:custGeom>
            <a:solidFill>
              <a:srgbClr val="FFCC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79" name="Freeform 241"/>
            <p:cNvSpPr>
              <a:spLocks/>
            </p:cNvSpPr>
            <p:nvPr/>
          </p:nvSpPr>
          <p:spPr bwMode="auto">
            <a:xfrm>
              <a:off x="2126" y="2474"/>
              <a:ext cx="654" cy="257"/>
            </a:xfrm>
            <a:custGeom>
              <a:avLst/>
              <a:gdLst>
                <a:gd name="T0" fmla="*/ 741 w 1962"/>
                <a:gd name="T1" fmla="*/ 729 h 770"/>
                <a:gd name="T2" fmla="*/ 66 w 1962"/>
                <a:gd name="T3" fmla="*/ 361 h 770"/>
                <a:gd name="T4" fmla="*/ 0 w 1962"/>
                <a:gd name="T5" fmla="*/ 283 h 770"/>
                <a:gd name="T6" fmla="*/ 37 w 1962"/>
                <a:gd name="T7" fmla="*/ 228 h 770"/>
                <a:gd name="T8" fmla="*/ 121 w 1962"/>
                <a:gd name="T9" fmla="*/ 200 h 770"/>
                <a:gd name="T10" fmla="*/ 306 w 1962"/>
                <a:gd name="T11" fmla="*/ 224 h 770"/>
                <a:gd name="T12" fmla="*/ 901 w 1962"/>
                <a:gd name="T13" fmla="*/ 424 h 770"/>
                <a:gd name="T14" fmla="*/ 1066 w 1962"/>
                <a:gd name="T15" fmla="*/ 447 h 770"/>
                <a:gd name="T16" fmla="*/ 1133 w 1962"/>
                <a:gd name="T17" fmla="*/ 411 h 770"/>
                <a:gd name="T18" fmla="*/ 1115 w 1962"/>
                <a:gd name="T19" fmla="*/ 324 h 770"/>
                <a:gd name="T20" fmla="*/ 1066 w 1962"/>
                <a:gd name="T21" fmla="*/ 224 h 770"/>
                <a:gd name="T22" fmla="*/ 1041 w 1962"/>
                <a:gd name="T23" fmla="*/ 137 h 770"/>
                <a:gd name="T24" fmla="*/ 1030 w 1962"/>
                <a:gd name="T25" fmla="*/ 87 h 770"/>
                <a:gd name="T26" fmla="*/ 1054 w 1962"/>
                <a:gd name="T27" fmla="*/ 47 h 770"/>
                <a:gd name="T28" fmla="*/ 1121 w 1962"/>
                <a:gd name="T29" fmla="*/ 0 h 770"/>
                <a:gd name="T30" fmla="*/ 1207 w 1962"/>
                <a:gd name="T31" fmla="*/ 0 h 770"/>
                <a:gd name="T32" fmla="*/ 1317 w 1962"/>
                <a:gd name="T33" fmla="*/ 23 h 770"/>
                <a:gd name="T34" fmla="*/ 1440 w 1962"/>
                <a:gd name="T35" fmla="*/ 65 h 770"/>
                <a:gd name="T36" fmla="*/ 1962 w 1962"/>
                <a:gd name="T37" fmla="*/ 539 h 770"/>
                <a:gd name="T38" fmla="*/ 1851 w 1962"/>
                <a:gd name="T39" fmla="*/ 625 h 770"/>
                <a:gd name="T40" fmla="*/ 1440 w 1962"/>
                <a:gd name="T41" fmla="*/ 725 h 770"/>
                <a:gd name="T42" fmla="*/ 1036 w 1962"/>
                <a:gd name="T43" fmla="*/ 770 h 770"/>
                <a:gd name="T44" fmla="*/ 888 w 1962"/>
                <a:gd name="T45" fmla="*/ 766 h 770"/>
                <a:gd name="T46" fmla="*/ 741 w 1962"/>
                <a:gd name="T47" fmla="*/ 729 h 770"/>
                <a:gd name="T48" fmla="*/ 741 w 1962"/>
                <a:gd name="T49" fmla="*/ 729 h 7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2"/>
                <a:gd name="T76" fmla="*/ 0 h 770"/>
                <a:gd name="T77" fmla="*/ 1962 w 1962"/>
                <a:gd name="T78" fmla="*/ 770 h 7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2" h="770">
                  <a:moveTo>
                    <a:pt x="741" y="729"/>
                  </a:moveTo>
                  <a:lnTo>
                    <a:pt x="66" y="361"/>
                  </a:lnTo>
                  <a:lnTo>
                    <a:pt x="0" y="283"/>
                  </a:lnTo>
                  <a:lnTo>
                    <a:pt x="37" y="228"/>
                  </a:lnTo>
                  <a:lnTo>
                    <a:pt x="121" y="200"/>
                  </a:lnTo>
                  <a:lnTo>
                    <a:pt x="306" y="224"/>
                  </a:lnTo>
                  <a:lnTo>
                    <a:pt x="901" y="424"/>
                  </a:lnTo>
                  <a:lnTo>
                    <a:pt x="1066" y="447"/>
                  </a:lnTo>
                  <a:lnTo>
                    <a:pt x="1133" y="411"/>
                  </a:lnTo>
                  <a:lnTo>
                    <a:pt x="1115" y="324"/>
                  </a:lnTo>
                  <a:lnTo>
                    <a:pt x="1066" y="224"/>
                  </a:lnTo>
                  <a:lnTo>
                    <a:pt x="1041" y="137"/>
                  </a:lnTo>
                  <a:lnTo>
                    <a:pt x="1030" y="87"/>
                  </a:lnTo>
                  <a:lnTo>
                    <a:pt x="1054" y="47"/>
                  </a:lnTo>
                  <a:lnTo>
                    <a:pt x="1121" y="0"/>
                  </a:lnTo>
                  <a:lnTo>
                    <a:pt x="1207" y="0"/>
                  </a:lnTo>
                  <a:lnTo>
                    <a:pt x="1317" y="23"/>
                  </a:lnTo>
                  <a:lnTo>
                    <a:pt x="1440" y="65"/>
                  </a:lnTo>
                  <a:lnTo>
                    <a:pt x="1962" y="539"/>
                  </a:lnTo>
                  <a:lnTo>
                    <a:pt x="1851" y="625"/>
                  </a:lnTo>
                  <a:lnTo>
                    <a:pt x="1440" y="725"/>
                  </a:lnTo>
                  <a:lnTo>
                    <a:pt x="1036" y="770"/>
                  </a:lnTo>
                  <a:lnTo>
                    <a:pt x="888" y="766"/>
                  </a:lnTo>
                  <a:lnTo>
                    <a:pt x="741" y="729"/>
                  </a:lnTo>
                  <a:close/>
                </a:path>
              </a:pathLst>
            </a:custGeom>
            <a:solidFill>
              <a:srgbClr val="F2CC9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0" name="Freeform 242"/>
            <p:cNvSpPr>
              <a:spLocks/>
            </p:cNvSpPr>
            <p:nvPr/>
          </p:nvSpPr>
          <p:spPr bwMode="auto">
            <a:xfrm>
              <a:off x="2124" y="2380"/>
              <a:ext cx="235" cy="129"/>
            </a:xfrm>
            <a:custGeom>
              <a:avLst/>
              <a:gdLst>
                <a:gd name="T0" fmla="*/ 245 w 704"/>
                <a:gd name="T1" fmla="*/ 0 h 387"/>
                <a:gd name="T2" fmla="*/ 227 w 704"/>
                <a:gd name="T3" fmla="*/ 41 h 387"/>
                <a:gd name="T4" fmla="*/ 229 w 704"/>
                <a:gd name="T5" fmla="*/ 84 h 387"/>
                <a:gd name="T6" fmla="*/ 242 w 704"/>
                <a:gd name="T7" fmla="*/ 109 h 387"/>
                <a:gd name="T8" fmla="*/ 263 w 704"/>
                <a:gd name="T9" fmla="*/ 132 h 387"/>
                <a:gd name="T10" fmla="*/ 294 w 704"/>
                <a:gd name="T11" fmla="*/ 155 h 387"/>
                <a:gd name="T12" fmla="*/ 330 w 704"/>
                <a:gd name="T13" fmla="*/ 172 h 387"/>
                <a:gd name="T14" fmla="*/ 369 w 704"/>
                <a:gd name="T15" fmla="*/ 188 h 387"/>
                <a:gd name="T16" fmla="*/ 410 w 704"/>
                <a:gd name="T17" fmla="*/ 201 h 387"/>
                <a:gd name="T18" fmla="*/ 452 w 704"/>
                <a:gd name="T19" fmla="*/ 211 h 387"/>
                <a:gd name="T20" fmla="*/ 492 w 704"/>
                <a:gd name="T21" fmla="*/ 218 h 387"/>
                <a:gd name="T22" fmla="*/ 558 w 704"/>
                <a:gd name="T23" fmla="*/ 227 h 387"/>
                <a:gd name="T24" fmla="*/ 654 w 704"/>
                <a:gd name="T25" fmla="*/ 230 h 387"/>
                <a:gd name="T26" fmla="*/ 698 w 704"/>
                <a:gd name="T27" fmla="*/ 227 h 387"/>
                <a:gd name="T28" fmla="*/ 704 w 704"/>
                <a:gd name="T29" fmla="*/ 387 h 387"/>
                <a:gd name="T30" fmla="*/ 638 w 704"/>
                <a:gd name="T31" fmla="*/ 376 h 387"/>
                <a:gd name="T32" fmla="*/ 566 w 704"/>
                <a:gd name="T33" fmla="*/ 363 h 387"/>
                <a:gd name="T34" fmla="*/ 483 w 704"/>
                <a:gd name="T35" fmla="*/ 350 h 387"/>
                <a:gd name="T36" fmla="*/ 392 w 704"/>
                <a:gd name="T37" fmla="*/ 337 h 387"/>
                <a:gd name="T38" fmla="*/ 307 w 704"/>
                <a:gd name="T39" fmla="*/ 326 h 387"/>
                <a:gd name="T40" fmla="*/ 232 w 704"/>
                <a:gd name="T41" fmla="*/ 320 h 387"/>
                <a:gd name="T42" fmla="*/ 177 w 704"/>
                <a:gd name="T43" fmla="*/ 319 h 387"/>
                <a:gd name="T44" fmla="*/ 47 w 704"/>
                <a:gd name="T45" fmla="*/ 340 h 387"/>
                <a:gd name="T46" fmla="*/ 0 w 704"/>
                <a:gd name="T47" fmla="*/ 356 h 387"/>
                <a:gd name="T48" fmla="*/ 13 w 704"/>
                <a:gd name="T49" fmla="*/ 321 h 387"/>
                <a:gd name="T50" fmla="*/ 46 w 704"/>
                <a:gd name="T51" fmla="*/ 242 h 387"/>
                <a:gd name="T52" fmla="*/ 65 w 704"/>
                <a:gd name="T53" fmla="*/ 195 h 387"/>
                <a:gd name="T54" fmla="*/ 87 w 704"/>
                <a:gd name="T55" fmla="*/ 149 h 387"/>
                <a:gd name="T56" fmla="*/ 109 w 704"/>
                <a:gd name="T57" fmla="*/ 111 h 387"/>
                <a:gd name="T58" fmla="*/ 127 w 704"/>
                <a:gd name="T59" fmla="*/ 82 h 387"/>
                <a:gd name="T60" fmla="*/ 148 w 704"/>
                <a:gd name="T61" fmla="*/ 62 h 387"/>
                <a:gd name="T62" fmla="*/ 166 w 704"/>
                <a:gd name="T63" fmla="*/ 44 h 387"/>
                <a:gd name="T64" fmla="*/ 187 w 704"/>
                <a:gd name="T65" fmla="*/ 31 h 387"/>
                <a:gd name="T66" fmla="*/ 205 w 704"/>
                <a:gd name="T67" fmla="*/ 20 h 387"/>
                <a:gd name="T68" fmla="*/ 245 w 704"/>
                <a:gd name="T69" fmla="*/ 0 h 387"/>
                <a:gd name="T70" fmla="*/ 245 w 704"/>
                <a:gd name="T71" fmla="*/ 0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4"/>
                <a:gd name="T109" fmla="*/ 0 h 387"/>
                <a:gd name="T110" fmla="*/ 704 w 704"/>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4" h="387">
                  <a:moveTo>
                    <a:pt x="245" y="0"/>
                  </a:moveTo>
                  <a:lnTo>
                    <a:pt x="227" y="41"/>
                  </a:lnTo>
                  <a:lnTo>
                    <a:pt x="229" y="84"/>
                  </a:lnTo>
                  <a:lnTo>
                    <a:pt x="242" y="109"/>
                  </a:lnTo>
                  <a:lnTo>
                    <a:pt x="263" y="132"/>
                  </a:lnTo>
                  <a:lnTo>
                    <a:pt x="294" y="155"/>
                  </a:lnTo>
                  <a:lnTo>
                    <a:pt x="330" y="172"/>
                  </a:lnTo>
                  <a:lnTo>
                    <a:pt x="369" y="188"/>
                  </a:lnTo>
                  <a:lnTo>
                    <a:pt x="410" y="201"/>
                  </a:lnTo>
                  <a:lnTo>
                    <a:pt x="452" y="211"/>
                  </a:lnTo>
                  <a:lnTo>
                    <a:pt x="492" y="218"/>
                  </a:lnTo>
                  <a:lnTo>
                    <a:pt x="558" y="227"/>
                  </a:lnTo>
                  <a:lnTo>
                    <a:pt x="654" y="230"/>
                  </a:lnTo>
                  <a:lnTo>
                    <a:pt x="698" y="227"/>
                  </a:lnTo>
                  <a:lnTo>
                    <a:pt x="704" y="387"/>
                  </a:lnTo>
                  <a:lnTo>
                    <a:pt x="638" y="376"/>
                  </a:lnTo>
                  <a:lnTo>
                    <a:pt x="566" y="363"/>
                  </a:lnTo>
                  <a:lnTo>
                    <a:pt x="483" y="350"/>
                  </a:lnTo>
                  <a:lnTo>
                    <a:pt x="392" y="337"/>
                  </a:lnTo>
                  <a:lnTo>
                    <a:pt x="307" y="326"/>
                  </a:lnTo>
                  <a:lnTo>
                    <a:pt x="232" y="320"/>
                  </a:lnTo>
                  <a:lnTo>
                    <a:pt x="177" y="319"/>
                  </a:lnTo>
                  <a:lnTo>
                    <a:pt x="47" y="340"/>
                  </a:lnTo>
                  <a:lnTo>
                    <a:pt x="0" y="356"/>
                  </a:lnTo>
                  <a:lnTo>
                    <a:pt x="13" y="321"/>
                  </a:lnTo>
                  <a:lnTo>
                    <a:pt x="46" y="242"/>
                  </a:lnTo>
                  <a:lnTo>
                    <a:pt x="65" y="195"/>
                  </a:lnTo>
                  <a:lnTo>
                    <a:pt x="87" y="149"/>
                  </a:lnTo>
                  <a:lnTo>
                    <a:pt x="109" y="111"/>
                  </a:lnTo>
                  <a:lnTo>
                    <a:pt x="127" y="82"/>
                  </a:lnTo>
                  <a:lnTo>
                    <a:pt x="148" y="62"/>
                  </a:lnTo>
                  <a:lnTo>
                    <a:pt x="166" y="44"/>
                  </a:lnTo>
                  <a:lnTo>
                    <a:pt x="187" y="31"/>
                  </a:lnTo>
                  <a:lnTo>
                    <a:pt x="205" y="20"/>
                  </a:lnTo>
                  <a:lnTo>
                    <a:pt x="245" y="0"/>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1" name="Freeform 243"/>
            <p:cNvSpPr>
              <a:spLocks/>
            </p:cNvSpPr>
            <p:nvPr/>
          </p:nvSpPr>
          <p:spPr bwMode="auto">
            <a:xfrm>
              <a:off x="2190" y="2528"/>
              <a:ext cx="289" cy="76"/>
            </a:xfrm>
            <a:custGeom>
              <a:avLst/>
              <a:gdLst>
                <a:gd name="T0" fmla="*/ 61 w 869"/>
                <a:gd name="T1" fmla="*/ 11 h 226"/>
                <a:gd name="T2" fmla="*/ 84 w 869"/>
                <a:gd name="T3" fmla="*/ 6 h 226"/>
                <a:gd name="T4" fmla="*/ 147 w 869"/>
                <a:gd name="T5" fmla="*/ 0 h 226"/>
                <a:gd name="T6" fmla="*/ 236 w 869"/>
                <a:gd name="T7" fmla="*/ 5 h 226"/>
                <a:gd name="T8" fmla="*/ 342 w 869"/>
                <a:gd name="T9" fmla="*/ 29 h 226"/>
                <a:gd name="T10" fmla="*/ 370 w 869"/>
                <a:gd name="T11" fmla="*/ 39 h 226"/>
                <a:gd name="T12" fmla="*/ 398 w 869"/>
                <a:gd name="T13" fmla="*/ 47 h 226"/>
                <a:gd name="T14" fmla="*/ 451 w 869"/>
                <a:gd name="T15" fmla="*/ 65 h 226"/>
                <a:gd name="T16" fmla="*/ 502 w 869"/>
                <a:gd name="T17" fmla="*/ 80 h 226"/>
                <a:gd name="T18" fmla="*/ 552 w 869"/>
                <a:gd name="T19" fmla="*/ 94 h 226"/>
                <a:gd name="T20" fmla="*/ 598 w 869"/>
                <a:gd name="T21" fmla="*/ 103 h 226"/>
                <a:gd name="T22" fmla="*/ 640 w 869"/>
                <a:gd name="T23" fmla="*/ 111 h 226"/>
                <a:gd name="T24" fmla="*/ 711 w 869"/>
                <a:gd name="T25" fmla="*/ 111 h 226"/>
                <a:gd name="T26" fmla="*/ 759 w 869"/>
                <a:gd name="T27" fmla="*/ 94 h 226"/>
                <a:gd name="T28" fmla="*/ 787 w 869"/>
                <a:gd name="T29" fmla="*/ 70 h 226"/>
                <a:gd name="T30" fmla="*/ 803 w 869"/>
                <a:gd name="T31" fmla="*/ 37 h 226"/>
                <a:gd name="T32" fmla="*/ 869 w 869"/>
                <a:gd name="T33" fmla="*/ 207 h 226"/>
                <a:gd name="T34" fmla="*/ 846 w 869"/>
                <a:gd name="T35" fmla="*/ 214 h 226"/>
                <a:gd name="T36" fmla="*/ 818 w 869"/>
                <a:gd name="T37" fmla="*/ 221 h 226"/>
                <a:gd name="T38" fmla="*/ 783 w 869"/>
                <a:gd name="T39" fmla="*/ 226 h 226"/>
                <a:gd name="T40" fmla="*/ 693 w 869"/>
                <a:gd name="T41" fmla="*/ 223 h 226"/>
                <a:gd name="T42" fmla="*/ 582 w 869"/>
                <a:gd name="T43" fmla="*/ 188 h 226"/>
                <a:gd name="T44" fmla="*/ 551 w 869"/>
                <a:gd name="T45" fmla="*/ 173 h 226"/>
                <a:gd name="T46" fmla="*/ 513 w 869"/>
                <a:gd name="T47" fmla="*/ 160 h 226"/>
                <a:gd name="T48" fmla="*/ 472 w 869"/>
                <a:gd name="T49" fmla="*/ 146 h 226"/>
                <a:gd name="T50" fmla="*/ 425 w 869"/>
                <a:gd name="T51" fmla="*/ 133 h 226"/>
                <a:gd name="T52" fmla="*/ 380 w 869"/>
                <a:gd name="T53" fmla="*/ 122 h 226"/>
                <a:gd name="T54" fmla="*/ 331 w 869"/>
                <a:gd name="T55" fmla="*/ 110 h 226"/>
                <a:gd name="T56" fmla="*/ 282 w 869"/>
                <a:gd name="T57" fmla="*/ 99 h 226"/>
                <a:gd name="T58" fmla="*/ 233 w 869"/>
                <a:gd name="T59" fmla="*/ 88 h 226"/>
                <a:gd name="T60" fmla="*/ 144 w 869"/>
                <a:gd name="T61" fmla="*/ 72 h 226"/>
                <a:gd name="T62" fmla="*/ 69 w 869"/>
                <a:gd name="T63" fmla="*/ 58 h 226"/>
                <a:gd name="T64" fmla="*/ 0 w 869"/>
                <a:gd name="T65" fmla="*/ 47 h 226"/>
                <a:gd name="T66" fmla="*/ 61 w 869"/>
                <a:gd name="T67" fmla="*/ 11 h 226"/>
                <a:gd name="T68" fmla="*/ 61 w 869"/>
                <a:gd name="T69" fmla="*/ 11 h 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9"/>
                <a:gd name="T106" fmla="*/ 0 h 226"/>
                <a:gd name="T107" fmla="*/ 869 w 869"/>
                <a:gd name="T108" fmla="*/ 226 h 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9" h="226">
                  <a:moveTo>
                    <a:pt x="61" y="11"/>
                  </a:moveTo>
                  <a:lnTo>
                    <a:pt x="84" y="6"/>
                  </a:lnTo>
                  <a:lnTo>
                    <a:pt x="147" y="0"/>
                  </a:lnTo>
                  <a:lnTo>
                    <a:pt x="236" y="5"/>
                  </a:lnTo>
                  <a:lnTo>
                    <a:pt x="342" y="29"/>
                  </a:lnTo>
                  <a:lnTo>
                    <a:pt x="370" y="39"/>
                  </a:lnTo>
                  <a:lnTo>
                    <a:pt x="398" y="47"/>
                  </a:lnTo>
                  <a:lnTo>
                    <a:pt x="451" y="65"/>
                  </a:lnTo>
                  <a:lnTo>
                    <a:pt x="502" y="80"/>
                  </a:lnTo>
                  <a:lnTo>
                    <a:pt x="552" y="94"/>
                  </a:lnTo>
                  <a:lnTo>
                    <a:pt x="598" y="103"/>
                  </a:lnTo>
                  <a:lnTo>
                    <a:pt x="640" y="111"/>
                  </a:lnTo>
                  <a:lnTo>
                    <a:pt x="711" y="111"/>
                  </a:lnTo>
                  <a:lnTo>
                    <a:pt x="759" y="94"/>
                  </a:lnTo>
                  <a:lnTo>
                    <a:pt x="787" y="70"/>
                  </a:lnTo>
                  <a:lnTo>
                    <a:pt x="803" y="37"/>
                  </a:lnTo>
                  <a:lnTo>
                    <a:pt x="869" y="207"/>
                  </a:lnTo>
                  <a:lnTo>
                    <a:pt x="846" y="214"/>
                  </a:lnTo>
                  <a:lnTo>
                    <a:pt x="818" y="221"/>
                  </a:lnTo>
                  <a:lnTo>
                    <a:pt x="783" y="226"/>
                  </a:lnTo>
                  <a:lnTo>
                    <a:pt x="693" y="223"/>
                  </a:lnTo>
                  <a:lnTo>
                    <a:pt x="582" y="188"/>
                  </a:lnTo>
                  <a:lnTo>
                    <a:pt x="551" y="173"/>
                  </a:lnTo>
                  <a:lnTo>
                    <a:pt x="513" y="160"/>
                  </a:lnTo>
                  <a:lnTo>
                    <a:pt x="472" y="146"/>
                  </a:lnTo>
                  <a:lnTo>
                    <a:pt x="425" y="133"/>
                  </a:lnTo>
                  <a:lnTo>
                    <a:pt x="380" y="122"/>
                  </a:lnTo>
                  <a:lnTo>
                    <a:pt x="331" y="110"/>
                  </a:lnTo>
                  <a:lnTo>
                    <a:pt x="282" y="99"/>
                  </a:lnTo>
                  <a:lnTo>
                    <a:pt x="233" y="88"/>
                  </a:lnTo>
                  <a:lnTo>
                    <a:pt x="144" y="72"/>
                  </a:lnTo>
                  <a:lnTo>
                    <a:pt x="69" y="58"/>
                  </a:lnTo>
                  <a:lnTo>
                    <a:pt x="0" y="47"/>
                  </a:lnTo>
                  <a:lnTo>
                    <a:pt x="61" y="11"/>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2" name="Freeform 244"/>
            <p:cNvSpPr>
              <a:spLocks/>
            </p:cNvSpPr>
            <p:nvPr/>
          </p:nvSpPr>
          <p:spPr bwMode="auto">
            <a:xfrm>
              <a:off x="2351" y="2672"/>
              <a:ext cx="457" cy="187"/>
            </a:xfrm>
            <a:custGeom>
              <a:avLst/>
              <a:gdLst>
                <a:gd name="T0" fmla="*/ 390 w 1369"/>
                <a:gd name="T1" fmla="*/ 244 h 561"/>
                <a:gd name="T2" fmla="*/ 662 w 1369"/>
                <a:gd name="T3" fmla="*/ 218 h 561"/>
                <a:gd name="T4" fmla="*/ 816 w 1369"/>
                <a:gd name="T5" fmla="*/ 190 h 561"/>
                <a:gd name="T6" fmla="*/ 910 w 1369"/>
                <a:gd name="T7" fmla="*/ 170 h 561"/>
                <a:gd name="T8" fmla="*/ 990 w 1369"/>
                <a:gd name="T9" fmla="*/ 148 h 561"/>
                <a:gd name="T10" fmla="*/ 1060 w 1369"/>
                <a:gd name="T11" fmla="*/ 128 h 561"/>
                <a:gd name="T12" fmla="*/ 1146 w 1369"/>
                <a:gd name="T13" fmla="*/ 100 h 561"/>
                <a:gd name="T14" fmla="*/ 1227 w 1369"/>
                <a:gd name="T15" fmla="*/ 67 h 561"/>
                <a:gd name="T16" fmla="*/ 1280 w 1369"/>
                <a:gd name="T17" fmla="*/ 43 h 561"/>
                <a:gd name="T18" fmla="*/ 1328 w 1369"/>
                <a:gd name="T19" fmla="*/ 15 h 561"/>
                <a:gd name="T20" fmla="*/ 1347 w 1369"/>
                <a:gd name="T21" fmla="*/ 87 h 561"/>
                <a:gd name="T22" fmla="*/ 342 w 1369"/>
                <a:gd name="T23" fmla="*/ 341 h 561"/>
                <a:gd name="T24" fmla="*/ 366 w 1369"/>
                <a:gd name="T25" fmla="*/ 357 h 561"/>
                <a:gd name="T26" fmla="*/ 411 w 1369"/>
                <a:gd name="T27" fmla="*/ 373 h 561"/>
                <a:gd name="T28" fmla="*/ 514 w 1369"/>
                <a:gd name="T29" fmla="*/ 382 h 561"/>
                <a:gd name="T30" fmla="*/ 713 w 1369"/>
                <a:gd name="T31" fmla="*/ 356 h 561"/>
                <a:gd name="T32" fmla="*/ 885 w 1369"/>
                <a:gd name="T33" fmla="*/ 327 h 561"/>
                <a:gd name="T34" fmla="*/ 1038 w 1369"/>
                <a:gd name="T35" fmla="*/ 293 h 561"/>
                <a:gd name="T36" fmla="*/ 1145 w 1369"/>
                <a:gd name="T37" fmla="*/ 262 h 561"/>
                <a:gd name="T38" fmla="*/ 1237 w 1369"/>
                <a:gd name="T39" fmla="*/ 229 h 561"/>
                <a:gd name="T40" fmla="*/ 1310 w 1369"/>
                <a:gd name="T41" fmla="*/ 201 h 561"/>
                <a:gd name="T42" fmla="*/ 1361 w 1369"/>
                <a:gd name="T43" fmla="*/ 181 h 561"/>
                <a:gd name="T44" fmla="*/ 1343 w 1369"/>
                <a:gd name="T45" fmla="*/ 289 h 561"/>
                <a:gd name="T46" fmla="*/ 1321 w 1369"/>
                <a:gd name="T47" fmla="*/ 309 h 561"/>
                <a:gd name="T48" fmla="*/ 1291 w 1369"/>
                <a:gd name="T49" fmla="*/ 328 h 561"/>
                <a:gd name="T50" fmla="*/ 1252 w 1369"/>
                <a:gd name="T51" fmla="*/ 348 h 561"/>
                <a:gd name="T52" fmla="*/ 1203 w 1369"/>
                <a:gd name="T53" fmla="*/ 368 h 561"/>
                <a:gd name="T54" fmla="*/ 1143 w 1369"/>
                <a:gd name="T55" fmla="*/ 390 h 561"/>
                <a:gd name="T56" fmla="*/ 1071 w 1369"/>
                <a:gd name="T57" fmla="*/ 410 h 561"/>
                <a:gd name="T58" fmla="*/ 997 w 1369"/>
                <a:gd name="T59" fmla="*/ 430 h 561"/>
                <a:gd name="T60" fmla="*/ 925 w 1369"/>
                <a:gd name="T61" fmla="*/ 448 h 561"/>
                <a:gd name="T62" fmla="*/ 791 w 1369"/>
                <a:gd name="T63" fmla="*/ 483 h 561"/>
                <a:gd name="T64" fmla="*/ 669 w 1369"/>
                <a:gd name="T65" fmla="*/ 511 h 561"/>
                <a:gd name="T66" fmla="*/ 557 w 1369"/>
                <a:gd name="T67" fmla="*/ 536 h 561"/>
                <a:gd name="T68" fmla="*/ 455 w 1369"/>
                <a:gd name="T69" fmla="*/ 552 h 561"/>
                <a:gd name="T70" fmla="*/ 195 w 1369"/>
                <a:gd name="T71" fmla="*/ 555 h 561"/>
                <a:gd name="T72" fmla="*/ 74 w 1369"/>
                <a:gd name="T73" fmla="*/ 517 h 561"/>
                <a:gd name="T74" fmla="*/ 38 w 1369"/>
                <a:gd name="T75" fmla="*/ 490 h 561"/>
                <a:gd name="T76" fmla="*/ 0 w 1369"/>
                <a:gd name="T77" fmla="*/ 392 h 561"/>
                <a:gd name="T78" fmla="*/ 37 w 1369"/>
                <a:gd name="T79" fmla="*/ 303 h 561"/>
                <a:gd name="T80" fmla="*/ 66 w 1369"/>
                <a:gd name="T81" fmla="*/ 282 h 561"/>
                <a:gd name="T82" fmla="*/ 135 w 1369"/>
                <a:gd name="T83" fmla="*/ 258 h 561"/>
                <a:gd name="T84" fmla="*/ 226 w 1369"/>
                <a:gd name="T85" fmla="*/ 246 h 5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9"/>
                <a:gd name="T130" fmla="*/ 0 h 561"/>
                <a:gd name="T131" fmla="*/ 1369 w 1369"/>
                <a:gd name="T132" fmla="*/ 561 h 5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9" h="561">
                  <a:moveTo>
                    <a:pt x="226" y="246"/>
                  </a:moveTo>
                  <a:lnTo>
                    <a:pt x="390" y="244"/>
                  </a:lnTo>
                  <a:lnTo>
                    <a:pt x="562" y="230"/>
                  </a:lnTo>
                  <a:lnTo>
                    <a:pt x="662" y="218"/>
                  </a:lnTo>
                  <a:lnTo>
                    <a:pt x="765" y="200"/>
                  </a:lnTo>
                  <a:lnTo>
                    <a:pt x="816" y="190"/>
                  </a:lnTo>
                  <a:lnTo>
                    <a:pt x="865" y="179"/>
                  </a:lnTo>
                  <a:lnTo>
                    <a:pt x="910" y="170"/>
                  </a:lnTo>
                  <a:lnTo>
                    <a:pt x="951" y="158"/>
                  </a:lnTo>
                  <a:lnTo>
                    <a:pt x="990" y="148"/>
                  </a:lnTo>
                  <a:lnTo>
                    <a:pt x="1027" y="138"/>
                  </a:lnTo>
                  <a:lnTo>
                    <a:pt x="1060" y="128"/>
                  </a:lnTo>
                  <a:lnTo>
                    <a:pt x="1092" y="119"/>
                  </a:lnTo>
                  <a:lnTo>
                    <a:pt x="1146" y="100"/>
                  </a:lnTo>
                  <a:lnTo>
                    <a:pt x="1190" y="83"/>
                  </a:lnTo>
                  <a:lnTo>
                    <a:pt x="1227" y="67"/>
                  </a:lnTo>
                  <a:lnTo>
                    <a:pt x="1256" y="54"/>
                  </a:lnTo>
                  <a:lnTo>
                    <a:pt x="1280" y="43"/>
                  </a:lnTo>
                  <a:lnTo>
                    <a:pt x="1299" y="33"/>
                  </a:lnTo>
                  <a:lnTo>
                    <a:pt x="1328" y="15"/>
                  </a:lnTo>
                  <a:lnTo>
                    <a:pt x="1347" y="0"/>
                  </a:lnTo>
                  <a:lnTo>
                    <a:pt x="1347" y="87"/>
                  </a:lnTo>
                  <a:lnTo>
                    <a:pt x="1011" y="236"/>
                  </a:lnTo>
                  <a:lnTo>
                    <a:pt x="342" y="341"/>
                  </a:lnTo>
                  <a:lnTo>
                    <a:pt x="354" y="349"/>
                  </a:lnTo>
                  <a:lnTo>
                    <a:pt x="366" y="357"/>
                  </a:lnTo>
                  <a:lnTo>
                    <a:pt x="387" y="365"/>
                  </a:lnTo>
                  <a:lnTo>
                    <a:pt x="411" y="373"/>
                  </a:lnTo>
                  <a:lnTo>
                    <a:pt x="441" y="380"/>
                  </a:lnTo>
                  <a:lnTo>
                    <a:pt x="514" y="382"/>
                  </a:lnTo>
                  <a:lnTo>
                    <a:pt x="633" y="367"/>
                  </a:lnTo>
                  <a:lnTo>
                    <a:pt x="713" y="356"/>
                  </a:lnTo>
                  <a:lnTo>
                    <a:pt x="798" y="342"/>
                  </a:lnTo>
                  <a:lnTo>
                    <a:pt x="885" y="327"/>
                  </a:lnTo>
                  <a:lnTo>
                    <a:pt x="967" y="310"/>
                  </a:lnTo>
                  <a:lnTo>
                    <a:pt x="1038" y="293"/>
                  </a:lnTo>
                  <a:lnTo>
                    <a:pt x="1096" y="278"/>
                  </a:lnTo>
                  <a:lnTo>
                    <a:pt x="1145" y="262"/>
                  </a:lnTo>
                  <a:lnTo>
                    <a:pt x="1191" y="245"/>
                  </a:lnTo>
                  <a:lnTo>
                    <a:pt x="1237" y="229"/>
                  </a:lnTo>
                  <a:lnTo>
                    <a:pt x="1277" y="215"/>
                  </a:lnTo>
                  <a:lnTo>
                    <a:pt x="1310" y="201"/>
                  </a:lnTo>
                  <a:lnTo>
                    <a:pt x="1336" y="191"/>
                  </a:lnTo>
                  <a:lnTo>
                    <a:pt x="1361" y="181"/>
                  </a:lnTo>
                  <a:lnTo>
                    <a:pt x="1369" y="255"/>
                  </a:lnTo>
                  <a:lnTo>
                    <a:pt x="1343" y="289"/>
                  </a:lnTo>
                  <a:lnTo>
                    <a:pt x="1334" y="300"/>
                  </a:lnTo>
                  <a:lnTo>
                    <a:pt x="1321" y="309"/>
                  </a:lnTo>
                  <a:lnTo>
                    <a:pt x="1306" y="318"/>
                  </a:lnTo>
                  <a:lnTo>
                    <a:pt x="1291" y="328"/>
                  </a:lnTo>
                  <a:lnTo>
                    <a:pt x="1271" y="338"/>
                  </a:lnTo>
                  <a:lnTo>
                    <a:pt x="1252" y="348"/>
                  </a:lnTo>
                  <a:lnTo>
                    <a:pt x="1229" y="358"/>
                  </a:lnTo>
                  <a:lnTo>
                    <a:pt x="1203" y="368"/>
                  </a:lnTo>
                  <a:lnTo>
                    <a:pt x="1174" y="378"/>
                  </a:lnTo>
                  <a:lnTo>
                    <a:pt x="1143" y="390"/>
                  </a:lnTo>
                  <a:lnTo>
                    <a:pt x="1109" y="399"/>
                  </a:lnTo>
                  <a:lnTo>
                    <a:pt x="1071" y="410"/>
                  </a:lnTo>
                  <a:lnTo>
                    <a:pt x="1034" y="419"/>
                  </a:lnTo>
                  <a:lnTo>
                    <a:pt x="997" y="430"/>
                  </a:lnTo>
                  <a:lnTo>
                    <a:pt x="960" y="440"/>
                  </a:lnTo>
                  <a:lnTo>
                    <a:pt x="925" y="448"/>
                  </a:lnTo>
                  <a:lnTo>
                    <a:pt x="856" y="466"/>
                  </a:lnTo>
                  <a:lnTo>
                    <a:pt x="791" y="483"/>
                  </a:lnTo>
                  <a:lnTo>
                    <a:pt x="728" y="498"/>
                  </a:lnTo>
                  <a:lnTo>
                    <a:pt x="669" y="511"/>
                  </a:lnTo>
                  <a:lnTo>
                    <a:pt x="612" y="525"/>
                  </a:lnTo>
                  <a:lnTo>
                    <a:pt x="557" y="536"/>
                  </a:lnTo>
                  <a:lnTo>
                    <a:pt x="506" y="545"/>
                  </a:lnTo>
                  <a:lnTo>
                    <a:pt x="455" y="552"/>
                  </a:lnTo>
                  <a:lnTo>
                    <a:pt x="362" y="561"/>
                  </a:lnTo>
                  <a:lnTo>
                    <a:pt x="195" y="555"/>
                  </a:lnTo>
                  <a:lnTo>
                    <a:pt x="126" y="539"/>
                  </a:lnTo>
                  <a:lnTo>
                    <a:pt x="74" y="517"/>
                  </a:lnTo>
                  <a:lnTo>
                    <a:pt x="55" y="504"/>
                  </a:lnTo>
                  <a:lnTo>
                    <a:pt x="38" y="490"/>
                  </a:lnTo>
                  <a:lnTo>
                    <a:pt x="15" y="458"/>
                  </a:lnTo>
                  <a:lnTo>
                    <a:pt x="0" y="392"/>
                  </a:lnTo>
                  <a:lnTo>
                    <a:pt x="17" y="327"/>
                  </a:lnTo>
                  <a:lnTo>
                    <a:pt x="37" y="303"/>
                  </a:lnTo>
                  <a:lnTo>
                    <a:pt x="51" y="290"/>
                  </a:lnTo>
                  <a:lnTo>
                    <a:pt x="66" y="282"/>
                  </a:lnTo>
                  <a:lnTo>
                    <a:pt x="99" y="267"/>
                  </a:lnTo>
                  <a:lnTo>
                    <a:pt x="135" y="258"/>
                  </a:lnTo>
                  <a:lnTo>
                    <a:pt x="226" y="246"/>
                  </a:lnTo>
                  <a:close/>
                </a:path>
              </a:pathLst>
            </a:custGeom>
            <a:solidFill>
              <a:srgbClr val="B8B8D9"/>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3" name="Freeform 245"/>
            <p:cNvSpPr>
              <a:spLocks/>
            </p:cNvSpPr>
            <p:nvPr/>
          </p:nvSpPr>
          <p:spPr bwMode="auto">
            <a:xfrm>
              <a:off x="2085" y="2454"/>
              <a:ext cx="474" cy="157"/>
            </a:xfrm>
            <a:custGeom>
              <a:avLst/>
              <a:gdLst>
                <a:gd name="T0" fmla="*/ 1057 w 1422"/>
                <a:gd name="T1" fmla="*/ 95 h 471"/>
                <a:gd name="T2" fmla="*/ 1054 w 1422"/>
                <a:gd name="T3" fmla="*/ 164 h 471"/>
                <a:gd name="T4" fmla="*/ 1039 w 1422"/>
                <a:gd name="T5" fmla="*/ 188 h 471"/>
                <a:gd name="T6" fmla="*/ 1014 w 1422"/>
                <a:gd name="T7" fmla="*/ 209 h 471"/>
                <a:gd name="T8" fmla="*/ 975 w 1422"/>
                <a:gd name="T9" fmla="*/ 222 h 471"/>
                <a:gd name="T10" fmla="*/ 922 w 1422"/>
                <a:gd name="T11" fmla="*/ 224 h 471"/>
                <a:gd name="T12" fmla="*/ 777 w 1422"/>
                <a:gd name="T13" fmla="*/ 207 h 471"/>
                <a:gd name="T14" fmla="*/ 695 w 1422"/>
                <a:gd name="T15" fmla="*/ 193 h 471"/>
                <a:gd name="T16" fmla="*/ 614 w 1422"/>
                <a:gd name="T17" fmla="*/ 178 h 471"/>
                <a:gd name="T18" fmla="*/ 533 w 1422"/>
                <a:gd name="T19" fmla="*/ 164 h 471"/>
                <a:gd name="T20" fmla="*/ 457 w 1422"/>
                <a:gd name="T21" fmla="*/ 152 h 471"/>
                <a:gd name="T22" fmla="*/ 386 w 1422"/>
                <a:gd name="T23" fmla="*/ 143 h 471"/>
                <a:gd name="T24" fmla="*/ 327 w 1422"/>
                <a:gd name="T25" fmla="*/ 140 h 471"/>
                <a:gd name="T26" fmla="*/ 228 w 1422"/>
                <a:gd name="T27" fmla="*/ 146 h 471"/>
                <a:gd name="T28" fmla="*/ 139 w 1422"/>
                <a:gd name="T29" fmla="*/ 168 h 471"/>
                <a:gd name="T30" fmla="*/ 102 w 1422"/>
                <a:gd name="T31" fmla="*/ 186 h 471"/>
                <a:gd name="T32" fmla="*/ 69 w 1422"/>
                <a:gd name="T33" fmla="*/ 211 h 471"/>
                <a:gd name="T34" fmla="*/ 18 w 1422"/>
                <a:gd name="T35" fmla="*/ 278 h 471"/>
                <a:gd name="T36" fmla="*/ 0 w 1422"/>
                <a:gd name="T37" fmla="*/ 353 h 471"/>
                <a:gd name="T38" fmla="*/ 15 w 1422"/>
                <a:gd name="T39" fmla="*/ 411 h 471"/>
                <a:gd name="T40" fmla="*/ 40 w 1422"/>
                <a:gd name="T41" fmla="*/ 449 h 471"/>
                <a:gd name="T42" fmla="*/ 54 w 1422"/>
                <a:gd name="T43" fmla="*/ 463 h 471"/>
                <a:gd name="T44" fmla="*/ 79 w 1422"/>
                <a:gd name="T45" fmla="*/ 471 h 471"/>
                <a:gd name="T46" fmla="*/ 69 w 1422"/>
                <a:gd name="T47" fmla="*/ 453 h 471"/>
                <a:gd name="T48" fmla="*/ 53 w 1422"/>
                <a:gd name="T49" fmla="*/ 409 h 471"/>
                <a:gd name="T50" fmla="*/ 43 w 1422"/>
                <a:gd name="T51" fmla="*/ 354 h 471"/>
                <a:gd name="T52" fmla="*/ 54 w 1422"/>
                <a:gd name="T53" fmla="*/ 302 h 471"/>
                <a:gd name="T54" fmla="*/ 91 w 1422"/>
                <a:gd name="T55" fmla="*/ 255 h 471"/>
                <a:gd name="T56" fmla="*/ 120 w 1422"/>
                <a:gd name="T57" fmla="*/ 231 h 471"/>
                <a:gd name="T58" fmla="*/ 177 w 1422"/>
                <a:gd name="T59" fmla="*/ 204 h 471"/>
                <a:gd name="T60" fmla="*/ 250 w 1422"/>
                <a:gd name="T61" fmla="*/ 184 h 471"/>
                <a:gd name="T62" fmla="*/ 311 w 1422"/>
                <a:gd name="T63" fmla="*/ 179 h 471"/>
                <a:gd name="T64" fmla="*/ 378 w 1422"/>
                <a:gd name="T65" fmla="*/ 181 h 471"/>
                <a:gd name="T66" fmla="*/ 455 w 1422"/>
                <a:gd name="T67" fmla="*/ 191 h 471"/>
                <a:gd name="T68" fmla="*/ 540 w 1422"/>
                <a:gd name="T69" fmla="*/ 209 h 471"/>
                <a:gd name="T70" fmla="*/ 584 w 1422"/>
                <a:gd name="T71" fmla="*/ 218 h 471"/>
                <a:gd name="T72" fmla="*/ 673 w 1422"/>
                <a:gd name="T73" fmla="*/ 238 h 471"/>
                <a:gd name="T74" fmla="*/ 716 w 1422"/>
                <a:gd name="T75" fmla="*/ 249 h 471"/>
                <a:gd name="T76" fmla="*/ 760 w 1422"/>
                <a:gd name="T77" fmla="*/ 258 h 471"/>
                <a:gd name="T78" fmla="*/ 803 w 1422"/>
                <a:gd name="T79" fmla="*/ 267 h 471"/>
                <a:gd name="T80" fmla="*/ 883 w 1422"/>
                <a:gd name="T81" fmla="*/ 278 h 471"/>
                <a:gd name="T82" fmla="*/ 953 w 1422"/>
                <a:gd name="T83" fmla="*/ 282 h 471"/>
                <a:gd name="T84" fmla="*/ 1014 w 1422"/>
                <a:gd name="T85" fmla="*/ 274 h 471"/>
                <a:gd name="T86" fmla="*/ 1058 w 1422"/>
                <a:gd name="T87" fmla="*/ 256 h 471"/>
                <a:gd name="T88" fmla="*/ 1087 w 1422"/>
                <a:gd name="T89" fmla="*/ 236 h 471"/>
                <a:gd name="T90" fmla="*/ 1111 w 1422"/>
                <a:gd name="T91" fmla="*/ 188 h 471"/>
                <a:gd name="T92" fmla="*/ 1104 w 1422"/>
                <a:gd name="T93" fmla="*/ 103 h 471"/>
                <a:gd name="T94" fmla="*/ 1112 w 1422"/>
                <a:gd name="T95" fmla="*/ 79 h 471"/>
                <a:gd name="T96" fmla="*/ 1129 w 1422"/>
                <a:gd name="T97" fmla="*/ 58 h 471"/>
                <a:gd name="T98" fmla="*/ 1156 w 1422"/>
                <a:gd name="T99" fmla="*/ 43 h 471"/>
                <a:gd name="T100" fmla="*/ 1191 w 1422"/>
                <a:gd name="T101" fmla="*/ 30 h 471"/>
                <a:gd name="T102" fmla="*/ 1247 w 1422"/>
                <a:gd name="T103" fmla="*/ 23 h 471"/>
                <a:gd name="T104" fmla="*/ 1325 w 1422"/>
                <a:gd name="T105" fmla="*/ 23 h 471"/>
                <a:gd name="T106" fmla="*/ 1422 w 1422"/>
                <a:gd name="T107" fmla="*/ 27 h 471"/>
                <a:gd name="T108" fmla="*/ 1334 w 1422"/>
                <a:gd name="T109" fmla="*/ 2 h 471"/>
                <a:gd name="T110" fmla="*/ 1242 w 1422"/>
                <a:gd name="T111" fmla="*/ 0 h 471"/>
                <a:gd name="T112" fmla="*/ 1167 w 1422"/>
                <a:gd name="T113" fmla="*/ 7 h 471"/>
                <a:gd name="T114" fmla="*/ 1108 w 1422"/>
                <a:gd name="T115" fmla="*/ 31 h 471"/>
                <a:gd name="T116" fmla="*/ 1073 w 1422"/>
                <a:gd name="T117" fmla="*/ 58 h 471"/>
                <a:gd name="T118" fmla="*/ 1057 w 1422"/>
                <a:gd name="T119" fmla="*/ 95 h 471"/>
                <a:gd name="T120" fmla="*/ 1057 w 1422"/>
                <a:gd name="T121" fmla="*/ 95 h 4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22"/>
                <a:gd name="T184" fmla="*/ 0 h 471"/>
                <a:gd name="T185" fmla="*/ 1422 w 1422"/>
                <a:gd name="T186" fmla="*/ 471 h 4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22" h="471">
                  <a:moveTo>
                    <a:pt x="1057" y="95"/>
                  </a:moveTo>
                  <a:lnTo>
                    <a:pt x="1054" y="164"/>
                  </a:lnTo>
                  <a:lnTo>
                    <a:pt x="1039" y="188"/>
                  </a:lnTo>
                  <a:lnTo>
                    <a:pt x="1014" y="209"/>
                  </a:lnTo>
                  <a:lnTo>
                    <a:pt x="975" y="222"/>
                  </a:lnTo>
                  <a:lnTo>
                    <a:pt x="922" y="224"/>
                  </a:lnTo>
                  <a:lnTo>
                    <a:pt x="777" y="207"/>
                  </a:lnTo>
                  <a:lnTo>
                    <a:pt x="695" y="193"/>
                  </a:lnTo>
                  <a:lnTo>
                    <a:pt x="614" y="178"/>
                  </a:lnTo>
                  <a:lnTo>
                    <a:pt x="533" y="164"/>
                  </a:lnTo>
                  <a:lnTo>
                    <a:pt x="457" y="152"/>
                  </a:lnTo>
                  <a:lnTo>
                    <a:pt x="386" y="143"/>
                  </a:lnTo>
                  <a:lnTo>
                    <a:pt x="327" y="140"/>
                  </a:lnTo>
                  <a:lnTo>
                    <a:pt x="228" y="146"/>
                  </a:lnTo>
                  <a:lnTo>
                    <a:pt x="139" y="168"/>
                  </a:lnTo>
                  <a:lnTo>
                    <a:pt x="102" y="186"/>
                  </a:lnTo>
                  <a:lnTo>
                    <a:pt x="69" y="211"/>
                  </a:lnTo>
                  <a:lnTo>
                    <a:pt x="18" y="278"/>
                  </a:lnTo>
                  <a:lnTo>
                    <a:pt x="0" y="353"/>
                  </a:lnTo>
                  <a:lnTo>
                    <a:pt x="15" y="411"/>
                  </a:lnTo>
                  <a:lnTo>
                    <a:pt x="40" y="449"/>
                  </a:lnTo>
                  <a:lnTo>
                    <a:pt x="54" y="463"/>
                  </a:lnTo>
                  <a:lnTo>
                    <a:pt x="79" y="471"/>
                  </a:lnTo>
                  <a:lnTo>
                    <a:pt x="69" y="453"/>
                  </a:lnTo>
                  <a:lnTo>
                    <a:pt x="53" y="409"/>
                  </a:lnTo>
                  <a:lnTo>
                    <a:pt x="43" y="354"/>
                  </a:lnTo>
                  <a:lnTo>
                    <a:pt x="54" y="302"/>
                  </a:lnTo>
                  <a:lnTo>
                    <a:pt x="91" y="255"/>
                  </a:lnTo>
                  <a:lnTo>
                    <a:pt x="120" y="231"/>
                  </a:lnTo>
                  <a:lnTo>
                    <a:pt x="177" y="204"/>
                  </a:lnTo>
                  <a:lnTo>
                    <a:pt x="250" y="184"/>
                  </a:lnTo>
                  <a:lnTo>
                    <a:pt x="311" y="179"/>
                  </a:lnTo>
                  <a:lnTo>
                    <a:pt x="378" y="181"/>
                  </a:lnTo>
                  <a:lnTo>
                    <a:pt x="455" y="191"/>
                  </a:lnTo>
                  <a:lnTo>
                    <a:pt x="540" y="209"/>
                  </a:lnTo>
                  <a:lnTo>
                    <a:pt x="584" y="218"/>
                  </a:lnTo>
                  <a:lnTo>
                    <a:pt x="673" y="238"/>
                  </a:lnTo>
                  <a:lnTo>
                    <a:pt x="716" y="249"/>
                  </a:lnTo>
                  <a:lnTo>
                    <a:pt x="760" y="258"/>
                  </a:lnTo>
                  <a:lnTo>
                    <a:pt x="803" y="267"/>
                  </a:lnTo>
                  <a:lnTo>
                    <a:pt x="883" y="278"/>
                  </a:lnTo>
                  <a:lnTo>
                    <a:pt x="953" y="282"/>
                  </a:lnTo>
                  <a:lnTo>
                    <a:pt x="1014" y="274"/>
                  </a:lnTo>
                  <a:lnTo>
                    <a:pt x="1058" y="256"/>
                  </a:lnTo>
                  <a:lnTo>
                    <a:pt x="1087" y="236"/>
                  </a:lnTo>
                  <a:lnTo>
                    <a:pt x="1111" y="188"/>
                  </a:lnTo>
                  <a:lnTo>
                    <a:pt x="1104" y="103"/>
                  </a:lnTo>
                  <a:lnTo>
                    <a:pt x="1112" y="79"/>
                  </a:lnTo>
                  <a:lnTo>
                    <a:pt x="1129" y="58"/>
                  </a:lnTo>
                  <a:lnTo>
                    <a:pt x="1156" y="43"/>
                  </a:lnTo>
                  <a:lnTo>
                    <a:pt x="1191" y="30"/>
                  </a:lnTo>
                  <a:lnTo>
                    <a:pt x="1247" y="23"/>
                  </a:lnTo>
                  <a:lnTo>
                    <a:pt x="1325" y="23"/>
                  </a:lnTo>
                  <a:lnTo>
                    <a:pt x="1422" y="27"/>
                  </a:lnTo>
                  <a:lnTo>
                    <a:pt x="1334" y="2"/>
                  </a:lnTo>
                  <a:lnTo>
                    <a:pt x="1242" y="0"/>
                  </a:lnTo>
                  <a:lnTo>
                    <a:pt x="1167" y="7"/>
                  </a:lnTo>
                  <a:lnTo>
                    <a:pt x="1108" y="31"/>
                  </a:lnTo>
                  <a:lnTo>
                    <a:pt x="1073" y="58"/>
                  </a:lnTo>
                  <a:lnTo>
                    <a:pt x="1057" y="9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4" name="Freeform 246"/>
            <p:cNvSpPr>
              <a:spLocks/>
            </p:cNvSpPr>
            <p:nvPr/>
          </p:nvSpPr>
          <p:spPr bwMode="auto">
            <a:xfrm>
              <a:off x="2228" y="2362"/>
              <a:ext cx="183" cy="84"/>
            </a:xfrm>
            <a:custGeom>
              <a:avLst/>
              <a:gdLst>
                <a:gd name="T0" fmla="*/ 8 w 550"/>
                <a:gd name="T1" fmla="*/ 46 h 251"/>
                <a:gd name="T2" fmla="*/ 25 w 550"/>
                <a:gd name="T3" fmla="*/ 37 h 251"/>
                <a:gd name="T4" fmla="*/ 70 w 550"/>
                <a:gd name="T5" fmla="*/ 21 h 251"/>
                <a:gd name="T6" fmla="*/ 102 w 550"/>
                <a:gd name="T7" fmla="*/ 12 h 251"/>
                <a:gd name="T8" fmla="*/ 138 w 550"/>
                <a:gd name="T9" fmla="*/ 5 h 251"/>
                <a:gd name="T10" fmla="*/ 218 w 550"/>
                <a:gd name="T11" fmla="*/ 0 h 251"/>
                <a:gd name="T12" fmla="*/ 318 w 550"/>
                <a:gd name="T13" fmla="*/ 10 h 251"/>
                <a:gd name="T14" fmla="*/ 429 w 550"/>
                <a:gd name="T15" fmla="*/ 35 h 251"/>
                <a:gd name="T16" fmla="*/ 477 w 550"/>
                <a:gd name="T17" fmla="*/ 53 h 251"/>
                <a:gd name="T18" fmla="*/ 517 w 550"/>
                <a:gd name="T19" fmla="*/ 77 h 251"/>
                <a:gd name="T20" fmla="*/ 542 w 550"/>
                <a:gd name="T21" fmla="*/ 104 h 251"/>
                <a:gd name="T22" fmla="*/ 550 w 550"/>
                <a:gd name="T23" fmla="*/ 137 h 251"/>
                <a:gd name="T24" fmla="*/ 538 w 550"/>
                <a:gd name="T25" fmla="*/ 170 h 251"/>
                <a:gd name="T26" fmla="*/ 524 w 550"/>
                <a:gd name="T27" fmla="*/ 185 h 251"/>
                <a:gd name="T28" fmla="*/ 507 w 550"/>
                <a:gd name="T29" fmla="*/ 197 h 251"/>
                <a:gd name="T30" fmla="*/ 465 w 550"/>
                <a:gd name="T31" fmla="*/ 221 h 251"/>
                <a:gd name="T32" fmla="*/ 410 w 550"/>
                <a:gd name="T33" fmla="*/ 237 h 251"/>
                <a:gd name="T34" fmla="*/ 347 w 550"/>
                <a:gd name="T35" fmla="*/ 247 h 251"/>
                <a:gd name="T36" fmla="*/ 281 w 550"/>
                <a:gd name="T37" fmla="*/ 251 h 251"/>
                <a:gd name="T38" fmla="*/ 145 w 550"/>
                <a:gd name="T39" fmla="*/ 237 h 251"/>
                <a:gd name="T40" fmla="*/ 87 w 550"/>
                <a:gd name="T41" fmla="*/ 219 h 251"/>
                <a:gd name="T42" fmla="*/ 45 w 550"/>
                <a:gd name="T43" fmla="*/ 199 h 251"/>
                <a:gd name="T44" fmla="*/ 16 w 550"/>
                <a:gd name="T45" fmla="*/ 177 h 251"/>
                <a:gd name="T46" fmla="*/ 0 w 550"/>
                <a:gd name="T47" fmla="*/ 155 h 251"/>
                <a:gd name="T48" fmla="*/ 0 w 550"/>
                <a:gd name="T49" fmla="*/ 111 h 251"/>
                <a:gd name="T50" fmla="*/ 14 w 550"/>
                <a:gd name="T51" fmla="*/ 93 h 251"/>
                <a:gd name="T52" fmla="*/ 38 w 550"/>
                <a:gd name="T53" fmla="*/ 79 h 251"/>
                <a:gd name="T54" fmla="*/ 66 w 550"/>
                <a:gd name="T55" fmla="*/ 66 h 251"/>
                <a:gd name="T56" fmla="*/ 96 w 550"/>
                <a:gd name="T57" fmla="*/ 58 h 251"/>
                <a:gd name="T58" fmla="*/ 160 w 550"/>
                <a:gd name="T59" fmla="*/ 50 h 251"/>
                <a:gd name="T60" fmla="*/ 278 w 550"/>
                <a:gd name="T61" fmla="*/ 51 h 251"/>
                <a:gd name="T62" fmla="*/ 382 w 550"/>
                <a:gd name="T63" fmla="*/ 72 h 251"/>
                <a:gd name="T64" fmla="*/ 419 w 550"/>
                <a:gd name="T65" fmla="*/ 82 h 251"/>
                <a:gd name="T66" fmla="*/ 434 w 550"/>
                <a:gd name="T67" fmla="*/ 87 h 251"/>
                <a:gd name="T68" fmla="*/ 425 w 550"/>
                <a:gd name="T69" fmla="*/ 98 h 251"/>
                <a:gd name="T70" fmla="*/ 364 w 550"/>
                <a:gd name="T71" fmla="*/ 87 h 251"/>
                <a:gd name="T72" fmla="*/ 285 w 550"/>
                <a:gd name="T73" fmla="*/ 76 h 251"/>
                <a:gd name="T74" fmla="*/ 181 w 550"/>
                <a:gd name="T75" fmla="*/ 74 h 251"/>
                <a:gd name="T76" fmla="*/ 102 w 550"/>
                <a:gd name="T77" fmla="*/ 87 h 251"/>
                <a:gd name="T78" fmla="*/ 63 w 550"/>
                <a:gd name="T79" fmla="*/ 114 h 251"/>
                <a:gd name="T80" fmla="*/ 51 w 550"/>
                <a:gd name="T81" fmla="*/ 131 h 251"/>
                <a:gd name="T82" fmla="*/ 55 w 550"/>
                <a:gd name="T83" fmla="*/ 166 h 251"/>
                <a:gd name="T84" fmla="*/ 72 w 550"/>
                <a:gd name="T85" fmla="*/ 182 h 251"/>
                <a:gd name="T86" fmla="*/ 96 w 550"/>
                <a:gd name="T87" fmla="*/ 195 h 251"/>
                <a:gd name="T88" fmla="*/ 128 w 550"/>
                <a:gd name="T89" fmla="*/ 206 h 251"/>
                <a:gd name="T90" fmla="*/ 168 w 550"/>
                <a:gd name="T91" fmla="*/ 212 h 251"/>
                <a:gd name="T92" fmla="*/ 285 w 550"/>
                <a:gd name="T93" fmla="*/ 220 h 251"/>
                <a:gd name="T94" fmla="*/ 398 w 550"/>
                <a:gd name="T95" fmla="*/ 203 h 251"/>
                <a:gd name="T96" fmla="*/ 450 w 550"/>
                <a:gd name="T97" fmla="*/ 184 h 251"/>
                <a:gd name="T98" fmla="*/ 477 w 550"/>
                <a:gd name="T99" fmla="*/ 168 h 251"/>
                <a:gd name="T100" fmla="*/ 487 w 550"/>
                <a:gd name="T101" fmla="*/ 140 h 251"/>
                <a:gd name="T102" fmla="*/ 496 w 550"/>
                <a:gd name="T103" fmla="*/ 116 h 251"/>
                <a:gd name="T104" fmla="*/ 483 w 550"/>
                <a:gd name="T105" fmla="*/ 93 h 251"/>
                <a:gd name="T106" fmla="*/ 423 w 550"/>
                <a:gd name="T107" fmla="*/ 64 h 251"/>
                <a:gd name="T108" fmla="*/ 394 w 550"/>
                <a:gd name="T109" fmla="*/ 57 h 251"/>
                <a:gd name="T110" fmla="*/ 331 w 550"/>
                <a:gd name="T111" fmla="*/ 45 h 251"/>
                <a:gd name="T112" fmla="*/ 263 w 550"/>
                <a:gd name="T113" fmla="*/ 37 h 251"/>
                <a:gd name="T114" fmla="*/ 200 w 550"/>
                <a:gd name="T115" fmla="*/ 33 h 251"/>
                <a:gd name="T116" fmla="*/ 84 w 550"/>
                <a:gd name="T117" fmla="*/ 45 h 251"/>
                <a:gd name="T118" fmla="*/ 26 w 550"/>
                <a:gd name="T119" fmla="*/ 59 h 251"/>
                <a:gd name="T120" fmla="*/ 8 w 550"/>
                <a:gd name="T121" fmla="*/ 46 h 251"/>
                <a:gd name="T122" fmla="*/ 8 w 550"/>
                <a:gd name="T123" fmla="*/ 46 h 2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0"/>
                <a:gd name="T187" fmla="*/ 0 h 251"/>
                <a:gd name="T188" fmla="*/ 550 w 550"/>
                <a:gd name="T189" fmla="*/ 251 h 2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0" h="251">
                  <a:moveTo>
                    <a:pt x="8" y="46"/>
                  </a:moveTo>
                  <a:lnTo>
                    <a:pt x="25" y="37"/>
                  </a:lnTo>
                  <a:lnTo>
                    <a:pt x="70" y="21"/>
                  </a:lnTo>
                  <a:lnTo>
                    <a:pt x="102" y="12"/>
                  </a:lnTo>
                  <a:lnTo>
                    <a:pt x="138" y="5"/>
                  </a:lnTo>
                  <a:lnTo>
                    <a:pt x="218" y="0"/>
                  </a:lnTo>
                  <a:lnTo>
                    <a:pt x="318" y="10"/>
                  </a:lnTo>
                  <a:lnTo>
                    <a:pt x="429" y="35"/>
                  </a:lnTo>
                  <a:lnTo>
                    <a:pt x="477" y="53"/>
                  </a:lnTo>
                  <a:lnTo>
                    <a:pt x="517" y="77"/>
                  </a:lnTo>
                  <a:lnTo>
                    <a:pt x="542" y="104"/>
                  </a:lnTo>
                  <a:lnTo>
                    <a:pt x="550" y="137"/>
                  </a:lnTo>
                  <a:lnTo>
                    <a:pt x="538" y="170"/>
                  </a:lnTo>
                  <a:lnTo>
                    <a:pt x="524" y="185"/>
                  </a:lnTo>
                  <a:lnTo>
                    <a:pt x="507" y="197"/>
                  </a:lnTo>
                  <a:lnTo>
                    <a:pt x="465" y="221"/>
                  </a:lnTo>
                  <a:lnTo>
                    <a:pt x="410" y="237"/>
                  </a:lnTo>
                  <a:lnTo>
                    <a:pt x="347" y="247"/>
                  </a:lnTo>
                  <a:lnTo>
                    <a:pt x="281" y="251"/>
                  </a:lnTo>
                  <a:lnTo>
                    <a:pt x="145" y="237"/>
                  </a:lnTo>
                  <a:lnTo>
                    <a:pt x="87" y="219"/>
                  </a:lnTo>
                  <a:lnTo>
                    <a:pt x="45" y="199"/>
                  </a:lnTo>
                  <a:lnTo>
                    <a:pt x="16" y="177"/>
                  </a:lnTo>
                  <a:lnTo>
                    <a:pt x="0" y="155"/>
                  </a:lnTo>
                  <a:lnTo>
                    <a:pt x="0" y="111"/>
                  </a:lnTo>
                  <a:lnTo>
                    <a:pt x="14" y="93"/>
                  </a:lnTo>
                  <a:lnTo>
                    <a:pt x="38" y="79"/>
                  </a:lnTo>
                  <a:lnTo>
                    <a:pt x="66" y="66"/>
                  </a:lnTo>
                  <a:lnTo>
                    <a:pt x="96" y="58"/>
                  </a:lnTo>
                  <a:lnTo>
                    <a:pt x="160" y="50"/>
                  </a:lnTo>
                  <a:lnTo>
                    <a:pt x="278" y="51"/>
                  </a:lnTo>
                  <a:lnTo>
                    <a:pt x="382" y="72"/>
                  </a:lnTo>
                  <a:lnTo>
                    <a:pt x="419" y="82"/>
                  </a:lnTo>
                  <a:lnTo>
                    <a:pt x="434" y="87"/>
                  </a:lnTo>
                  <a:lnTo>
                    <a:pt x="425" y="98"/>
                  </a:lnTo>
                  <a:lnTo>
                    <a:pt x="364" y="87"/>
                  </a:lnTo>
                  <a:lnTo>
                    <a:pt x="285" y="76"/>
                  </a:lnTo>
                  <a:lnTo>
                    <a:pt x="181" y="74"/>
                  </a:lnTo>
                  <a:lnTo>
                    <a:pt x="102" y="87"/>
                  </a:lnTo>
                  <a:lnTo>
                    <a:pt x="63" y="114"/>
                  </a:lnTo>
                  <a:lnTo>
                    <a:pt x="51" y="131"/>
                  </a:lnTo>
                  <a:lnTo>
                    <a:pt x="55" y="166"/>
                  </a:lnTo>
                  <a:lnTo>
                    <a:pt x="72" y="182"/>
                  </a:lnTo>
                  <a:lnTo>
                    <a:pt x="96" y="195"/>
                  </a:lnTo>
                  <a:lnTo>
                    <a:pt x="128" y="206"/>
                  </a:lnTo>
                  <a:lnTo>
                    <a:pt x="168" y="212"/>
                  </a:lnTo>
                  <a:lnTo>
                    <a:pt x="285" y="220"/>
                  </a:lnTo>
                  <a:lnTo>
                    <a:pt x="398" y="203"/>
                  </a:lnTo>
                  <a:lnTo>
                    <a:pt x="450" y="184"/>
                  </a:lnTo>
                  <a:lnTo>
                    <a:pt x="477" y="168"/>
                  </a:lnTo>
                  <a:lnTo>
                    <a:pt x="487" y="140"/>
                  </a:lnTo>
                  <a:lnTo>
                    <a:pt x="496" y="116"/>
                  </a:lnTo>
                  <a:lnTo>
                    <a:pt x="483" y="93"/>
                  </a:lnTo>
                  <a:lnTo>
                    <a:pt x="423" y="64"/>
                  </a:lnTo>
                  <a:lnTo>
                    <a:pt x="394" y="57"/>
                  </a:lnTo>
                  <a:lnTo>
                    <a:pt x="331" y="45"/>
                  </a:lnTo>
                  <a:lnTo>
                    <a:pt x="263" y="37"/>
                  </a:lnTo>
                  <a:lnTo>
                    <a:pt x="200" y="33"/>
                  </a:lnTo>
                  <a:lnTo>
                    <a:pt x="84" y="45"/>
                  </a:lnTo>
                  <a:lnTo>
                    <a:pt x="26" y="59"/>
                  </a:lnTo>
                  <a:lnTo>
                    <a:pt x="8" y="4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5" name="Freeform 247"/>
            <p:cNvSpPr>
              <a:spLocks/>
            </p:cNvSpPr>
            <p:nvPr/>
          </p:nvSpPr>
          <p:spPr bwMode="auto">
            <a:xfrm>
              <a:off x="1905" y="2332"/>
              <a:ext cx="989" cy="557"/>
            </a:xfrm>
            <a:custGeom>
              <a:avLst/>
              <a:gdLst>
                <a:gd name="T0" fmla="*/ 1555 w 2966"/>
                <a:gd name="T1" fmla="*/ 158 h 1673"/>
                <a:gd name="T2" fmla="*/ 1412 w 2966"/>
                <a:gd name="T3" fmla="*/ 89 h 1673"/>
                <a:gd name="T4" fmla="*/ 1209 w 2966"/>
                <a:gd name="T5" fmla="*/ 54 h 1673"/>
                <a:gd name="T6" fmla="*/ 929 w 2966"/>
                <a:gd name="T7" fmla="*/ 88 h 1673"/>
                <a:gd name="T8" fmla="*/ 813 w 2966"/>
                <a:gd name="T9" fmla="*/ 155 h 1673"/>
                <a:gd name="T10" fmla="*/ 694 w 2966"/>
                <a:gd name="T11" fmla="*/ 286 h 1673"/>
                <a:gd name="T12" fmla="*/ 628 w 2966"/>
                <a:gd name="T13" fmla="*/ 383 h 1673"/>
                <a:gd name="T14" fmla="*/ 574 w 2966"/>
                <a:gd name="T15" fmla="*/ 479 h 1673"/>
                <a:gd name="T16" fmla="*/ 522 w 2966"/>
                <a:gd name="T17" fmla="*/ 611 h 1673"/>
                <a:gd name="T18" fmla="*/ 469 w 2966"/>
                <a:gd name="T19" fmla="*/ 939 h 1673"/>
                <a:gd name="T20" fmla="*/ 526 w 2966"/>
                <a:gd name="T21" fmla="*/ 1066 h 1673"/>
                <a:gd name="T22" fmla="*/ 642 w 2966"/>
                <a:gd name="T23" fmla="*/ 1154 h 1673"/>
                <a:gd name="T24" fmla="*/ 776 w 2966"/>
                <a:gd name="T25" fmla="*/ 1242 h 1673"/>
                <a:gd name="T26" fmla="*/ 908 w 2966"/>
                <a:gd name="T27" fmla="*/ 1326 h 1673"/>
                <a:gd name="T28" fmla="*/ 1127 w 2966"/>
                <a:gd name="T29" fmla="*/ 1453 h 1673"/>
                <a:gd name="T30" fmla="*/ 1308 w 2966"/>
                <a:gd name="T31" fmla="*/ 1549 h 1673"/>
                <a:gd name="T32" fmla="*/ 1464 w 2966"/>
                <a:gd name="T33" fmla="*/ 1612 h 1673"/>
                <a:gd name="T34" fmla="*/ 1830 w 2966"/>
                <a:gd name="T35" fmla="*/ 1611 h 1673"/>
                <a:gd name="T36" fmla="*/ 2179 w 2966"/>
                <a:gd name="T37" fmla="*/ 1543 h 1673"/>
                <a:gd name="T38" fmla="*/ 2519 w 2966"/>
                <a:gd name="T39" fmla="*/ 1448 h 1673"/>
                <a:gd name="T40" fmla="*/ 2728 w 2966"/>
                <a:gd name="T41" fmla="*/ 1383 h 1673"/>
                <a:gd name="T42" fmla="*/ 2862 w 2966"/>
                <a:gd name="T43" fmla="*/ 1354 h 1673"/>
                <a:gd name="T44" fmla="*/ 2944 w 2966"/>
                <a:gd name="T45" fmla="*/ 1387 h 1673"/>
                <a:gd name="T46" fmla="*/ 2641 w 2966"/>
                <a:gd name="T47" fmla="*/ 1466 h 1673"/>
                <a:gd name="T48" fmla="*/ 2441 w 2966"/>
                <a:gd name="T49" fmla="*/ 1524 h 1673"/>
                <a:gd name="T50" fmla="*/ 2199 w 2966"/>
                <a:gd name="T51" fmla="*/ 1586 h 1673"/>
                <a:gd name="T52" fmla="*/ 1806 w 2966"/>
                <a:gd name="T53" fmla="*/ 1652 h 1673"/>
                <a:gd name="T54" fmla="*/ 1299 w 2966"/>
                <a:gd name="T55" fmla="*/ 1663 h 1673"/>
                <a:gd name="T56" fmla="*/ 980 w 2966"/>
                <a:gd name="T57" fmla="*/ 1622 h 1673"/>
                <a:gd name="T58" fmla="*/ 716 w 2966"/>
                <a:gd name="T59" fmla="*/ 1527 h 1673"/>
                <a:gd name="T60" fmla="*/ 449 w 2966"/>
                <a:gd name="T61" fmla="*/ 1378 h 1673"/>
                <a:gd name="T62" fmla="*/ 268 w 2966"/>
                <a:gd name="T63" fmla="*/ 1250 h 1673"/>
                <a:gd name="T64" fmla="*/ 151 w 2966"/>
                <a:gd name="T65" fmla="*/ 1152 h 1673"/>
                <a:gd name="T66" fmla="*/ 22 w 2966"/>
                <a:gd name="T67" fmla="*/ 1000 h 1673"/>
                <a:gd name="T68" fmla="*/ 61 w 2966"/>
                <a:gd name="T69" fmla="*/ 848 h 1673"/>
                <a:gd name="T70" fmla="*/ 213 w 2966"/>
                <a:gd name="T71" fmla="*/ 807 h 1673"/>
                <a:gd name="T72" fmla="*/ 424 w 2966"/>
                <a:gd name="T73" fmla="*/ 716 h 1673"/>
                <a:gd name="T74" fmla="*/ 472 w 2966"/>
                <a:gd name="T75" fmla="*/ 572 h 1673"/>
                <a:gd name="T76" fmla="*/ 541 w 2966"/>
                <a:gd name="T77" fmla="*/ 424 h 1673"/>
                <a:gd name="T78" fmla="*/ 632 w 2966"/>
                <a:gd name="T79" fmla="*/ 280 h 1673"/>
                <a:gd name="T80" fmla="*/ 745 w 2966"/>
                <a:gd name="T81" fmla="*/ 146 h 1673"/>
                <a:gd name="T82" fmla="*/ 853 w 2966"/>
                <a:gd name="T83" fmla="*/ 53 h 1673"/>
                <a:gd name="T84" fmla="*/ 987 w 2966"/>
                <a:gd name="T85" fmla="*/ 7 h 1673"/>
                <a:gd name="T86" fmla="*/ 1348 w 2966"/>
                <a:gd name="T87" fmla="*/ 18 h 1673"/>
                <a:gd name="T88" fmla="*/ 1526 w 2966"/>
                <a:gd name="T89" fmla="*/ 67 h 1673"/>
                <a:gd name="T90" fmla="*/ 1652 w 2966"/>
                <a:gd name="T91" fmla="*/ 150 h 1673"/>
                <a:gd name="T92" fmla="*/ 1646 w 2966"/>
                <a:gd name="T93" fmla="*/ 263 h 1673"/>
                <a:gd name="T94" fmla="*/ 1588 w 2966"/>
                <a:gd name="T95" fmla="*/ 376 h 16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6"/>
                <a:gd name="T145" fmla="*/ 0 h 1673"/>
                <a:gd name="T146" fmla="*/ 2966 w 2966"/>
                <a:gd name="T147" fmla="*/ 1673 h 16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6" h="1673">
                  <a:moveTo>
                    <a:pt x="1588" y="376"/>
                  </a:moveTo>
                  <a:lnTo>
                    <a:pt x="1587" y="207"/>
                  </a:lnTo>
                  <a:lnTo>
                    <a:pt x="1555" y="158"/>
                  </a:lnTo>
                  <a:lnTo>
                    <a:pt x="1507" y="126"/>
                  </a:lnTo>
                  <a:lnTo>
                    <a:pt x="1463" y="107"/>
                  </a:lnTo>
                  <a:lnTo>
                    <a:pt x="1412" y="89"/>
                  </a:lnTo>
                  <a:lnTo>
                    <a:pt x="1351" y="72"/>
                  </a:lnTo>
                  <a:lnTo>
                    <a:pt x="1285" y="61"/>
                  </a:lnTo>
                  <a:lnTo>
                    <a:pt x="1209" y="54"/>
                  </a:lnTo>
                  <a:lnTo>
                    <a:pt x="1079" y="51"/>
                  </a:lnTo>
                  <a:lnTo>
                    <a:pt x="995" y="62"/>
                  </a:lnTo>
                  <a:lnTo>
                    <a:pt x="929" y="88"/>
                  </a:lnTo>
                  <a:lnTo>
                    <a:pt x="896" y="104"/>
                  </a:lnTo>
                  <a:lnTo>
                    <a:pt x="857" y="125"/>
                  </a:lnTo>
                  <a:lnTo>
                    <a:pt x="813" y="155"/>
                  </a:lnTo>
                  <a:lnTo>
                    <a:pt x="767" y="200"/>
                  </a:lnTo>
                  <a:lnTo>
                    <a:pt x="718" y="257"/>
                  </a:lnTo>
                  <a:lnTo>
                    <a:pt x="694" y="286"/>
                  </a:lnTo>
                  <a:lnTo>
                    <a:pt x="672" y="318"/>
                  </a:lnTo>
                  <a:lnTo>
                    <a:pt x="649" y="351"/>
                  </a:lnTo>
                  <a:lnTo>
                    <a:pt x="628" y="383"/>
                  </a:lnTo>
                  <a:lnTo>
                    <a:pt x="609" y="416"/>
                  </a:lnTo>
                  <a:lnTo>
                    <a:pt x="591" y="448"/>
                  </a:lnTo>
                  <a:lnTo>
                    <a:pt x="574" y="479"/>
                  </a:lnTo>
                  <a:lnTo>
                    <a:pt x="559" y="507"/>
                  </a:lnTo>
                  <a:lnTo>
                    <a:pt x="538" y="558"/>
                  </a:lnTo>
                  <a:lnTo>
                    <a:pt x="522" y="611"/>
                  </a:lnTo>
                  <a:lnTo>
                    <a:pt x="505" y="671"/>
                  </a:lnTo>
                  <a:lnTo>
                    <a:pt x="478" y="808"/>
                  </a:lnTo>
                  <a:lnTo>
                    <a:pt x="469" y="939"/>
                  </a:lnTo>
                  <a:lnTo>
                    <a:pt x="476" y="992"/>
                  </a:lnTo>
                  <a:lnTo>
                    <a:pt x="493" y="1032"/>
                  </a:lnTo>
                  <a:lnTo>
                    <a:pt x="526" y="1066"/>
                  </a:lnTo>
                  <a:lnTo>
                    <a:pt x="565" y="1097"/>
                  </a:lnTo>
                  <a:lnTo>
                    <a:pt x="600" y="1124"/>
                  </a:lnTo>
                  <a:lnTo>
                    <a:pt x="642" y="1154"/>
                  </a:lnTo>
                  <a:lnTo>
                    <a:pt x="689" y="1185"/>
                  </a:lnTo>
                  <a:lnTo>
                    <a:pt x="740" y="1218"/>
                  </a:lnTo>
                  <a:lnTo>
                    <a:pt x="776" y="1242"/>
                  </a:lnTo>
                  <a:lnTo>
                    <a:pt x="831" y="1278"/>
                  </a:lnTo>
                  <a:lnTo>
                    <a:pt x="868" y="1301"/>
                  </a:lnTo>
                  <a:lnTo>
                    <a:pt x="908" y="1326"/>
                  </a:lnTo>
                  <a:lnTo>
                    <a:pt x="989" y="1374"/>
                  </a:lnTo>
                  <a:lnTo>
                    <a:pt x="1049" y="1409"/>
                  </a:lnTo>
                  <a:lnTo>
                    <a:pt x="1127" y="1453"/>
                  </a:lnTo>
                  <a:lnTo>
                    <a:pt x="1203" y="1495"/>
                  </a:lnTo>
                  <a:lnTo>
                    <a:pt x="1239" y="1515"/>
                  </a:lnTo>
                  <a:lnTo>
                    <a:pt x="1308" y="1549"/>
                  </a:lnTo>
                  <a:lnTo>
                    <a:pt x="1370" y="1577"/>
                  </a:lnTo>
                  <a:lnTo>
                    <a:pt x="1423" y="1599"/>
                  </a:lnTo>
                  <a:lnTo>
                    <a:pt x="1464" y="1612"/>
                  </a:lnTo>
                  <a:lnTo>
                    <a:pt x="1543" y="1624"/>
                  </a:lnTo>
                  <a:lnTo>
                    <a:pt x="1630" y="1628"/>
                  </a:lnTo>
                  <a:lnTo>
                    <a:pt x="1830" y="1611"/>
                  </a:lnTo>
                  <a:lnTo>
                    <a:pt x="1941" y="1594"/>
                  </a:lnTo>
                  <a:lnTo>
                    <a:pt x="2057" y="1570"/>
                  </a:lnTo>
                  <a:lnTo>
                    <a:pt x="2179" y="1543"/>
                  </a:lnTo>
                  <a:lnTo>
                    <a:pt x="2301" y="1511"/>
                  </a:lnTo>
                  <a:lnTo>
                    <a:pt x="2419" y="1477"/>
                  </a:lnTo>
                  <a:lnTo>
                    <a:pt x="2519" y="1448"/>
                  </a:lnTo>
                  <a:lnTo>
                    <a:pt x="2605" y="1423"/>
                  </a:lnTo>
                  <a:lnTo>
                    <a:pt x="2674" y="1401"/>
                  </a:lnTo>
                  <a:lnTo>
                    <a:pt x="2728" y="1383"/>
                  </a:lnTo>
                  <a:lnTo>
                    <a:pt x="2795" y="1357"/>
                  </a:lnTo>
                  <a:lnTo>
                    <a:pt x="2823" y="1303"/>
                  </a:lnTo>
                  <a:lnTo>
                    <a:pt x="2862" y="1354"/>
                  </a:lnTo>
                  <a:lnTo>
                    <a:pt x="2935" y="1351"/>
                  </a:lnTo>
                  <a:lnTo>
                    <a:pt x="2966" y="1368"/>
                  </a:lnTo>
                  <a:lnTo>
                    <a:pt x="2944" y="1387"/>
                  </a:lnTo>
                  <a:lnTo>
                    <a:pt x="2795" y="1417"/>
                  </a:lnTo>
                  <a:lnTo>
                    <a:pt x="2693" y="1450"/>
                  </a:lnTo>
                  <a:lnTo>
                    <a:pt x="2641" y="1466"/>
                  </a:lnTo>
                  <a:lnTo>
                    <a:pt x="2582" y="1484"/>
                  </a:lnTo>
                  <a:lnTo>
                    <a:pt x="2513" y="1504"/>
                  </a:lnTo>
                  <a:lnTo>
                    <a:pt x="2441" y="1524"/>
                  </a:lnTo>
                  <a:lnTo>
                    <a:pt x="2362" y="1545"/>
                  </a:lnTo>
                  <a:lnTo>
                    <a:pt x="2282" y="1566"/>
                  </a:lnTo>
                  <a:lnTo>
                    <a:pt x="2199" y="1586"/>
                  </a:lnTo>
                  <a:lnTo>
                    <a:pt x="2117" y="1604"/>
                  </a:lnTo>
                  <a:lnTo>
                    <a:pt x="1955" y="1635"/>
                  </a:lnTo>
                  <a:lnTo>
                    <a:pt x="1806" y="1652"/>
                  </a:lnTo>
                  <a:lnTo>
                    <a:pt x="1592" y="1667"/>
                  </a:lnTo>
                  <a:lnTo>
                    <a:pt x="1449" y="1673"/>
                  </a:lnTo>
                  <a:lnTo>
                    <a:pt x="1299" y="1663"/>
                  </a:lnTo>
                  <a:lnTo>
                    <a:pt x="1194" y="1652"/>
                  </a:lnTo>
                  <a:lnTo>
                    <a:pt x="1060" y="1637"/>
                  </a:lnTo>
                  <a:lnTo>
                    <a:pt x="980" y="1622"/>
                  </a:lnTo>
                  <a:lnTo>
                    <a:pt x="894" y="1599"/>
                  </a:lnTo>
                  <a:lnTo>
                    <a:pt x="807" y="1567"/>
                  </a:lnTo>
                  <a:lnTo>
                    <a:pt x="716" y="1527"/>
                  </a:lnTo>
                  <a:lnTo>
                    <a:pt x="625" y="1482"/>
                  </a:lnTo>
                  <a:lnTo>
                    <a:pt x="536" y="1432"/>
                  </a:lnTo>
                  <a:lnTo>
                    <a:pt x="449" y="1378"/>
                  </a:lnTo>
                  <a:lnTo>
                    <a:pt x="366" y="1323"/>
                  </a:lnTo>
                  <a:lnTo>
                    <a:pt x="326" y="1294"/>
                  </a:lnTo>
                  <a:lnTo>
                    <a:pt x="268" y="1250"/>
                  </a:lnTo>
                  <a:lnTo>
                    <a:pt x="232" y="1221"/>
                  </a:lnTo>
                  <a:lnTo>
                    <a:pt x="182" y="1179"/>
                  </a:lnTo>
                  <a:lnTo>
                    <a:pt x="151" y="1152"/>
                  </a:lnTo>
                  <a:lnTo>
                    <a:pt x="97" y="1098"/>
                  </a:lnTo>
                  <a:lnTo>
                    <a:pt x="53" y="1046"/>
                  </a:lnTo>
                  <a:lnTo>
                    <a:pt x="22" y="1000"/>
                  </a:lnTo>
                  <a:lnTo>
                    <a:pt x="0" y="926"/>
                  </a:lnTo>
                  <a:lnTo>
                    <a:pt x="27" y="876"/>
                  </a:lnTo>
                  <a:lnTo>
                    <a:pt x="61" y="848"/>
                  </a:lnTo>
                  <a:lnTo>
                    <a:pt x="107" y="829"/>
                  </a:lnTo>
                  <a:lnTo>
                    <a:pt x="141" y="818"/>
                  </a:lnTo>
                  <a:lnTo>
                    <a:pt x="213" y="807"/>
                  </a:lnTo>
                  <a:lnTo>
                    <a:pt x="344" y="804"/>
                  </a:lnTo>
                  <a:lnTo>
                    <a:pt x="403" y="807"/>
                  </a:lnTo>
                  <a:lnTo>
                    <a:pt x="424" y="716"/>
                  </a:lnTo>
                  <a:lnTo>
                    <a:pt x="438" y="669"/>
                  </a:lnTo>
                  <a:lnTo>
                    <a:pt x="453" y="621"/>
                  </a:lnTo>
                  <a:lnTo>
                    <a:pt x="472" y="572"/>
                  </a:lnTo>
                  <a:lnTo>
                    <a:pt x="493" y="523"/>
                  </a:lnTo>
                  <a:lnTo>
                    <a:pt x="516" y="474"/>
                  </a:lnTo>
                  <a:lnTo>
                    <a:pt x="541" y="424"/>
                  </a:lnTo>
                  <a:lnTo>
                    <a:pt x="569" y="375"/>
                  </a:lnTo>
                  <a:lnTo>
                    <a:pt x="600" y="328"/>
                  </a:lnTo>
                  <a:lnTo>
                    <a:pt x="632" y="280"/>
                  </a:lnTo>
                  <a:lnTo>
                    <a:pt x="668" y="234"/>
                  </a:lnTo>
                  <a:lnTo>
                    <a:pt x="705" y="189"/>
                  </a:lnTo>
                  <a:lnTo>
                    <a:pt x="745" y="146"/>
                  </a:lnTo>
                  <a:lnTo>
                    <a:pt x="787" y="106"/>
                  </a:lnTo>
                  <a:lnTo>
                    <a:pt x="821" y="76"/>
                  </a:lnTo>
                  <a:lnTo>
                    <a:pt x="853" y="53"/>
                  </a:lnTo>
                  <a:lnTo>
                    <a:pt x="900" y="30"/>
                  </a:lnTo>
                  <a:lnTo>
                    <a:pt x="926" y="20"/>
                  </a:lnTo>
                  <a:lnTo>
                    <a:pt x="987" y="7"/>
                  </a:lnTo>
                  <a:lnTo>
                    <a:pt x="1050" y="0"/>
                  </a:lnTo>
                  <a:lnTo>
                    <a:pt x="1195" y="1"/>
                  </a:lnTo>
                  <a:lnTo>
                    <a:pt x="1348" y="18"/>
                  </a:lnTo>
                  <a:lnTo>
                    <a:pt x="1417" y="34"/>
                  </a:lnTo>
                  <a:lnTo>
                    <a:pt x="1476" y="50"/>
                  </a:lnTo>
                  <a:lnTo>
                    <a:pt x="1526" y="67"/>
                  </a:lnTo>
                  <a:lnTo>
                    <a:pt x="1566" y="86"/>
                  </a:lnTo>
                  <a:lnTo>
                    <a:pt x="1621" y="122"/>
                  </a:lnTo>
                  <a:lnTo>
                    <a:pt x="1652" y="150"/>
                  </a:lnTo>
                  <a:lnTo>
                    <a:pt x="1661" y="184"/>
                  </a:lnTo>
                  <a:lnTo>
                    <a:pt x="1656" y="227"/>
                  </a:lnTo>
                  <a:lnTo>
                    <a:pt x="1646" y="263"/>
                  </a:lnTo>
                  <a:lnTo>
                    <a:pt x="1609" y="367"/>
                  </a:lnTo>
                  <a:lnTo>
                    <a:pt x="1588" y="37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6" name="Freeform 248"/>
            <p:cNvSpPr>
              <a:spLocks/>
            </p:cNvSpPr>
            <p:nvPr/>
          </p:nvSpPr>
          <p:spPr bwMode="auto">
            <a:xfrm>
              <a:off x="2455" y="2426"/>
              <a:ext cx="57" cy="25"/>
            </a:xfrm>
            <a:custGeom>
              <a:avLst/>
              <a:gdLst>
                <a:gd name="T0" fmla="*/ 3 w 172"/>
                <a:gd name="T1" fmla="*/ 0 h 74"/>
                <a:gd name="T2" fmla="*/ 172 w 172"/>
                <a:gd name="T3" fmla="*/ 68 h 74"/>
                <a:gd name="T4" fmla="*/ 87 w 172"/>
                <a:gd name="T5" fmla="*/ 74 h 74"/>
                <a:gd name="T6" fmla="*/ 0 w 172"/>
                <a:gd name="T7" fmla="*/ 57 h 74"/>
                <a:gd name="T8" fmla="*/ 3 w 172"/>
                <a:gd name="T9" fmla="*/ 0 h 74"/>
                <a:gd name="T10" fmla="*/ 3 w 172"/>
                <a:gd name="T11" fmla="*/ 0 h 74"/>
                <a:gd name="T12" fmla="*/ 0 60000 65536"/>
                <a:gd name="T13" fmla="*/ 0 60000 65536"/>
                <a:gd name="T14" fmla="*/ 0 60000 65536"/>
                <a:gd name="T15" fmla="*/ 0 60000 65536"/>
                <a:gd name="T16" fmla="*/ 0 60000 65536"/>
                <a:gd name="T17" fmla="*/ 0 60000 65536"/>
                <a:gd name="T18" fmla="*/ 0 w 172"/>
                <a:gd name="T19" fmla="*/ 0 h 74"/>
                <a:gd name="T20" fmla="*/ 172 w 17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72" h="74">
                  <a:moveTo>
                    <a:pt x="3" y="0"/>
                  </a:moveTo>
                  <a:lnTo>
                    <a:pt x="172" y="68"/>
                  </a:lnTo>
                  <a:lnTo>
                    <a:pt x="87" y="74"/>
                  </a:lnTo>
                  <a:lnTo>
                    <a:pt x="0" y="57"/>
                  </a:lnTo>
                  <a:lnTo>
                    <a:pt x="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7" name="Freeform 249"/>
            <p:cNvSpPr>
              <a:spLocks/>
            </p:cNvSpPr>
            <p:nvPr/>
          </p:nvSpPr>
          <p:spPr bwMode="auto">
            <a:xfrm>
              <a:off x="2178" y="2403"/>
              <a:ext cx="139" cy="66"/>
            </a:xfrm>
            <a:custGeom>
              <a:avLst/>
              <a:gdLst>
                <a:gd name="T0" fmla="*/ 41 w 416"/>
                <a:gd name="T1" fmla="*/ 0 h 199"/>
                <a:gd name="T2" fmla="*/ 52 w 416"/>
                <a:gd name="T3" fmla="*/ 36 h 199"/>
                <a:gd name="T4" fmla="*/ 77 w 416"/>
                <a:gd name="T5" fmla="*/ 71 h 199"/>
                <a:gd name="T6" fmla="*/ 98 w 416"/>
                <a:gd name="T7" fmla="*/ 92 h 199"/>
                <a:gd name="T8" fmla="*/ 124 w 416"/>
                <a:gd name="T9" fmla="*/ 110 h 199"/>
                <a:gd name="T10" fmla="*/ 161 w 416"/>
                <a:gd name="T11" fmla="*/ 128 h 199"/>
                <a:gd name="T12" fmla="*/ 207 w 416"/>
                <a:gd name="T13" fmla="*/ 143 h 199"/>
                <a:gd name="T14" fmla="*/ 254 w 416"/>
                <a:gd name="T15" fmla="*/ 154 h 199"/>
                <a:gd name="T16" fmla="*/ 302 w 416"/>
                <a:gd name="T17" fmla="*/ 163 h 199"/>
                <a:gd name="T18" fmla="*/ 383 w 416"/>
                <a:gd name="T19" fmla="*/ 175 h 199"/>
                <a:gd name="T20" fmla="*/ 416 w 416"/>
                <a:gd name="T21" fmla="*/ 178 h 199"/>
                <a:gd name="T22" fmla="*/ 410 w 416"/>
                <a:gd name="T23" fmla="*/ 199 h 199"/>
                <a:gd name="T24" fmla="*/ 321 w 416"/>
                <a:gd name="T25" fmla="*/ 198 h 199"/>
                <a:gd name="T26" fmla="*/ 233 w 416"/>
                <a:gd name="T27" fmla="*/ 193 h 199"/>
                <a:gd name="T28" fmla="*/ 150 w 416"/>
                <a:gd name="T29" fmla="*/ 189 h 199"/>
                <a:gd name="T30" fmla="*/ 87 w 416"/>
                <a:gd name="T31" fmla="*/ 174 h 199"/>
                <a:gd name="T32" fmla="*/ 47 w 416"/>
                <a:gd name="T33" fmla="*/ 148 h 199"/>
                <a:gd name="T34" fmla="*/ 8 w 416"/>
                <a:gd name="T35" fmla="*/ 105 h 199"/>
                <a:gd name="T36" fmla="*/ 0 w 416"/>
                <a:gd name="T37" fmla="*/ 63 h 199"/>
                <a:gd name="T38" fmla="*/ 12 w 416"/>
                <a:gd name="T39" fmla="*/ 17 h 199"/>
                <a:gd name="T40" fmla="*/ 41 w 416"/>
                <a:gd name="T41" fmla="*/ 0 h 199"/>
                <a:gd name="T42" fmla="*/ 41 w 416"/>
                <a:gd name="T43" fmla="*/ 0 h 1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6"/>
                <a:gd name="T67" fmla="*/ 0 h 199"/>
                <a:gd name="T68" fmla="*/ 416 w 416"/>
                <a:gd name="T69" fmla="*/ 199 h 1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6" h="199">
                  <a:moveTo>
                    <a:pt x="41" y="0"/>
                  </a:moveTo>
                  <a:lnTo>
                    <a:pt x="52" y="36"/>
                  </a:lnTo>
                  <a:lnTo>
                    <a:pt x="77" y="71"/>
                  </a:lnTo>
                  <a:lnTo>
                    <a:pt x="98" y="92"/>
                  </a:lnTo>
                  <a:lnTo>
                    <a:pt x="124" y="110"/>
                  </a:lnTo>
                  <a:lnTo>
                    <a:pt x="161" y="128"/>
                  </a:lnTo>
                  <a:lnTo>
                    <a:pt x="207" y="143"/>
                  </a:lnTo>
                  <a:lnTo>
                    <a:pt x="254" y="154"/>
                  </a:lnTo>
                  <a:lnTo>
                    <a:pt x="302" y="163"/>
                  </a:lnTo>
                  <a:lnTo>
                    <a:pt x="383" y="175"/>
                  </a:lnTo>
                  <a:lnTo>
                    <a:pt x="416" y="178"/>
                  </a:lnTo>
                  <a:lnTo>
                    <a:pt x="410" y="199"/>
                  </a:lnTo>
                  <a:lnTo>
                    <a:pt x="321" y="198"/>
                  </a:lnTo>
                  <a:lnTo>
                    <a:pt x="233" y="193"/>
                  </a:lnTo>
                  <a:lnTo>
                    <a:pt x="150" y="189"/>
                  </a:lnTo>
                  <a:lnTo>
                    <a:pt x="87" y="174"/>
                  </a:lnTo>
                  <a:lnTo>
                    <a:pt x="47" y="148"/>
                  </a:lnTo>
                  <a:lnTo>
                    <a:pt x="8" y="105"/>
                  </a:lnTo>
                  <a:lnTo>
                    <a:pt x="0" y="63"/>
                  </a:lnTo>
                  <a:lnTo>
                    <a:pt x="12" y="17"/>
                  </a:lnTo>
                  <a:lnTo>
                    <a:pt x="4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8" name="Freeform 250"/>
            <p:cNvSpPr>
              <a:spLocks/>
            </p:cNvSpPr>
            <p:nvPr/>
          </p:nvSpPr>
          <p:spPr bwMode="auto">
            <a:xfrm>
              <a:off x="2121" y="2469"/>
              <a:ext cx="669" cy="270"/>
            </a:xfrm>
            <a:custGeom>
              <a:avLst/>
              <a:gdLst>
                <a:gd name="T0" fmla="*/ 0 w 2007"/>
                <a:gd name="T1" fmla="*/ 291 h 809"/>
                <a:gd name="T2" fmla="*/ 34 w 2007"/>
                <a:gd name="T3" fmla="*/ 242 h 809"/>
                <a:gd name="T4" fmla="*/ 103 w 2007"/>
                <a:gd name="T5" fmla="*/ 219 h 809"/>
                <a:gd name="T6" fmla="*/ 325 w 2007"/>
                <a:gd name="T7" fmla="*/ 226 h 809"/>
                <a:gd name="T8" fmla="*/ 589 w 2007"/>
                <a:gd name="T9" fmla="*/ 295 h 809"/>
                <a:gd name="T10" fmla="*/ 840 w 2007"/>
                <a:gd name="T11" fmla="*/ 374 h 809"/>
                <a:gd name="T12" fmla="*/ 982 w 2007"/>
                <a:gd name="T13" fmla="*/ 420 h 809"/>
                <a:gd name="T14" fmla="*/ 1110 w 2007"/>
                <a:gd name="T15" fmla="*/ 407 h 809"/>
                <a:gd name="T16" fmla="*/ 1102 w 2007"/>
                <a:gd name="T17" fmla="*/ 311 h 809"/>
                <a:gd name="T18" fmla="*/ 1030 w 2007"/>
                <a:gd name="T19" fmla="*/ 140 h 809"/>
                <a:gd name="T20" fmla="*/ 1068 w 2007"/>
                <a:gd name="T21" fmla="*/ 43 h 809"/>
                <a:gd name="T22" fmla="*/ 1142 w 2007"/>
                <a:gd name="T23" fmla="*/ 8 h 809"/>
                <a:gd name="T24" fmla="*/ 1382 w 2007"/>
                <a:gd name="T25" fmla="*/ 34 h 809"/>
                <a:gd name="T26" fmla="*/ 1491 w 2007"/>
                <a:gd name="T27" fmla="*/ 98 h 809"/>
                <a:gd name="T28" fmla="*/ 1635 w 2007"/>
                <a:gd name="T29" fmla="*/ 214 h 809"/>
                <a:gd name="T30" fmla="*/ 1788 w 2007"/>
                <a:gd name="T31" fmla="*/ 345 h 809"/>
                <a:gd name="T32" fmla="*/ 1952 w 2007"/>
                <a:gd name="T33" fmla="*/ 497 h 809"/>
                <a:gd name="T34" fmla="*/ 1959 w 2007"/>
                <a:gd name="T35" fmla="*/ 612 h 809"/>
                <a:gd name="T36" fmla="*/ 1884 w 2007"/>
                <a:gd name="T37" fmla="*/ 654 h 809"/>
                <a:gd name="T38" fmla="*/ 1766 w 2007"/>
                <a:gd name="T39" fmla="*/ 702 h 809"/>
                <a:gd name="T40" fmla="*/ 1597 w 2007"/>
                <a:gd name="T41" fmla="*/ 746 h 809"/>
                <a:gd name="T42" fmla="*/ 1377 w 2007"/>
                <a:gd name="T43" fmla="*/ 781 h 809"/>
                <a:gd name="T44" fmla="*/ 1087 w 2007"/>
                <a:gd name="T45" fmla="*/ 809 h 809"/>
                <a:gd name="T46" fmla="*/ 796 w 2007"/>
                <a:gd name="T47" fmla="*/ 773 h 809"/>
                <a:gd name="T48" fmla="*/ 623 w 2007"/>
                <a:gd name="T49" fmla="*/ 697 h 809"/>
                <a:gd name="T50" fmla="*/ 472 w 2007"/>
                <a:gd name="T51" fmla="*/ 612 h 809"/>
                <a:gd name="T52" fmla="*/ 316 w 2007"/>
                <a:gd name="T53" fmla="*/ 518 h 809"/>
                <a:gd name="T54" fmla="*/ 183 w 2007"/>
                <a:gd name="T55" fmla="*/ 437 h 809"/>
                <a:gd name="T56" fmla="*/ 134 w 2007"/>
                <a:gd name="T57" fmla="*/ 383 h 809"/>
                <a:gd name="T58" fmla="*/ 267 w 2007"/>
                <a:gd name="T59" fmla="*/ 462 h 809"/>
                <a:gd name="T60" fmla="*/ 432 w 2007"/>
                <a:gd name="T61" fmla="*/ 556 h 809"/>
                <a:gd name="T62" fmla="*/ 615 w 2007"/>
                <a:gd name="T63" fmla="*/ 653 h 809"/>
                <a:gd name="T64" fmla="*/ 776 w 2007"/>
                <a:gd name="T65" fmla="*/ 728 h 809"/>
                <a:gd name="T66" fmla="*/ 1044 w 2007"/>
                <a:gd name="T67" fmla="*/ 757 h 809"/>
                <a:gd name="T68" fmla="*/ 1509 w 2007"/>
                <a:gd name="T69" fmla="*/ 707 h 809"/>
                <a:gd name="T70" fmla="*/ 1676 w 2007"/>
                <a:gd name="T71" fmla="*/ 673 h 809"/>
                <a:gd name="T72" fmla="*/ 1803 w 2007"/>
                <a:gd name="T73" fmla="*/ 627 h 809"/>
                <a:gd name="T74" fmla="*/ 1879 w 2007"/>
                <a:gd name="T75" fmla="*/ 590 h 809"/>
                <a:gd name="T76" fmla="*/ 1939 w 2007"/>
                <a:gd name="T77" fmla="*/ 556 h 809"/>
                <a:gd name="T78" fmla="*/ 1879 w 2007"/>
                <a:gd name="T79" fmla="*/ 479 h 809"/>
                <a:gd name="T80" fmla="*/ 1795 w 2007"/>
                <a:gd name="T81" fmla="*/ 398 h 809"/>
                <a:gd name="T82" fmla="*/ 1705 w 2007"/>
                <a:gd name="T83" fmla="*/ 313 h 809"/>
                <a:gd name="T84" fmla="*/ 1622 w 2007"/>
                <a:gd name="T85" fmla="*/ 239 h 809"/>
                <a:gd name="T86" fmla="*/ 1542 w 2007"/>
                <a:gd name="T87" fmla="*/ 169 h 809"/>
                <a:gd name="T88" fmla="*/ 1430 w 2007"/>
                <a:gd name="T89" fmla="*/ 86 h 809"/>
                <a:gd name="T90" fmla="*/ 1292 w 2007"/>
                <a:gd name="T91" fmla="*/ 35 h 809"/>
                <a:gd name="T92" fmla="*/ 1110 w 2007"/>
                <a:gd name="T93" fmla="*/ 41 h 809"/>
                <a:gd name="T94" fmla="*/ 1077 w 2007"/>
                <a:gd name="T95" fmla="*/ 203 h 809"/>
                <a:gd name="T96" fmla="*/ 1135 w 2007"/>
                <a:gd name="T97" fmla="*/ 304 h 809"/>
                <a:gd name="T98" fmla="*/ 1168 w 2007"/>
                <a:gd name="T99" fmla="*/ 412 h 809"/>
                <a:gd name="T100" fmla="*/ 1085 w 2007"/>
                <a:gd name="T101" fmla="*/ 466 h 809"/>
                <a:gd name="T102" fmla="*/ 885 w 2007"/>
                <a:gd name="T103" fmla="*/ 435 h 809"/>
                <a:gd name="T104" fmla="*/ 626 w 2007"/>
                <a:gd name="T105" fmla="*/ 346 h 809"/>
                <a:gd name="T106" fmla="*/ 397 w 2007"/>
                <a:gd name="T107" fmla="*/ 266 h 809"/>
                <a:gd name="T108" fmla="*/ 140 w 2007"/>
                <a:gd name="T109" fmla="*/ 240 h 809"/>
                <a:gd name="T110" fmla="*/ 56 w 2007"/>
                <a:gd name="T111" fmla="*/ 320 h 809"/>
                <a:gd name="T112" fmla="*/ 22 w 2007"/>
                <a:gd name="T113" fmla="*/ 339 h 8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7"/>
                <a:gd name="T172" fmla="*/ 0 h 809"/>
                <a:gd name="T173" fmla="*/ 2007 w 2007"/>
                <a:gd name="T174" fmla="*/ 809 h 8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7" h="809">
                  <a:moveTo>
                    <a:pt x="22" y="339"/>
                  </a:moveTo>
                  <a:lnTo>
                    <a:pt x="11" y="324"/>
                  </a:lnTo>
                  <a:lnTo>
                    <a:pt x="0" y="291"/>
                  </a:lnTo>
                  <a:lnTo>
                    <a:pt x="7" y="272"/>
                  </a:lnTo>
                  <a:lnTo>
                    <a:pt x="22" y="252"/>
                  </a:lnTo>
                  <a:lnTo>
                    <a:pt x="34" y="242"/>
                  </a:lnTo>
                  <a:lnTo>
                    <a:pt x="54" y="233"/>
                  </a:lnTo>
                  <a:lnTo>
                    <a:pt x="76" y="225"/>
                  </a:lnTo>
                  <a:lnTo>
                    <a:pt x="103" y="219"/>
                  </a:lnTo>
                  <a:lnTo>
                    <a:pt x="171" y="211"/>
                  </a:lnTo>
                  <a:lnTo>
                    <a:pt x="244" y="214"/>
                  </a:lnTo>
                  <a:lnTo>
                    <a:pt x="325" y="226"/>
                  </a:lnTo>
                  <a:lnTo>
                    <a:pt x="411" y="246"/>
                  </a:lnTo>
                  <a:lnTo>
                    <a:pt x="499" y="268"/>
                  </a:lnTo>
                  <a:lnTo>
                    <a:pt x="589" y="295"/>
                  </a:lnTo>
                  <a:lnTo>
                    <a:pt x="677" y="322"/>
                  </a:lnTo>
                  <a:lnTo>
                    <a:pt x="765" y="349"/>
                  </a:lnTo>
                  <a:lnTo>
                    <a:pt x="840" y="374"/>
                  </a:lnTo>
                  <a:lnTo>
                    <a:pt x="901" y="393"/>
                  </a:lnTo>
                  <a:lnTo>
                    <a:pt x="946" y="407"/>
                  </a:lnTo>
                  <a:lnTo>
                    <a:pt x="982" y="420"/>
                  </a:lnTo>
                  <a:lnTo>
                    <a:pt x="1033" y="430"/>
                  </a:lnTo>
                  <a:lnTo>
                    <a:pt x="1074" y="425"/>
                  </a:lnTo>
                  <a:lnTo>
                    <a:pt x="1110" y="407"/>
                  </a:lnTo>
                  <a:lnTo>
                    <a:pt x="1124" y="378"/>
                  </a:lnTo>
                  <a:lnTo>
                    <a:pt x="1114" y="337"/>
                  </a:lnTo>
                  <a:lnTo>
                    <a:pt x="1102" y="311"/>
                  </a:lnTo>
                  <a:lnTo>
                    <a:pt x="1083" y="282"/>
                  </a:lnTo>
                  <a:lnTo>
                    <a:pt x="1047" y="215"/>
                  </a:lnTo>
                  <a:lnTo>
                    <a:pt x="1030" y="140"/>
                  </a:lnTo>
                  <a:lnTo>
                    <a:pt x="1033" y="103"/>
                  </a:lnTo>
                  <a:lnTo>
                    <a:pt x="1045" y="71"/>
                  </a:lnTo>
                  <a:lnTo>
                    <a:pt x="1068" y="43"/>
                  </a:lnTo>
                  <a:lnTo>
                    <a:pt x="1083" y="33"/>
                  </a:lnTo>
                  <a:lnTo>
                    <a:pt x="1101" y="22"/>
                  </a:lnTo>
                  <a:lnTo>
                    <a:pt x="1142" y="8"/>
                  </a:lnTo>
                  <a:lnTo>
                    <a:pt x="1185" y="0"/>
                  </a:lnTo>
                  <a:lnTo>
                    <a:pt x="1280" y="2"/>
                  </a:lnTo>
                  <a:lnTo>
                    <a:pt x="1382" y="34"/>
                  </a:lnTo>
                  <a:lnTo>
                    <a:pt x="1434" y="62"/>
                  </a:lnTo>
                  <a:lnTo>
                    <a:pt x="1462" y="80"/>
                  </a:lnTo>
                  <a:lnTo>
                    <a:pt x="1491" y="98"/>
                  </a:lnTo>
                  <a:lnTo>
                    <a:pt x="1520" y="122"/>
                  </a:lnTo>
                  <a:lnTo>
                    <a:pt x="1593" y="180"/>
                  </a:lnTo>
                  <a:lnTo>
                    <a:pt x="1635" y="214"/>
                  </a:lnTo>
                  <a:lnTo>
                    <a:pt x="1688" y="259"/>
                  </a:lnTo>
                  <a:lnTo>
                    <a:pt x="1744" y="307"/>
                  </a:lnTo>
                  <a:lnTo>
                    <a:pt x="1788" y="345"/>
                  </a:lnTo>
                  <a:lnTo>
                    <a:pt x="1848" y="400"/>
                  </a:lnTo>
                  <a:lnTo>
                    <a:pt x="1887" y="435"/>
                  </a:lnTo>
                  <a:lnTo>
                    <a:pt x="1952" y="497"/>
                  </a:lnTo>
                  <a:lnTo>
                    <a:pt x="2007" y="565"/>
                  </a:lnTo>
                  <a:lnTo>
                    <a:pt x="1975" y="598"/>
                  </a:lnTo>
                  <a:lnTo>
                    <a:pt x="1959" y="612"/>
                  </a:lnTo>
                  <a:lnTo>
                    <a:pt x="1938" y="625"/>
                  </a:lnTo>
                  <a:lnTo>
                    <a:pt x="1913" y="640"/>
                  </a:lnTo>
                  <a:lnTo>
                    <a:pt x="1884" y="654"/>
                  </a:lnTo>
                  <a:lnTo>
                    <a:pt x="1850" y="670"/>
                  </a:lnTo>
                  <a:lnTo>
                    <a:pt x="1810" y="687"/>
                  </a:lnTo>
                  <a:lnTo>
                    <a:pt x="1766" y="702"/>
                  </a:lnTo>
                  <a:lnTo>
                    <a:pt x="1716" y="717"/>
                  </a:lnTo>
                  <a:lnTo>
                    <a:pt x="1659" y="733"/>
                  </a:lnTo>
                  <a:lnTo>
                    <a:pt x="1597" y="746"/>
                  </a:lnTo>
                  <a:lnTo>
                    <a:pt x="1528" y="759"/>
                  </a:lnTo>
                  <a:lnTo>
                    <a:pt x="1451" y="772"/>
                  </a:lnTo>
                  <a:lnTo>
                    <a:pt x="1377" y="781"/>
                  </a:lnTo>
                  <a:lnTo>
                    <a:pt x="1306" y="789"/>
                  </a:lnTo>
                  <a:lnTo>
                    <a:pt x="1186" y="802"/>
                  </a:lnTo>
                  <a:lnTo>
                    <a:pt x="1087" y="809"/>
                  </a:lnTo>
                  <a:lnTo>
                    <a:pt x="1001" y="809"/>
                  </a:lnTo>
                  <a:lnTo>
                    <a:pt x="861" y="791"/>
                  </a:lnTo>
                  <a:lnTo>
                    <a:pt x="796" y="773"/>
                  </a:lnTo>
                  <a:lnTo>
                    <a:pt x="730" y="747"/>
                  </a:lnTo>
                  <a:lnTo>
                    <a:pt x="670" y="719"/>
                  </a:lnTo>
                  <a:lnTo>
                    <a:pt x="623" y="697"/>
                  </a:lnTo>
                  <a:lnTo>
                    <a:pt x="575" y="670"/>
                  </a:lnTo>
                  <a:lnTo>
                    <a:pt x="524" y="643"/>
                  </a:lnTo>
                  <a:lnTo>
                    <a:pt x="472" y="612"/>
                  </a:lnTo>
                  <a:lnTo>
                    <a:pt x="419" y="580"/>
                  </a:lnTo>
                  <a:lnTo>
                    <a:pt x="365" y="550"/>
                  </a:lnTo>
                  <a:lnTo>
                    <a:pt x="316" y="518"/>
                  </a:lnTo>
                  <a:lnTo>
                    <a:pt x="269" y="488"/>
                  </a:lnTo>
                  <a:lnTo>
                    <a:pt x="223" y="462"/>
                  </a:lnTo>
                  <a:lnTo>
                    <a:pt x="183" y="437"/>
                  </a:lnTo>
                  <a:lnTo>
                    <a:pt x="150" y="415"/>
                  </a:lnTo>
                  <a:lnTo>
                    <a:pt x="94" y="379"/>
                  </a:lnTo>
                  <a:lnTo>
                    <a:pt x="134" y="383"/>
                  </a:lnTo>
                  <a:lnTo>
                    <a:pt x="185" y="414"/>
                  </a:lnTo>
                  <a:lnTo>
                    <a:pt x="222" y="435"/>
                  </a:lnTo>
                  <a:lnTo>
                    <a:pt x="267" y="462"/>
                  </a:lnTo>
                  <a:lnTo>
                    <a:pt x="317" y="490"/>
                  </a:lnTo>
                  <a:lnTo>
                    <a:pt x="374" y="523"/>
                  </a:lnTo>
                  <a:lnTo>
                    <a:pt x="432" y="556"/>
                  </a:lnTo>
                  <a:lnTo>
                    <a:pt x="492" y="589"/>
                  </a:lnTo>
                  <a:lnTo>
                    <a:pt x="553" y="622"/>
                  </a:lnTo>
                  <a:lnTo>
                    <a:pt x="615" y="653"/>
                  </a:lnTo>
                  <a:lnTo>
                    <a:pt x="672" y="681"/>
                  </a:lnTo>
                  <a:lnTo>
                    <a:pt x="727" y="706"/>
                  </a:lnTo>
                  <a:lnTo>
                    <a:pt x="776" y="728"/>
                  </a:lnTo>
                  <a:lnTo>
                    <a:pt x="855" y="752"/>
                  </a:lnTo>
                  <a:lnTo>
                    <a:pt x="935" y="758"/>
                  </a:lnTo>
                  <a:lnTo>
                    <a:pt x="1044" y="757"/>
                  </a:lnTo>
                  <a:lnTo>
                    <a:pt x="1309" y="736"/>
                  </a:lnTo>
                  <a:lnTo>
                    <a:pt x="1444" y="717"/>
                  </a:lnTo>
                  <a:lnTo>
                    <a:pt x="1509" y="707"/>
                  </a:lnTo>
                  <a:lnTo>
                    <a:pt x="1570" y="697"/>
                  </a:lnTo>
                  <a:lnTo>
                    <a:pt x="1626" y="686"/>
                  </a:lnTo>
                  <a:lnTo>
                    <a:pt x="1676" y="673"/>
                  </a:lnTo>
                  <a:lnTo>
                    <a:pt x="1750" y="650"/>
                  </a:lnTo>
                  <a:lnTo>
                    <a:pt x="1777" y="639"/>
                  </a:lnTo>
                  <a:lnTo>
                    <a:pt x="1803" y="627"/>
                  </a:lnTo>
                  <a:lnTo>
                    <a:pt x="1825" y="618"/>
                  </a:lnTo>
                  <a:lnTo>
                    <a:pt x="1846" y="608"/>
                  </a:lnTo>
                  <a:lnTo>
                    <a:pt x="1879" y="590"/>
                  </a:lnTo>
                  <a:lnTo>
                    <a:pt x="1906" y="576"/>
                  </a:lnTo>
                  <a:lnTo>
                    <a:pt x="1924" y="564"/>
                  </a:lnTo>
                  <a:lnTo>
                    <a:pt x="1939" y="556"/>
                  </a:lnTo>
                  <a:lnTo>
                    <a:pt x="1948" y="548"/>
                  </a:lnTo>
                  <a:lnTo>
                    <a:pt x="1930" y="529"/>
                  </a:lnTo>
                  <a:lnTo>
                    <a:pt x="1879" y="479"/>
                  </a:lnTo>
                  <a:lnTo>
                    <a:pt x="1844" y="446"/>
                  </a:lnTo>
                  <a:lnTo>
                    <a:pt x="1825" y="428"/>
                  </a:lnTo>
                  <a:lnTo>
                    <a:pt x="1795" y="398"/>
                  </a:lnTo>
                  <a:lnTo>
                    <a:pt x="1774" y="378"/>
                  </a:lnTo>
                  <a:lnTo>
                    <a:pt x="1728" y="336"/>
                  </a:lnTo>
                  <a:lnTo>
                    <a:pt x="1705" y="313"/>
                  </a:lnTo>
                  <a:lnTo>
                    <a:pt x="1681" y="292"/>
                  </a:lnTo>
                  <a:lnTo>
                    <a:pt x="1647" y="259"/>
                  </a:lnTo>
                  <a:lnTo>
                    <a:pt x="1622" y="239"/>
                  </a:lnTo>
                  <a:lnTo>
                    <a:pt x="1599" y="218"/>
                  </a:lnTo>
                  <a:lnTo>
                    <a:pt x="1575" y="198"/>
                  </a:lnTo>
                  <a:lnTo>
                    <a:pt x="1542" y="169"/>
                  </a:lnTo>
                  <a:lnTo>
                    <a:pt x="1509" y="142"/>
                  </a:lnTo>
                  <a:lnTo>
                    <a:pt x="1468" y="112"/>
                  </a:lnTo>
                  <a:lnTo>
                    <a:pt x="1430" y="86"/>
                  </a:lnTo>
                  <a:lnTo>
                    <a:pt x="1386" y="63"/>
                  </a:lnTo>
                  <a:lnTo>
                    <a:pt x="1338" y="46"/>
                  </a:lnTo>
                  <a:lnTo>
                    <a:pt x="1292" y="35"/>
                  </a:lnTo>
                  <a:lnTo>
                    <a:pt x="1214" y="24"/>
                  </a:lnTo>
                  <a:lnTo>
                    <a:pt x="1154" y="28"/>
                  </a:lnTo>
                  <a:lnTo>
                    <a:pt x="1110" y="41"/>
                  </a:lnTo>
                  <a:lnTo>
                    <a:pt x="1063" y="98"/>
                  </a:lnTo>
                  <a:lnTo>
                    <a:pt x="1065" y="178"/>
                  </a:lnTo>
                  <a:lnTo>
                    <a:pt x="1077" y="203"/>
                  </a:lnTo>
                  <a:lnTo>
                    <a:pt x="1094" y="232"/>
                  </a:lnTo>
                  <a:lnTo>
                    <a:pt x="1114" y="267"/>
                  </a:lnTo>
                  <a:lnTo>
                    <a:pt x="1135" y="304"/>
                  </a:lnTo>
                  <a:lnTo>
                    <a:pt x="1154" y="339"/>
                  </a:lnTo>
                  <a:lnTo>
                    <a:pt x="1168" y="369"/>
                  </a:lnTo>
                  <a:lnTo>
                    <a:pt x="1168" y="412"/>
                  </a:lnTo>
                  <a:lnTo>
                    <a:pt x="1132" y="454"/>
                  </a:lnTo>
                  <a:lnTo>
                    <a:pt x="1113" y="462"/>
                  </a:lnTo>
                  <a:lnTo>
                    <a:pt x="1085" y="466"/>
                  </a:lnTo>
                  <a:lnTo>
                    <a:pt x="994" y="459"/>
                  </a:lnTo>
                  <a:lnTo>
                    <a:pt x="924" y="446"/>
                  </a:lnTo>
                  <a:lnTo>
                    <a:pt x="885" y="435"/>
                  </a:lnTo>
                  <a:lnTo>
                    <a:pt x="803" y="409"/>
                  </a:lnTo>
                  <a:lnTo>
                    <a:pt x="714" y="379"/>
                  </a:lnTo>
                  <a:lnTo>
                    <a:pt x="626" y="346"/>
                  </a:lnTo>
                  <a:lnTo>
                    <a:pt x="545" y="315"/>
                  </a:lnTo>
                  <a:lnTo>
                    <a:pt x="473" y="290"/>
                  </a:lnTo>
                  <a:lnTo>
                    <a:pt x="397" y="266"/>
                  </a:lnTo>
                  <a:lnTo>
                    <a:pt x="313" y="252"/>
                  </a:lnTo>
                  <a:lnTo>
                    <a:pt x="223" y="240"/>
                  </a:lnTo>
                  <a:lnTo>
                    <a:pt x="140" y="240"/>
                  </a:lnTo>
                  <a:lnTo>
                    <a:pt x="83" y="256"/>
                  </a:lnTo>
                  <a:lnTo>
                    <a:pt x="58" y="288"/>
                  </a:lnTo>
                  <a:lnTo>
                    <a:pt x="56" y="320"/>
                  </a:lnTo>
                  <a:lnTo>
                    <a:pt x="71" y="358"/>
                  </a:lnTo>
                  <a:lnTo>
                    <a:pt x="22" y="3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89" name="Freeform 251"/>
            <p:cNvSpPr>
              <a:spLocks/>
            </p:cNvSpPr>
            <p:nvPr/>
          </p:nvSpPr>
          <p:spPr bwMode="auto">
            <a:xfrm>
              <a:off x="2113" y="2480"/>
              <a:ext cx="718" cy="308"/>
            </a:xfrm>
            <a:custGeom>
              <a:avLst/>
              <a:gdLst>
                <a:gd name="T0" fmla="*/ 106 w 2156"/>
                <a:gd name="T1" fmla="*/ 451 h 924"/>
                <a:gd name="T2" fmla="*/ 339 w 2156"/>
                <a:gd name="T3" fmla="*/ 587 h 924"/>
                <a:gd name="T4" fmla="*/ 607 w 2156"/>
                <a:gd name="T5" fmla="*/ 742 h 924"/>
                <a:gd name="T6" fmla="*/ 725 w 2156"/>
                <a:gd name="T7" fmla="*/ 807 h 924"/>
                <a:gd name="T8" fmla="*/ 807 w 2156"/>
                <a:gd name="T9" fmla="*/ 848 h 924"/>
                <a:gd name="T10" fmla="*/ 869 w 2156"/>
                <a:gd name="T11" fmla="*/ 862 h 924"/>
                <a:gd name="T12" fmla="*/ 1116 w 2156"/>
                <a:gd name="T13" fmla="*/ 865 h 924"/>
                <a:gd name="T14" fmla="*/ 1538 w 2156"/>
                <a:gd name="T15" fmla="*/ 811 h 924"/>
                <a:gd name="T16" fmla="*/ 1774 w 2156"/>
                <a:gd name="T17" fmla="*/ 749 h 924"/>
                <a:gd name="T18" fmla="*/ 1945 w 2156"/>
                <a:gd name="T19" fmla="*/ 694 h 924"/>
                <a:gd name="T20" fmla="*/ 2069 w 2156"/>
                <a:gd name="T21" fmla="*/ 644 h 924"/>
                <a:gd name="T22" fmla="*/ 2116 w 2156"/>
                <a:gd name="T23" fmla="*/ 582 h 924"/>
                <a:gd name="T24" fmla="*/ 1947 w 2156"/>
                <a:gd name="T25" fmla="*/ 388 h 924"/>
                <a:gd name="T26" fmla="*/ 1863 w 2156"/>
                <a:gd name="T27" fmla="*/ 308 h 924"/>
                <a:gd name="T28" fmla="*/ 1810 w 2156"/>
                <a:gd name="T29" fmla="*/ 263 h 924"/>
                <a:gd name="T30" fmla="*/ 1734 w 2156"/>
                <a:gd name="T31" fmla="*/ 203 h 924"/>
                <a:gd name="T32" fmla="*/ 1661 w 2156"/>
                <a:gd name="T33" fmla="*/ 149 h 924"/>
                <a:gd name="T34" fmla="*/ 1561 w 2156"/>
                <a:gd name="T35" fmla="*/ 77 h 924"/>
                <a:gd name="T36" fmla="*/ 1455 w 2156"/>
                <a:gd name="T37" fmla="*/ 0 h 924"/>
                <a:gd name="T38" fmla="*/ 1583 w 2156"/>
                <a:gd name="T39" fmla="*/ 60 h 924"/>
                <a:gd name="T40" fmla="*/ 1689 w 2156"/>
                <a:gd name="T41" fmla="*/ 134 h 924"/>
                <a:gd name="T42" fmla="*/ 1770 w 2156"/>
                <a:gd name="T43" fmla="*/ 190 h 924"/>
                <a:gd name="T44" fmla="*/ 1874 w 2156"/>
                <a:gd name="T45" fmla="*/ 270 h 924"/>
                <a:gd name="T46" fmla="*/ 1953 w 2156"/>
                <a:gd name="T47" fmla="*/ 336 h 924"/>
                <a:gd name="T48" fmla="*/ 2050 w 2156"/>
                <a:gd name="T49" fmla="*/ 430 h 924"/>
                <a:gd name="T50" fmla="*/ 2123 w 2156"/>
                <a:gd name="T51" fmla="*/ 523 h 924"/>
                <a:gd name="T52" fmla="*/ 2156 w 2156"/>
                <a:gd name="T53" fmla="*/ 601 h 924"/>
                <a:gd name="T54" fmla="*/ 2108 w 2156"/>
                <a:gd name="T55" fmla="*/ 682 h 924"/>
                <a:gd name="T56" fmla="*/ 1971 w 2156"/>
                <a:gd name="T57" fmla="*/ 745 h 924"/>
                <a:gd name="T58" fmla="*/ 1869 w 2156"/>
                <a:gd name="T59" fmla="*/ 783 h 924"/>
                <a:gd name="T60" fmla="*/ 1746 w 2156"/>
                <a:gd name="T61" fmla="*/ 821 h 924"/>
                <a:gd name="T62" fmla="*/ 1601 w 2156"/>
                <a:gd name="T63" fmla="*/ 857 h 924"/>
                <a:gd name="T64" fmla="*/ 1433 w 2156"/>
                <a:gd name="T65" fmla="*/ 888 h 924"/>
                <a:gd name="T66" fmla="*/ 1271 w 2156"/>
                <a:gd name="T67" fmla="*/ 909 h 924"/>
                <a:gd name="T68" fmla="*/ 942 w 2156"/>
                <a:gd name="T69" fmla="*/ 924 h 924"/>
                <a:gd name="T70" fmla="*/ 807 w 2156"/>
                <a:gd name="T71" fmla="*/ 905 h 924"/>
                <a:gd name="T72" fmla="*/ 15 w 2156"/>
                <a:gd name="T73" fmla="*/ 397 h 9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6"/>
                <a:gd name="T112" fmla="*/ 0 h 924"/>
                <a:gd name="T113" fmla="*/ 2156 w 2156"/>
                <a:gd name="T114" fmla="*/ 924 h 9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6" h="924">
                  <a:moveTo>
                    <a:pt x="15" y="397"/>
                  </a:moveTo>
                  <a:lnTo>
                    <a:pt x="106" y="451"/>
                  </a:lnTo>
                  <a:lnTo>
                    <a:pt x="219" y="519"/>
                  </a:lnTo>
                  <a:lnTo>
                    <a:pt x="339" y="587"/>
                  </a:lnTo>
                  <a:lnTo>
                    <a:pt x="466" y="662"/>
                  </a:lnTo>
                  <a:lnTo>
                    <a:pt x="607" y="742"/>
                  </a:lnTo>
                  <a:lnTo>
                    <a:pt x="670" y="776"/>
                  </a:lnTo>
                  <a:lnTo>
                    <a:pt x="725" y="807"/>
                  </a:lnTo>
                  <a:lnTo>
                    <a:pt x="772" y="831"/>
                  </a:lnTo>
                  <a:lnTo>
                    <a:pt x="807" y="848"/>
                  </a:lnTo>
                  <a:lnTo>
                    <a:pt x="829" y="856"/>
                  </a:lnTo>
                  <a:lnTo>
                    <a:pt x="869" y="862"/>
                  </a:lnTo>
                  <a:lnTo>
                    <a:pt x="933" y="866"/>
                  </a:lnTo>
                  <a:lnTo>
                    <a:pt x="1116" y="865"/>
                  </a:lnTo>
                  <a:lnTo>
                    <a:pt x="1347" y="845"/>
                  </a:lnTo>
                  <a:lnTo>
                    <a:pt x="1538" y="811"/>
                  </a:lnTo>
                  <a:lnTo>
                    <a:pt x="1663" y="779"/>
                  </a:lnTo>
                  <a:lnTo>
                    <a:pt x="1774" y="749"/>
                  </a:lnTo>
                  <a:lnTo>
                    <a:pt x="1866" y="720"/>
                  </a:lnTo>
                  <a:lnTo>
                    <a:pt x="1945" y="694"/>
                  </a:lnTo>
                  <a:lnTo>
                    <a:pt x="2005" y="670"/>
                  </a:lnTo>
                  <a:lnTo>
                    <a:pt x="2069" y="644"/>
                  </a:lnTo>
                  <a:lnTo>
                    <a:pt x="2098" y="630"/>
                  </a:lnTo>
                  <a:lnTo>
                    <a:pt x="2116" y="582"/>
                  </a:lnTo>
                  <a:lnTo>
                    <a:pt x="2030" y="473"/>
                  </a:lnTo>
                  <a:lnTo>
                    <a:pt x="1947" y="388"/>
                  </a:lnTo>
                  <a:lnTo>
                    <a:pt x="1913" y="354"/>
                  </a:lnTo>
                  <a:lnTo>
                    <a:pt x="1863" y="308"/>
                  </a:lnTo>
                  <a:lnTo>
                    <a:pt x="1832" y="280"/>
                  </a:lnTo>
                  <a:lnTo>
                    <a:pt x="1810" y="263"/>
                  </a:lnTo>
                  <a:lnTo>
                    <a:pt x="1772" y="235"/>
                  </a:lnTo>
                  <a:lnTo>
                    <a:pt x="1734" y="203"/>
                  </a:lnTo>
                  <a:lnTo>
                    <a:pt x="1688" y="172"/>
                  </a:lnTo>
                  <a:lnTo>
                    <a:pt x="1661" y="149"/>
                  </a:lnTo>
                  <a:lnTo>
                    <a:pt x="1616" y="117"/>
                  </a:lnTo>
                  <a:lnTo>
                    <a:pt x="1561" y="77"/>
                  </a:lnTo>
                  <a:lnTo>
                    <a:pt x="1514" y="42"/>
                  </a:lnTo>
                  <a:lnTo>
                    <a:pt x="1455" y="0"/>
                  </a:lnTo>
                  <a:lnTo>
                    <a:pt x="1549" y="38"/>
                  </a:lnTo>
                  <a:lnTo>
                    <a:pt x="1583" y="60"/>
                  </a:lnTo>
                  <a:lnTo>
                    <a:pt x="1637" y="96"/>
                  </a:lnTo>
                  <a:lnTo>
                    <a:pt x="1689" y="134"/>
                  </a:lnTo>
                  <a:lnTo>
                    <a:pt x="1728" y="162"/>
                  </a:lnTo>
                  <a:lnTo>
                    <a:pt x="1770" y="190"/>
                  </a:lnTo>
                  <a:lnTo>
                    <a:pt x="1811" y="222"/>
                  </a:lnTo>
                  <a:lnTo>
                    <a:pt x="1874" y="270"/>
                  </a:lnTo>
                  <a:lnTo>
                    <a:pt x="1914" y="303"/>
                  </a:lnTo>
                  <a:lnTo>
                    <a:pt x="1953" y="336"/>
                  </a:lnTo>
                  <a:lnTo>
                    <a:pt x="1989" y="368"/>
                  </a:lnTo>
                  <a:lnTo>
                    <a:pt x="2050" y="430"/>
                  </a:lnTo>
                  <a:lnTo>
                    <a:pt x="2092" y="482"/>
                  </a:lnTo>
                  <a:lnTo>
                    <a:pt x="2123" y="523"/>
                  </a:lnTo>
                  <a:lnTo>
                    <a:pt x="2153" y="574"/>
                  </a:lnTo>
                  <a:lnTo>
                    <a:pt x="2156" y="601"/>
                  </a:lnTo>
                  <a:lnTo>
                    <a:pt x="2154" y="658"/>
                  </a:lnTo>
                  <a:lnTo>
                    <a:pt x="2108" y="682"/>
                  </a:lnTo>
                  <a:lnTo>
                    <a:pt x="2051" y="711"/>
                  </a:lnTo>
                  <a:lnTo>
                    <a:pt x="1971" y="745"/>
                  </a:lnTo>
                  <a:lnTo>
                    <a:pt x="1923" y="764"/>
                  </a:lnTo>
                  <a:lnTo>
                    <a:pt x="1869" y="783"/>
                  </a:lnTo>
                  <a:lnTo>
                    <a:pt x="1811" y="802"/>
                  </a:lnTo>
                  <a:lnTo>
                    <a:pt x="1746" y="821"/>
                  </a:lnTo>
                  <a:lnTo>
                    <a:pt x="1676" y="839"/>
                  </a:lnTo>
                  <a:lnTo>
                    <a:pt x="1601" y="857"/>
                  </a:lnTo>
                  <a:lnTo>
                    <a:pt x="1520" y="873"/>
                  </a:lnTo>
                  <a:lnTo>
                    <a:pt x="1433" y="888"/>
                  </a:lnTo>
                  <a:lnTo>
                    <a:pt x="1349" y="899"/>
                  </a:lnTo>
                  <a:lnTo>
                    <a:pt x="1271" y="909"/>
                  </a:lnTo>
                  <a:lnTo>
                    <a:pt x="1136" y="921"/>
                  </a:lnTo>
                  <a:lnTo>
                    <a:pt x="942" y="924"/>
                  </a:lnTo>
                  <a:lnTo>
                    <a:pt x="837" y="913"/>
                  </a:lnTo>
                  <a:lnTo>
                    <a:pt x="807" y="905"/>
                  </a:lnTo>
                  <a:lnTo>
                    <a:pt x="0" y="418"/>
                  </a:lnTo>
                  <a:lnTo>
                    <a:pt x="15" y="39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0" name="Freeform 252"/>
            <p:cNvSpPr>
              <a:spLocks/>
            </p:cNvSpPr>
            <p:nvPr/>
          </p:nvSpPr>
          <p:spPr bwMode="auto">
            <a:xfrm>
              <a:off x="2829" y="2695"/>
              <a:ext cx="24" cy="62"/>
            </a:xfrm>
            <a:custGeom>
              <a:avLst/>
              <a:gdLst>
                <a:gd name="T0" fmla="*/ 29 w 72"/>
                <a:gd name="T1" fmla="*/ 0 h 186"/>
                <a:gd name="T2" fmla="*/ 0 w 72"/>
                <a:gd name="T3" fmla="*/ 54 h 186"/>
                <a:gd name="T4" fmla="*/ 48 w 72"/>
                <a:gd name="T5" fmla="*/ 186 h 186"/>
                <a:gd name="T6" fmla="*/ 72 w 72"/>
                <a:gd name="T7" fmla="*/ 127 h 186"/>
                <a:gd name="T8" fmla="*/ 29 w 72"/>
                <a:gd name="T9" fmla="*/ 0 h 186"/>
                <a:gd name="T10" fmla="*/ 29 w 72"/>
                <a:gd name="T11" fmla="*/ 0 h 186"/>
                <a:gd name="T12" fmla="*/ 0 60000 65536"/>
                <a:gd name="T13" fmla="*/ 0 60000 65536"/>
                <a:gd name="T14" fmla="*/ 0 60000 65536"/>
                <a:gd name="T15" fmla="*/ 0 60000 65536"/>
                <a:gd name="T16" fmla="*/ 0 60000 65536"/>
                <a:gd name="T17" fmla="*/ 0 60000 65536"/>
                <a:gd name="T18" fmla="*/ 0 w 72"/>
                <a:gd name="T19" fmla="*/ 0 h 186"/>
                <a:gd name="T20" fmla="*/ 72 w 7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72" h="186">
                  <a:moveTo>
                    <a:pt x="29" y="0"/>
                  </a:moveTo>
                  <a:lnTo>
                    <a:pt x="0" y="54"/>
                  </a:lnTo>
                  <a:lnTo>
                    <a:pt x="48" y="186"/>
                  </a:lnTo>
                  <a:lnTo>
                    <a:pt x="72" y="127"/>
                  </a:lnTo>
                  <a:lnTo>
                    <a:pt x="29"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1" name="Freeform 253"/>
            <p:cNvSpPr>
              <a:spLocks/>
            </p:cNvSpPr>
            <p:nvPr/>
          </p:nvSpPr>
          <p:spPr bwMode="auto">
            <a:xfrm>
              <a:off x="2166" y="2547"/>
              <a:ext cx="32" cy="47"/>
            </a:xfrm>
            <a:custGeom>
              <a:avLst/>
              <a:gdLst>
                <a:gd name="T0" fmla="*/ 74 w 96"/>
                <a:gd name="T1" fmla="*/ 0 h 142"/>
                <a:gd name="T2" fmla="*/ 0 w 96"/>
                <a:gd name="T3" fmla="*/ 138 h 142"/>
                <a:gd name="T4" fmla="*/ 20 w 96"/>
                <a:gd name="T5" fmla="*/ 142 h 142"/>
                <a:gd name="T6" fmla="*/ 96 w 96"/>
                <a:gd name="T7" fmla="*/ 14 h 142"/>
                <a:gd name="T8" fmla="*/ 74 w 96"/>
                <a:gd name="T9" fmla="*/ 0 h 142"/>
                <a:gd name="T10" fmla="*/ 74 w 96"/>
                <a:gd name="T11" fmla="*/ 0 h 142"/>
                <a:gd name="T12" fmla="*/ 0 60000 65536"/>
                <a:gd name="T13" fmla="*/ 0 60000 65536"/>
                <a:gd name="T14" fmla="*/ 0 60000 65536"/>
                <a:gd name="T15" fmla="*/ 0 60000 65536"/>
                <a:gd name="T16" fmla="*/ 0 60000 65536"/>
                <a:gd name="T17" fmla="*/ 0 60000 65536"/>
                <a:gd name="T18" fmla="*/ 0 w 96"/>
                <a:gd name="T19" fmla="*/ 0 h 142"/>
                <a:gd name="T20" fmla="*/ 96 w 9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96" h="142">
                  <a:moveTo>
                    <a:pt x="74" y="0"/>
                  </a:moveTo>
                  <a:lnTo>
                    <a:pt x="0" y="138"/>
                  </a:lnTo>
                  <a:lnTo>
                    <a:pt x="20" y="142"/>
                  </a:lnTo>
                  <a:lnTo>
                    <a:pt x="96" y="14"/>
                  </a:lnTo>
                  <a:lnTo>
                    <a:pt x="7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2" name="Freeform 254"/>
            <p:cNvSpPr>
              <a:spLocks/>
            </p:cNvSpPr>
            <p:nvPr/>
          </p:nvSpPr>
          <p:spPr bwMode="auto">
            <a:xfrm>
              <a:off x="2194" y="2551"/>
              <a:ext cx="39" cy="61"/>
            </a:xfrm>
            <a:custGeom>
              <a:avLst/>
              <a:gdLst>
                <a:gd name="T0" fmla="*/ 94 w 115"/>
                <a:gd name="T1" fmla="*/ 0 h 182"/>
                <a:gd name="T2" fmla="*/ 0 w 115"/>
                <a:gd name="T3" fmla="*/ 171 h 182"/>
                <a:gd name="T4" fmla="*/ 22 w 115"/>
                <a:gd name="T5" fmla="*/ 182 h 182"/>
                <a:gd name="T6" fmla="*/ 115 w 115"/>
                <a:gd name="T7" fmla="*/ 7 h 182"/>
                <a:gd name="T8" fmla="*/ 94 w 115"/>
                <a:gd name="T9" fmla="*/ 0 h 182"/>
                <a:gd name="T10" fmla="*/ 94 w 115"/>
                <a:gd name="T11" fmla="*/ 0 h 182"/>
                <a:gd name="T12" fmla="*/ 0 60000 65536"/>
                <a:gd name="T13" fmla="*/ 0 60000 65536"/>
                <a:gd name="T14" fmla="*/ 0 60000 65536"/>
                <a:gd name="T15" fmla="*/ 0 60000 65536"/>
                <a:gd name="T16" fmla="*/ 0 60000 65536"/>
                <a:gd name="T17" fmla="*/ 0 60000 65536"/>
                <a:gd name="T18" fmla="*/ 0 w 115"/>
                <a:gd name="T19" fmla="*/ 0 h 182"/>
                <a:gd name="T20" fmla="*/ 115 w 1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15" h="182">
                  <a:moveTo>
                    <a:pt x="94" y="0"/>
                  </a:moveTo>
                  <a:lnTo>
                    <a:pt x="0" y="171"/>
                  </a:lnTo>
                  <a:lnTo>
                    <a:pt x="22" y="182"/>
                  </a:lnTo>
                  <a:lnTo>
                    <a:pt x="115" y="7"/>
                  </a:lnTo>
                  <a:lnTo>
                    <a:pt x="9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3" name="Freeform 255"/>
            <p:cNvSpPr>
              <a:spLocks/>
            </p:cNvSpPr>
            <p:nvPr/>
          </p:nvSpPr>
          <p:spPr bwMode="auto">
            <a:xfrm>
              <a:off x="2220" y="2560"/>
              <a:ext cx="37" cy="66"/>
            </a:xfrm>
            <a:custGeom>
              <a:avLst/>
              <a:gdLst>
                <a:gd name="T0" fmla="*/ 86 w 111"/>
                <a:gd name="T1" fmla="*/ 0 h 198"/>
                <a:gd name="T2" fmla="*/ 0 w 111"/>
                <a:gd name="T3" fmla="*/ 179 h 198"/>
                <a:gd name="T4" fmla="*/ 25 w 111"/>
                <a:gd name="T5" fmla="*/ 198 h 198"/>
                <a:gd name="T6" fmla="*/ 111 w 111"/>
                <a:gd name="T7" fmla="*/ 13 h 198"/>
                <a:gd name="T8" fmla="*/ 86 w 111"/>
                <a:gd name="T9" fmla="*/ 0 h 198"/>
                <a:gd name="T10" fmla="*/ 86 w 111"/>
                <a:gd name="T11" fmla="*/ 0 h 198"/>
                <a:gd name="T12" fmla="*/ 0 60000 65536"/>
                <a:gd name="T13" fmla="*/ 0 60000 65536"/>
                <a:gd name="T14" fmla="*/ 0 60000 65536"/>
                <a:gd name="T15" fmla="*/ 0 60000 65536"/>
                <a:gd name="T16" fmla="*/ 0 60000 65536"/>
                <a:gd name="T17" fmla="*/ 0 60000 65536"/>
                <a:gd name="T18" fmla="*/ 0 w 111"/>
                <a:gd name="T19" fmla="*/ 0 h 198"/>
                <a:gd name="T20" fmla="*/ 111 w 11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111" h="198">
                  <a:moveTo>
                    <a:pt x="86" y="0"/>
                  </a:moveTo>
                  <a:lnTo>
                    <a:pt x="0" y="179"/>
                  </a:lnTo>
                  <a:lnTo>
                    <a:pt x="25" y="198"/>
                  </a:lnTo>
                  <a:lnTo>
                    <a:pt x="111" y="13"/>
                  </a:lnTo>
                  <a:lnTo>
                    <a:pt x="8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4" name="Freeform 256"/>
            <p:cNvSpPr>
              <a:spLocks/>
            </p:cNvSpPr>
            <p:nvPr/>
          </p:nvSpPr>
          <p:spPr bwMode="auto">
            <a:xfrm>
              <a:off x="2261" y="2570"/>
              <a:ext cx="30" cy="54"/>
            </a:xfrm>
            <a:custGeom>
              <a:avLst/>
              <a:gdLst>
                <a:gd name="T0" fmla="*/ 61 w 90"/>
                <a:gd name="T1" fmla="*/ 0 h 162"/>
                <a:gd name="T2" fmla="*/ 0 w 90"/>
                <a:gd name="T3" fmla="*/ 148 h 162"/>
                <a:gd name="T4" fmla="*/ 21 w 90"/>
                <a:gd name="T5" fmla="*/ 162 h 162"/>
                <a:gd name="T6" fmla="*/ 90 w 90"/>
                <a:gd name="T7" fmla="*/ 9 h 162"/>
                <a:gd name="T8" fmla="*/ 61 w 90"/>
                <a:gd name="T9" fmla="*/ 0 h 162"/>
                <a:gd name="T10" fmla="*/ 61 w 90"/>
                <a:gd name="T11" fmla="*/ 0 h 162"/>
                <a:gd name="T12" fmla="*/ 0 60000 65536"/>
                <a:gd name="T13" fmla="*/ 0 60000 65536"/>
                <a:gd name="T14" fmla="*/ 0 60000 65536"/>
                <a:gd name="T15" fmla="*/ 0 60000 65536"/>
                <a:gd name="T16" fmla="*/ 0 60000 65536"/>
                <a:gd name="T17" fmla="*/ 0 60000 65536"/>
                <a:gd name="T18" fmla="*/ 0 w 90"/>
                <a:gd name="T19" fmla="*/ 0 h 162"/>
                <a:gd name="T20" fmla="*/ 90 w 9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90" h="162">
                  <a:moveTo>
                    <a:pt x="61" y="0"/>
                  </a:moveTo>
                  <a:lnTo>
                    <a:pt x="0" y="148"/>
                  </a:lnTo>
                  <a:lnTo>
                    <a:pt x="21" y="162"/>
                  </a:lnTo>
                  <a:lnTo>
                    <a:pt x="90" y="9"/>
                  </a:lnTo>
                  <a:lnTo>
                    <a:pt x="61"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5" name="Freeform 257"/>
            <p:cNvSpPr>
              <a:spLocks/>
            </p:cNvSpPr>
            <p:nvPr/>
          </p:nvSpPr>
          <p:spPr bwMode="auto">
            <a:xfrm>
              <a:off x="2286" y="2583"/>
              <a:ext cx="34" cy="77"/>
            </a:xfrm>
            <a:custGeom>
              <a:avLst/>
              <a:gdLst>
                <a:gd name="T0" fmla="*/ 77 w 102"/>
                <a:gd name="T1" fmla="*/ 0 h 233"/>
                <a:gd name="T2" fmla="*/ 0 w 102"/>
                <a:gd name="T3" fmla="*/ 221 h 233"/>
                <a:gd name="T4" fmla="*/ 27 w 102"/>
                <a:gd name="T5" fmla="*/ 233 h 233"/>
                <a:gd name="T6" fmla="*/ 102 w 102"/>
                <a:gd name="T7" fmla="*/ 15 h 233"/>
                <a:gd name="T8" fmla="*/ 77 w 102"/>
                <a:gd name="T9" fmla="*/ 0 h 233"/>
                <a:gd name="T10" fmla="*/ 77 w 102"/>
                <a:gd name="T11" fmla="*/ 0 h 233"/>
                <a:gd name="T12" fmla="*/ 0 60000 65536"/>
                <a:gd name="T13" fmla="*/ 0 60000 65536"/>
                <a:gd name="T14" fmla="*/ 0 60000 65536"/>
                <a:gd name="T15" fmla="*/ 0 60000 65536"/>
                <a:gd name="T16" fmla="*/ 0 60000 65536"/>
                <a:gd name="T17" fmla="*/ 0 60000 65536"/>
                <a:gd name="T18" fmla="*/ 0 w 102"/>
                <a:gd name="T19" fmla="*/ 0 h 233"/>
                <a:gd name="T20" fmla="*/ 102 w 102"/>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102" h="233">
                  <a:moveTo>
                    <a:pt x="77" y="0"/>
                  </a:moveTo>
                  <a:lnTo>
                    <a:pt x="0" y="221"/>
                  </a:lnTo>
                  <a:lnTo>
                    <a:pt x="27" y="233"/>
                  </a:lnTo>
                  <a:lnTo>
                    <a:pt x="102" y="15"/>
                  </a:lnTo>
                  <a:lnTo>
                    <a:pt x="7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6" name="Freeform 258"/>
            <p:cNvSpPr>
              <a:spLocks/>
            </p:cNvSpPr>
            <p:nvPr/>
          </p:nvSpPr>
          <p:spPr bwMode="auto">
            <a:xfrm>
              <a:off x="2144" y="2557"/>
              <a:ext cx="84" cy="19"/>
            </a:xfrm>
            <a:custGeom>
              <a:avLst/>
              <a:gdLst>
                <a:gd name="T0" fmla="*/ 0 w 254"/>
                <a:gd name="T1" fmla="*/ 37 h 58"/>
                <a:gd name="T2" fmla="*/ 254 w 254"/>
                <a:gd name="T3" fmla="*/ 0 h 58"/>
                <a:gd name="T4" fmla="*/ 246 w 254"/>
                <a:gd name="T5" fmla="*/ 22 h 58"/>
                <a:gd name="T6" fmla="*/ 4 w 254"/>
                <a:gd name="T7" fmla="*/ 58 h 58"/>
                <a:gd name="T8" fmla="*/ 0 w 254"/>
                <a:gd name="T9" fmla="*/ 37 h 58"/>
                <a:gd name="T10" fmla="*/ 0 w 254"/>
                <a:gd name="T11" fmla="*/ 37 h 58"/>
                <a:gd name="T12" fmla="*/ 0 60000 65536"/>
                <a:gd name="T13" fmla="*/ 0 60000 65536"/>
                <a:gd name="T14" fmla="*/ 0 60000 65536"/>
                <a:gd name="T15" fmla="*/ 0 60000 65536"/>
                <a:gd name="T16" fmla="*/ 0 60000 65536"/>
                <a:gd name="T17" fmla="*/ 0 60000 65536"/>
                <a:gd name="T18" fmla="*/ 0 w 254"/>
                <a:gd name="T19" fmla="*/ 0 h 58"/>
                <a:gd name="T20" fmla="*/ 254 w 25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54" h="58">
                  <a:moveTo>
                    <a:pt x="0" y="37"/>
                  </a:moveTo>
                  <a:lnTo>
                    <a:pt x="254" y="0"/>
                  </a:lnTo>
                  <a:lnTo>
                    <a:pt x="246" y="22"/>
                  </a:lnTo>
                  <a:lnTo>
                    <a:pt x="4" y="58"/>
                  </a:lnTo>
                  <a:lnTo>
                    <a:pt x="0" y="37"/>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7" name="Freeform 259"/>
            <p:cNvSpPr>
              <a:spLocks/>
            </p:cNvSpPr>
            <p:nvPr/>
          </p:nvSpPr>
          <p:spPr bwMode="auto">
            <a:xfrm>
              <a:off x="2170" y="2571"/>
              <a:ext cx="105" cy="20"/>
            </a:xfrm>
            <a:custGeom>
              <a:avLst/>
              <a:gdLst>
                <a:gd name="T0" fmla="*/ 0 w 316"/>
                <a:gd name="T1" fmla="*/ 42 h 60"/>
                <a:gd name="T2" fmla="*/ 311 w 316"/>
                <a:gd name="T3" fmla="*/ 0 h 60"/>
                <a:gd name="T4" fmla="*/ 316 w 316"/>
                <a:gd name="T5" fmla="*/ 25 h 60"/>
                <a:gd name="T6" fmla="*/ 22 w 316"/>
                <a:gd name="T7" fmla="*/ 60 h 60"/>
                <a:gd name="T8" fmla="*/ 0 w 316"/>
                <a:gd name="T9" fmla="*/ 42 h 60"/>
                <a:gd name="T10" fmla="*/ 0 w 316"/>
                <a:gd name="T11" fmla="*/ 42 h 60"/>
                <a:gd name="T12" fmla="*/ 0 60000 65536"/>
                <a:gd name="T13" fmla="*/ 0 60000 65536"/>
                <a:gd name="T14" fmla="*/ 0 60000 65536"/>
                <a:gd name="T15" fmla="*/ 0 60000 65536"/>
                <a:gd name="T16" fmla="*/ 0 60000 65536"/>
                <a:gd name="T17" fmla="*/ 0 60000 65536"/>
                <a:gd name="T18" fmla="*/ 0 w 316"/>
                <a:gd name="T19" fmla="*/ 0 h 60"/>
                <a:gd name="T20" fmla="*/ 316 w 3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16" h="60">
                  <a:moveTo>
                    <a:pt x="0" y="42"/>
                  </a:moveTo>
                  <a:lnTo>
                    <a:pt x="311" y="0"/>
                  </a:lnTo>
                  <a:lnTo>
                    <a:pt x="316" y="25"/>
                  </a:lnTo>
                  <a:lnTo>
                    <a:pt x="22" y="60"/>
                  </a:lnTo>
                  <a:lnTo>
                    <a:pt x="0" y="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8" name="Freeform 260"/>
            <p:cNvSpPr>
              <a:spLocks/>
            </p:cNvSpPr>
            <p:nvPr/>
          </p:nvSpPr>
          <p:spPr bwMode="auto">
            <a:xfrm>
              <a:off x="2215" y="2594"/>
              <a:ext cx="109" cy="18"/>
            </a:xfrm>
            <a:custGeom>
              <a:avLst/>
              <a:gdLst>
                <a:gd name="T0" fmla="*/ 0 w 328"/>
                <a:gd name="T1" fmla="*/ 36 h 54"/>
                <a:gd name="T2" fmla="*/ 323 w 328"/>
                <a:gd name="T3" fmla="*/ 0 h 54"/>
                <a:gd name="T4" fmla="*/ 328 w 328"/>
                <a:gd name="T5" fmla="*/ 21 h 54"/>
                <a:gd name="T6" fmla="*/ 4 w 328"/>
                <a:gd name="T7" fmla="*/ 54 h 54"/>
                <a:gd name="T8" fmla="*/ 0 w 328"/>
                <a:gd name="T9" fmla="*/ 36 h 54"/>
                <a:gd name="T10" fmla="*/ 0 w 328"/>
                <a:gd name="T11" fmla="*/ 36 h 54"/>
                <a:gd name="T12" fmla="*/ 0 60000 65536"/>
                <a:gd name="T13" fmla="*/ 0 60000 65536"/>
                <a:gd name="T14" fmla="*/ 0 60000 65536"/>
                <a:gd name="T15" fmla="*/ 0 60000 65536"/>
                <a:gd name="T16" fmla="*/ 0 60000 65536"/>
                <a:gd name="T17" fmla="*/ 0 60000 65536"/>
                <a:gd name="T18" fmla="*/ 0 w 328"/>
                <a:gd name="T19" fmla="*/ 0 h 54"/>
                <a:gd name="T20" fmla="*/ 328 w 32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8" h="54">
                  <a:moveTo>
                    <a:pt x="0" y="36"/>
                  </a:moveTo>
                  <a:lnTo>
                    <a:pt x="323" y="0"/>
                  </a:lnTo>
                  <a:lnTo>
                    <a:pt x="328" y="21"/>
                  </a:lnTo>
                  <a:lnTo>
                    <a:pt x="4" y="54"/>
                  </a:lnTo>
                  <a:lnTo>
                    <a:pt x="0" y="3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099" name="Freeform 261"/>
            <p:cNvSpPr>
              <a:spLocks/>
            </p:cNvSpPr>
            <p:nvPr/>
          </p:nvSpPr>
          <p:spPr bwMode="auto">
            <a:xfrm>
              <a:off x="2244" y="2615"/>
              <a:ext cx="159" cy="19"/>
            </a:xfrm>
            <a:custGeom>
              <a:avLst/>
              <a:gdLst>
                <a:gd name="T0" fmla="*/ 0 w 475"/>
                <a:gd name="T1" fmla="*/ 39 h 57"/>
                <a:gd name="T2" fmla="*/ 456 w 475"/>
                <a:gd name="T3" fmla="*/ 0 h 57"/>
                <a:gd name="T4" fmla="*/ 475 w 475"/>
                <a:gd name="T5" fmla="*/ 17 h 57"/>
                <a:gd name="T6" fmla="*/ 25 w 475"/>
                <a:gd name="T7" fmla="*/ 57 h 57"/>
                <a:gd name="T8" fmla="*/ 0 w 475"/>
                <a:gd name="T9" fmla="*/ 39 h 57"/>
                <a:gd name="T10" fmla="*/ 0 w 475"/>
                <a:gd name="T11" fmla="*/ 39 h 57"/>
                <a:gd name="T12" fmla="*/ 0 60000 65536"/>
                <a:gd name="T13" fmla="*/ 0 60000 65536"/>
                <a:gd name="T14" fmla="*/ 0 60000 65536"/>
                <a:gd name="T15" fmla="*/ 0 60000 65536"/>
                <a:gd name="T16" fmla="*/ 0 60000 65536"/>
                <a:gd name="T17" fmla="*/ 0 60000 65536"/>
                <a:gd name="T18" fmla="*/ 0 w 475"/>
                <a:gd name="T19" fmla="*/ 0 h 57"/>
                <a:gd name="T20" fmla="*/ 475 w 47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75" h="57">
                  <a:moveTo>
                    <a:pt x="0" y="39"/>
                  </a:moveTo>
                  <a:lnTo>
                    <a:pt x="456" y="0"/>
                  </a:lnTo>
                  <a:lnTo>
                    <a:pt x="475" y="17"/>
                  </a:lnTo>
                  <a:lnTo>
                    <a:pt x="25" y="57"/>
                  </a:lnTo>
                  <a:lnTo>
                    <a:pt x="0" y="3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0" name="Freeform 262"/>
            <p:cNvSpPr>
              <a:spLocks/>
            </p:cNvSpPr>
            <p:nvPr/>
          </p:nvSpPr>
          <p:spPr bwMode="auto">
            <a:xfrm>
              <a:off x="2322" y="2597"/>
              <a:ext cx="31" cy="80"/>
            </a:xfrm>
            <a:custGeom>
              <a:avLst/>
              <a:gdLst>
                <a:gd name="T0" fmla="*/ 66 w 93"/>
                <a:gd name="T1" fmla="*/ 0 h 240"/>
                <a:gd name="T2" fmla="*/ 0 w 93"/>
                <a:gd name="T3" fmla="*/ 228 h 240"/>
                <a:gd name="T4" fmla="*/ 24 w 93"/>
                <a:gd name="T5" fmla="*/ 240 h 240"/>
                <a:gd name="T6" fmla="*/ 93 w 93"/>
                <a:gd name="T7" fmla="*/ 12 h 240"/>
                <a:gd name="T8" fmla="*/ 66 w 93"/>
                <a:gd name="T9" fmla="*/ 0 h 240"/>
                <a:gd name="T10" fmla="*/ 66 w 93"/>
                <a:gd name="T11" fmla="*/ 0 h 240"/>
                <a:gd name="T12" fmla="*/ 0 60000 65536"/>
                <a:gd name="T13" fmla="*/ 0 60000 65536"/>
                <a:gd name="T14" fmla="*/ 0 60000 65536"/>
                <a:gd name="T15" fmla="*/ 0 60000 65536"/>
                <a:gd name="T16" fmla="*/ 0 60000 65536"/>
                <a:gd name="T17" fmla="*/ 0 60000 65536"/>
                <a:gd name="T18" fmla="*/ 0 w 93"/>
                <a:gd name="T19" fmla="*/ 0 h 240"/>
                <a:gd name="T20" fmla="*/ 93 w 93"/>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3" h="240">
                  <a:moveTo>
                    <a:pt x="66" y="0"/>
                  </a:moveTo>
                  <a:lnTo>
                    <a:pt x="0" y="228"/>
                  </a:lnTo>
                  <a:lnTo>
                    <a:pt x="24" y="240"/>
                  </a:lnTo>
                  <a:lnTo>
                    <a:pt x="93" y="12"/>
                  </a:lnTo>
                  <a:lnTo>
                    <a:pt x="6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1" name="Freeform 263"/>
            <p:cNvSpPr>
              <a:spLocks/>
            </p:cNvSpPr>
            <p:nvPr/>
          </p:nvSpPr>
          <p:spPr bwMode="auto">
            <a:xfrm>
              <a:off x="2305" y="2608"/>
              <a:ext cx="409" cy="54"/>
            </a:xfrm>
            <a:custGeom>
              <a:avLst/>
              <a:gdLst>
                <a:gd name="T0" fmla="*/ 0 w 1229"/>
                <a:gd name="T1" fmla="*/ 142 h 163"/>
                <a:gd name="T2" fmla="*/ 1218 w 1229"/>
                <a:gd name="T3" fmla="*/ 0 h 163"/>
                <a:gd name="T4" fmla="*/ 1229 w 1229"/>
                <a:gd name="T5" fmla="*/ 18 h 163"/>
                <a:gd name="T6" fmla="*/ 17 w 1229"/>
                <a:gd name="T7" fmla="*/ 163 h 163"/>
                <a:gd name="T8" fmla="*/ 0 w 1229"/>
                <a:gd name="T9" fmla="*/ 142 h 163"/>
                <a:gd name="T10" fmla="*/ 0 w 1229"/>
                <a:gd name="T11" fmla="*/ 142 h 163"/>
                <a:gd name="T12" fmla="*/ 0 60000 65536"/>
                <a:gd name="T13" fmla="*/ 0 60000 65536"/>
                <a:gd name="T14" fmla="*/ 0 60000 65536"/>
                <a:gd name="T15" fmla="*/ 0 60000 65536"/>
                <a:gd name="T16" fmla="*/ 0 60000 65536"/>
                <a:gd name="T17" fmla="*/ 0 60000 65536"/>
                <a:gd name="T18" fmla="*/ 0 w 1229"/>
                <a:gd name="T19" fmla="*/ 0 h 163"/>
                <a:gd name="T20" fmla="*/ 1229 w 122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229" h="163">
                  <a:moveTo>
                    <a:pt x="0" y="142"/>
                  </a:moveTo>
                  <a:lnTo>
                    <a:pt x="1218" y="0"/>
                  </a:lnTo>
                  <a:lnTo>
                    <a:pt x="1229" y="18"/>
                  </a:lnTo>
                  <a:lnTo>
                    <a:pt x="17" y="163"/>
                  </a:lnTo>
                  <a:lnTo>
                    <a:pt x="0" y="14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2" name="Freeform 264"/>
            <p:cNvSpPr>
              <a:spLocks/>
            </p:cNvSpPr>
            <p:nvPr/>
          </p:nvSpPr>
          <p:spPr bwMode="auto">
            <a:xfrm>
              <a:off x="2335" y="2642"/>
              <a:ext cx="309" cy="42"/>
            </a:xfrm>
            <a:custGeom>
              <a:avLst/>
              <a:gdLst>
                <a:gd name="T0" fmla="*/ 0 w 928"/>
                <a:gd name="T1" fmla="*/ 105 h 124"/>
                <a:gd name="T2" fmla="*/ 908 w 928"/>
                <a:gd name="T3" fmla="*/ 0 h 124"/>
                <a:gd name="T4" fmla="*/ 928 w 928"/>
                <a:gd name="T5" fmla="*/ 15 h 124"/>
                <a:gd name="T6" fmla="*/ 33 w 928"/>
                <a:gd name="T7" fmla="*/ 124 h 124"/>
                <a:gd name="T8" fmla="*/ 0 w 928"/>
                <a:gd name="T9" fmla="*/ 105 h 124"/>
                <a:gd name="T10" fmla="*/ 0 w 928"/>
                <a:gd name="T11" fmla="*/ 105 h 124"/>
                <a:gd name="T12" fmla="*/ 0 60000 65536"/>
                <a:gd name="T13" fmla="*/ 0 60000 65536"/>
                <a:gd name="T14" fmla="*/ 0 60000 65536"/>
                <a:gd name="T15" fmla="*/ 0 60000 65536"/>
                <a:gd name="T16" fmla="*/ 0 60000 65536"/>
                <a:gd name="T17" fmla="*/ 0 60000 65536"/>
                <a:gd name="T18" fmla="*/ 0 w 928"/>
                <a:gd name="T19" fmla="*/ 0 h 124"/>
                <a:gd name="T20" fmla="*/ 928 w 92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928" h="124">
                  <a:moveTo>
                    <a:pt x="0" y="105"/>
                  </a:moveTo>
                  <a:lnTo>
                    <a:pt x="908" y="0"/>
                  </a:lnTo>
                  <a:lnTo>
                    <a:pt x="928" y="15"/>
                  </a:lnTo>
                  <a:lnTo>
                    <a:pt x="33" y="124"/>
                  </a:lnTo>
                  <a:lnTo>
                    <a:pt x="0" y="105"/>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3" name="Freeform 265"/>
            <p:cNvSpPr>
              <a:spLocks/>
            </p:cNvSpPr>
            <p:nvPr/>
          </p:nvSpPr>
          <p:spPr bwMode="auto">
            <a:xfrm>
              <a:off x="2366" y="2609"/>
              <a:ext cx="23" cy="56"/>
            </a:xfrm>
            <a:custGeom>
              <a:avLst/>
              <a:gdLst>
                <a:gd name="T0" fmla="*/ 37 w 70"/>
                <a:gd name="T1" fmla="*/ 0 h 169"/>
                <a:gd name="T2" fmla="*/ 0 w 70"/>
                <a:gd name="T3" fmla="*/ 163 h 169"/>
                <a:gd name="T4" fmla="*/ 29 w 70"/>
                <a:gd name="T5" fmla="*/ 169 h 169"/>
                <a:gd name="T6" fmla="*/ 70 w 70"/>
                <a:gd name="T7" fmla="*/ 8 h 169"/>
                <a:gd name="T8" fmla="*/ 37 w 70"/>
                <a:gd name="T9" fmla="*/ 0 h 169"/>
                <a:gd name="T10" fmla="*/ 37 w 70"/>
                <a:gd name="T11" fmla="*/ 0 h 169"/>
                <a:gd name="T12" fmla="*/ 0 60000 65536"/>
                <a:gd name="T13" fmla="*/ 0 60000 65536"/>
                <a:gd name="T14" fmla="*/ 0 60000 65536"/>
                <a:gd name="T15" fmla="*/ 0 60000 65536"/>
                <a:gd name="T16" fmla="*/ 0 60000 65536"/>
                <a:gd name="T17" fmla="*/ 0 60000 65536"/>
                <a:gd name="T18" fmla="*/ 0 w 70"/>
                <a:gd name="T19" fmla="*/ 0 h 169"/>
                <a:gd name="T20" fmla="*/ 70 w 7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70" h="169">
                  <a:moveTo>
                    <a:pt x="37" y="0"/>
                  </a:moveTo>
                  <a:lnTo>
                    <a:pt x="0" y="163"/>
                  </a:lnTo>
                  <a:lnTo>
                    <a:pt x="29" y="169"/>
                  </a:lnTo>
                  <a:lnTo>
                    <a:pt x="70" y="8"/>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4" name="Freeform 266"/>
            <p:cNvSpPr>
              <a:spLocks/>
            </p:cNvSpPr>
            <p:nvPr/>
          </p:nvSpPr>
          <p:spPr bwMode="auto">
            <a:xfrm>
              <a:off x="2401" y="2619"/>
              <a:ext cx="25" cy="92"/>
            </a:xfrm>
            <a:custGeom>
              <a:avLst/>
              <a:gdLst>
                <a:gd name="T0" fmla="*/ 45 w 73"/>
                <a:gd name="T1" fmla="*/ 0 h 277"/>
                <a:gd name="T2" fmla="*/ 0 w 73"/>
                <a:gd name="T3" fmla="*/ 267 h 277"/>
                <a:gd name="T4" fmla="*/ 33 w 73"/>
                <a:gd name="T5" fmla="*/ 277 h 277"/>
                <a:gd name="T6" fmla="*/ 73 w 73"/>
                <a:gd name="T7" fmla="*/ 12 h 277"/>
                <a:gd name="T8" fmla="*/ 45 w 73"/>
                <a:gd name="T9" fmla="*/ 0 h 277"/>
                <a:gd name="T10" fmla="*/ 45 w 73"/>
                <a:gd name="T11" fmla="*/ 0 h 277"/>
                <a:gd name="T12" fmla="*/ 0 60000 65536"/>
                <a:gd name="T13" fmla="*/ 0 60000 65536"/>
                <a:gd name="T14" fmla="*/ 0 60000 65536"/>
                <a:gd name="T15" fmla="*/ 0 60000 65536"/>
                <a:gd name="T16" fmla="*/ 0 60000 65536"/>
                <a:gd name="T17" fmla="*/ 0 60000 65536"/>
                <a:gd name="T18" fmla="*/ 0 w 73"/>
                <a:gd name="T19" fmla="*/ 0 h 277"/>
                <a:gd name="T20" fmla="*/ 73 w 73"/>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73" h="277">
                  <a:moveTo>
                    <a:pt x="45" y="0"/>
                  </a:moveTo>
                  <a:lnTo>
                    <a:pt x="0" y="267"/>
                  </a:lnTo>
                  <a:lnTo>
                    <a:pt x="33" y="277"/>
                  </a:lnTo>
                  <a:lnTo>
                    <a:pt x="73" y="12"/>
                  </a:lnTo>
                  <a:lnTo>
                    <a:pt x="4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5" name="Freeform 267"/>
            <p:cNvSpPr>
              <a:spLocks/>
            </p:cNvSpPr>
            <p:nvPr/>
          </p:nvSpPr>
          <p:spPr bwMode="auto">
            <a:xfrm>
              <a:off x="2445" y="2645"/>
              <a:ext cx="19" cy="68"/>
            </a:xfrm>
            <a:custGeom>
              <a:avLst/>
              <a:gdLst>
                <a:gd name="T0" fmla="*/ 25 w 57"/>
                <a:gd name="T1" fmla="*/ 0 h 203"/>
                <a:gd name="T2" fmla="*/ 0 w 57"/>
                <a:gd name="T3" fmla="*/ 203 h 203"/>
                <a:gd name="T4" fmla="*/ 29 w 57"/>
                <a:gd name="T5" fmla="*/ 203 h 203"/>
                <a:gd name="T6" fmla="*/ 57 w 57"/>
                <a:gd name="T7" fmla="*/ 14 h 203"/>
                <a:gd name="T8" fmla="*/ 25 w 57"/>
                <a:gd name="T9" fmla="*/ 0 h 203"/>
                <a:gd name="T10" fmla="*/ 25 w 57"/>
                <a:gd name="T11" fmla="*/ 0 h 203"/>
                <a:gd name="T12" fmla="*/ 0 60000 65536"/>
                <a:gd name="T13" fmla="*/ 0 60000 65536"/>
                <a:gd name="T14" fmla="*/ 0 60000 65536"/>
                <a:gd name="T15" fmla="*/ 0 60000 65536"/>
                <a:gd name="T16" fmla="*/ 0 60000 65536"/>
                <a:gd name="T17" fmla="*/ 0 60000 65536"/>
                <a:gd name="T18" fmla="*/ 0 w 57"/>
                <a:gd name="T19" fmla="*/ 0 h 203"/>
                <a:gd name="T20" fmla="*/ 57 w 5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7" h="203">
                  <a:moveTo>
                    <a:pt x="25" y="0"/>
                  </a:moveTo>
                  <a:lnTo>
                    <a:pt x="0" y="203"/>
                  </a:lnTo>
                  <a:lnTo>
                    <a:pt x="29" y="203"/>
                  </a:lnTo>
                  <a:lnTo>
                    <a:pt x="57" y="14"/>
                  </a:lnTo>
                  <a:lnTo>
                    <a:pt x="25"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6" name="Freeform 268"/>
            <p:cNvSpPr>
              <a:spLocks/>
            </p:cNvSpPr>
            <p:nvPr/>
          </p:nvSpPr>
          <p:spPr bwMode="auto">
            <a:xfrm>
              <a:off x="2424" y="2653"/>
              <a:ext cx="327" cy="46"/>
            </a:xfrm>
            <a:custGeom>
              <a:avLst/>
              <a:gdLst>
                <a:gd name="T0" fmla="*/ 0 w 979"/>
                <a:gd name="T1" fmla="*/ 126 h 139"/>
                <a:gd name="T2" fmla="*/ 979 w 979"/>
                <a:gd name="T3" fmla="*/ 0 h 139"/>
                <a:gd name="T4" fmla="*/ 924 w 979"/>
                <a:gd name="T5" fmla="*/ 27 h 139"/>
                <a:gd name="T6" fmla="*/ 30 w 979"/>
                <a:gd name="T7" fmla="*/ 139 h 139"/>
                <a:gd name="T8" fmla="*/ 0 w 979"/>
                <a:gd name="T9" fmla="*/ 126 h 139"/>
                <a:gd name="T10" fmla="*/ 0 w 979"/>
                <a:gd name="T11" fmla="*/ 126 h 139"/>
                <a:gd name="T12" fmla="*/ 0 60000 65536"/>
                <a:gd name="T13" fmla="*/ 0 60000 65536"/>
                <a:gd name="T14" fmla="*/ 0 60000 65536"/>
                <a:gd name="T15" fmla="*/ 0 60000 65536"/>
                <a:gd name="T16" fmla="*/ 0 60000 65536"/>
                <a:gd name="T17" fmla="*/ 0 60000 65536"/>
                <a:gd name="T18" fmla="*/ 0 w 979"/>
                <a:gd name="T19" fmla="*/ 0 h 139"/>
                <a:gd name="T20" fmla="*/ 979 w 9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979" h="139">
                  <a:moveTo>
                    <a:pt x="0" y="126"/>
                  </a:moveTo>
                  <a:lnTo>
                    <a:pt x="979" y="0"/>
                  </a:lnTo>
                  <a:lnTo>
                    <a:pt x="924" y="27"/>
                  </a:lnTo>
                  <a:lnTo>
                    <a:pt x="30" y="139"/>
                  </a:lnTo>
                  <a:lnTo>
                    <a:pt x="0" y="126"/>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7" name="Freeform 269"/>
            <p:cNvSpPr>
              <a:spLocks/>
            </p:cNvSpPr>
            <p:nvPr/>
          </p:nvSpPr>
          <p:spPr bwMode="auto">
            <a:xfrm>
              <a:off x="2491" y="2621"/>
              <a:ext cx="18" cy="82"/>
            </a:xfrm>
            <a:custGeom>
              <a:avLst/>
              <a:gdLst>
                <a:gd name="T0" fmla="*/ 25 w 53"/>
                <a:gd name="T1" fmla="*/ 19 h 247"/>
                <a:gd name="T2" fmla="*/ 0 w 53"/>
                <a:gd name="T3" fmla="*/ 247 h 247"/>
                <a:gd name="T4" fmla="*/ 28 w 53"/>
                <a:gd name="T5" fmla="*/ 247 h 247"/>
                <a:gd name="T6" fmla="*/ 53 w 53"/>
                <a:gd name="T7" fmla="*/ 0 h 247"/>
                <a:gd name="T8" fmla="*/ 25 w 53"/>
                <a:gd name="T9" fmla="*/ 19 h 247"/>
                <a:gd name="T10" fmla="*/ 25 w 53"/>
                <a:gd name="T11" fmla="*/ 19 h 247"/>
                <a:gd name="T12" fmla="*/ 0 60000 65536"/>
                <a:gd name="T13" fmla="*/ 0 60000 65536"/>
                <a:gd name="T14" fmla="*/ 0 60000 65536"/>
                <a:gd name="T15" fmla="*/ 0 60000 65536"/>
                <a:gd name="T16" fmla="*/ 0 60000 65536"/>
                <a:gd name="T17" fmla="*/ 0 60000 65536"/>
                <a:gd name="T18" fmla="*/ 0 w 53"/>
                <a:gd name="T19" fmla="*/ 0 h 247"/>
                <a:gd name="T20" fmla="*/ 53 w 53"/>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53" h="247">
                  <a:moveTo>
                    <a:pt x="25" y="19"/>
                  </a:moveTo>
                  <a:lnTo>
                    <a:pt x="0" y="247"/>
                  </a:lnTo>
                  <a:lnTo>
                    <a:pt x="28" y="247"/>
                  </a:lnTo>
                  <a:lnTo>
                    <a:pt x="53" y="0"/>
                  </a:lnTo>
                  <a:lnTo>
                    <a:pt x="25"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8" name="Freeform 270"/>
            <p:cNvSpPr>
              <a:spLocks/>
            </p:cNvSpPr>
            <p:nvPr/>
          </p:nvSpPr>
          <p:spPr bwMode="auto">
            <a:xfrm>
              <a:off x="2505" y="2484"/>
              <a:ext cx="14" cy="81"/>
            </a:xfrm>
            <a:custGeom>
              <a:avLst/>
              <a:gdLst>
                <a:gd name="T0" fmla="*/ 7 w 40"/>
                <a:gd name="T1" fmla="*/ 0 h 243"/>
                <a:gd name="T2" fmla="*/ 0 w 40"/>
                <a:gd name="T3" fmla="*/ 224 h 243"/>
                <a:gd name="T4" fmla="*/ 19 w 40"/>
                <a:gd name="T5" fmla="*/ 243 h 243"/>
                <a:gd name="T6" fmla="*/ 40 w 40"/>
                <a:gd name="T7" fmla="*/ 2 h 243"/>
                <a:gd name="T8" fmla="*/ 7 w 40"/>
                <a:gd name="T9" fmla="*/ 0 h 243"/>
                <a:gd name="T10" fmla="*/ 7 w 40"/>
                <a:gd name="T11" fmla="*/ 0 h 243"/>
                <a:gd name="T12" fmla="*/ 0 60000 65536"/>
                <a:gd name="T13" fmla="*/ 0 60000 65536"/>
                <a:gd name="T14" fmla="*/ 0 60000 65536"/>
                <a:gd name="T15" fmla="*/ 0 60000 65536"/>
                <a:gd name="T16" fmla="*/ 0 60000 65536"/>
                <a:gd name="T17" fmla="*/ 0 60000 65536"/>
                <a:gd name="T18" fmla="*/ 0 w 40"/>
                <a:gd name="T19" fmla="*/ 0 h 243"/>
                <a:gd name="T20" fmla="*/ 40 w 4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0" h="243">
                  <a:moveTo>
                    <a:pt x="7" y="0"/>
                  </a:moveTo>
                  <a:lnTo>
                    <a:pt x="0" y="224"/>
                  </a:lnTo>
                  <a:lnTo>
                    <a:pt x="19" y="243"/>
                  </a:lnTo>
                  <a:lnTo>
                    <a:pt x="40" y="2"/>
                  </a:lnTo>
                  <a:lnTo>
                    <a:pt x="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09" name="Freeform 271"/>
            <p:cNvSpPr>
              <a:spLocks/>
            </p:cNvSpPr>
            <p:nvPr/>
          </p:nvSpPr>
          <p:spPr bwMode="auto">
            <a:xfrm>
              <a:off x="2521" y="2580"/>
              <a:ext cx="171" cy="23"/>
            </a:xfrm>
            <a:custGeom>
              <a:avLst/>
              <a:gdLst>
                <a:gd name="T0" fmla="*/ 0 w 512"/>
                <a:gd name="T1" fmla="*/ 71 h 71"/>
                <a:gd name="T2" fmla="*/ 512 w 512"/>
                <a:gd name="T3" fmla="*/ 24 h 71"/>
                <a:gd name="T4" fmla="*/ 502 w 512"/>
                <a:gd name="T5" fmla="*/ 0 h 71"/>
                <a:gd name="T6" fmla="*/ 4 w 512"/>
                <a:gd name="T7" fmla="*/ 48 h 71"/>
                <a:gd name="T8" fmla="*/ 0 w 512"/>
                <a:gd name="T9" fmla="*/ 71 h 71"/>
                <a:gd name="T10" fmla="*/ 0 w 512"/>
                <a:gd name="T11" fmla="*/ 71 h 71"/>
                <a:gd name="T12" fmla="*/ 0 60000 65536"/>
                <a:gd name="T13" fmla="*/ 0 60000 65536"/>
                <a:gd name="T14" fmla="*/ 0 60000 65536"/>
                <a:gd name="T15" fmla="*/ 0 60000 65536"/>
                <a:gd name="T16" fmla="*/ 0 60000 65536"/>
                <a:gd name="T17" fmla="*/ 0 60000 65536"/>
                <a:gd name="T18" fmla="*/ 0 w 512"/>
                <a:gd name="T19" fmla="*/ 0 h 71"/>
                <a:gd name="T20" fmla="*/ 512 w 51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512" h="71">
                  <a:moveTo>
                    <a:pt x="0" y="71"/>
                  </a:moveTo>
                  <a:lnTo>
                    <a:pt x="512" y="24"/>
                  </a:lnTo>
                  <a:lnTo>
                    <a:pt x="502" y="0"/>
                  </a:lnTo>
                  <a:lnTo>
                    <a:pt x="4" y="48"/>
                  </a:lnTo>
                  <a:lnTo>
                    <a:pt x="0" y="7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0" name="Freeform 272"/>
            <p:cNvSpPr>
              <a:spLocks/>
            </p:cNvSpPr>
            <p:nvPr/>
          </p:nvSpPr>
          <p:spPr bwMode="auto">
            <a:xfrm>
              <a:off x="2503" y="2548"/>
              <a:ext cx="145" cy="20"/>
            </a:xfrm>
            <a:custGeom>
              <a:avLst/>
              <a:gdLst>
                <a:gd name="T0" fmla="*/ 6 w 435"/>
                <a:gd name="T1" fmla="*/ 62 h 62"/>
                <a:gd name="T2" fmla="*/ 435 w 435"/>
                <a:gd name="T3" fmla="*/ 22 h 62"/>
                <a:gd name="T4" fmla="*/ 414 w 435"/>
                <a:gd name="T5" fmla="*/ 0 h 62"/>
                <a:gd name="T6" fmla="*/ 0 w 435"/>
                <a:gd name="T7" fmla="*/ 37 h 62"/>
                <a:gd name="T8" fmla="*/ 6 w 435"/>
                <a:gd name="T9" fmla="*/ 62 h 62"/>
                <a:gd name="T10" fmla="*/ 6 w 435"/>
                <a:gd name="T11" fmla="*/ 62 h 62"/>
                <a:gd name="T12" fmla="*/ 0 60000 65536"/>
                <a:gd name="T13" fmla="*/ 0 60000 65536"/>
                <a:gd name="T14" fmla="*/ 0 60000 65536"/>
                <a:gd name="T15" fmla="*/ 0 60000 65536"/>
                <a:gd name="T16" fmla="*/ 0 60000 65536"/>
                <a:gd name="T17" fmla="*/ 0 60000 65536"/>
                <a:gd name="T18" fmla="*/ 0 w 435"/>
                <a:gd name="T19" fmla="*/ 0 h 62"/>
                <a:gd name="T20" fmla="*/ 435 w 43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35" h="62">
                  <a:moveTo>
                    <a:pt x="6" y="62"/>
                  </a:moveTo>
                  <a:lnTo>
                    <a:pt x="435" y="22"/>
                  </a:lnTo>
                  <a:lnTo>
                    <a:pt x="414" y="0"/>
                  </a:lnTo>
                  <a:lnTo>
                    <a:pt x="0" y="37"/>
                  </a:lnTo>
                  <a:lnTo>
                    <a:pt x="6" y="62"/>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1" name="Freeform 273"/>
            <p:cNvSpPr>
              <a:spLocks/>
            </p:cNvSpPr>
            <p:nvPr/>
          </p:nvSpPr>
          <p:spPr bwMode="auto">
            <a:xfrm>
              <a:off x="2532" y="2491"/>
              <a:ext cx="21" cy="217"/>
            </a:xfrm>
            <a:custGeom>
              <a:avLst/>
              <a:gdLst>
                <a:gd name="T0" fmla="*/ 37 w 61"/>
                <a:gd name="T1" fmla="*/ 0 h 650"/>
                <a:gd name="T2" fmla="*/ 0 w 61"/>
                <a:gd name="T3" fmla="*/ 650 h 650"/>
                <a:gd name="T4" fmla="*/ 28 w 61"/>
                <a:gd name="T5" fmla="*/ 650 h 650"/>
                <a:gd name="T6" fmla="*/ 61 w 61"/>
                <a:gd name="T7" fmla="*/ 15 h 650"/>
                <a:gd name="T8" fmla="*/ 37 w 61"/>
                <a:gd name="T9" fmla="*/ 0 h 650"/>
                <a:gd name="T10" fmla="*/ 37 w 61"/>
                <a:gd name="T11" fmla="*/ 0 h 650"/>
                <a:gd name="T12" fmla="*/ 0 60000 65536"/>
                <a:gd name="T13" fmla="*/ 0 60000 65536"/>
                <a:gd name="T14" fmla="*/ 0 60000 65536"/>
                <a:gd name="T15" fmla="*/ 0 60000 65536"/>
                <a:gd name="T16" fmla="*/ 0 60000 65536"/>
                <a:gd name="T17" fmla="*/ 0 60000 65536"/>
                <a:gd name="T18" fmla="*/ 0 w 61"/>
                <a:gd name="T19" fmla="*/ 0 h 650"/>
                <a:gd name="T20" fmla="*/ 61 w 61"/>
                <a:gd name="T21" fmla="*/ 650 h 650"/>
              </a:gdLst>
              <a:ahLst/>
              <a:cxnLst>
                <a:cxn ang="T12">
                  <a:pos x="T0" y="T1"/>
                </a:cxn>
                <a:cxn ang="T13">
                  <a:pos x="T2" y="T3"/>
                </a:cxn>
                <a:cxn ang="T14">
                  <a:pos x="T4" y="T5"/>
                </a:cxn>
                <a:cxn ang="T15">
                  <a:pos x="T6" y="T7"/>
                </a:cxn>
                <a:cxn ang="T16">
                  <a:pos x="T8" y="T9"/>
                </a:cxn>
                <a:cxn ang="T17">
                  <a:pos x="T10" y="T11"/>
                </a:cxn>
              </a:cxnLst>
              <a:rect l="T18" t="T19" r="T20" b="T21"/>
              <a:pathLst>
                <a:path w="61" h="650">
                  <a:moveTo>
                    <a:pt x="37" y="0"/>
                  </a:moveTo>
                  <a:lnTo>
                    <a:pt x="0" y="650"/>
                  </a:lnTo>
                  <a:lnTo>
                    <a:pt x="28" y="650"/>
                  </a:lnTo>
                  <a:lnTo>
                    <a:pt x="61" y="15"/>
                  </a:lnTo>
                  <a:lnTo>
                    <a:pt x="37"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2" name="Freeform 274"/>
            <p:cNvSpPr>
              <a:spLocks/>
            </p:cNvSpPr>
            <p:nvPr/>
          </p:nvSpPr>
          <p:spPr bwMode="auto">
            <a:xfrm>
              <a:off x="2487" y="2524"/>
              <a:ext cx="136" cy="15"/>
            </a:xfrm>
            <a:custGeom>
              <a:avLst/>
              <a:gdLst>
                <a:gd name="T0" fmla="*/ 0 w 408"/>
                <a:gd name="T1" fmla="*/ 30 h 45"/>
                <a:gd name="T2" fmla="*/ 383 w 408"/>
                <a:gd name="T3" fmla="*/ 0 h 45"/>
                <a:gd name="T4" fmla="*/ 408 w 408"/>
                <a:gd name="T5" fmla="*/ 17 h 45"/>
                <a:gd name="T6" fmla="*/ 16 w 408"/>
                <a:gd name="T7" fmla="*/ 45 h 45"/>
                <a:gd name="T8" fmla="*/ 0 w 408"/>
                <a:gd name="T9" fmla="*/ 30 h 45"/>
                <a:gd name="T10" fmla="*/ 0 w 408"/>
                <a:gd name="T11" fmla="*/ 30 h 45"/>
                <a:gd name="T12" fmla="*/ 0 60000 65536"/>
                <a:gd name="T13" fmla="*/ 0 60000 65536"/>
                <a:gd name="T14" fmla="*/ 0 60000 65536"/>
                <a:gd name="T15" fmla="*/ 0 60000 65536"/>
                <a:gd name="T16" fmla="*/ 0 60000 65536"/>
                <a:gd name="T17" fmla="*/ 0 60000 65536"/>
                <a:gd name="T18" fmla="*/ 0 w 408"/>
                <a:gd name="T19" fmla="*/ 0 h 45"/>
                <a:gd name="T20" fmla="*/ 408 w 40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408" h="45">
                  <a:moveTo>
                    <a:pt x="0" y="30"/>
                  </a:moveTo>
                  <a:lnTo>
                    <a:pt x="383" y="0"/>
                  </a:lnTo>
                  <a:lnTo>
                    <a:pt x="408" y="17"/>
                  </a:lnTo>
                  <a:lnTo>
                    <a:pt x="16" y="45"/>
                  </a:lnTo>
                  <a:lnTo>
                    <a:pt x="0" y="3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3" name="Freeform 275"/>
            <p:cNvSpPr>
              <a:spLocks/>
            </p:cNvSpPr>
            <p:nvPr/>
          </p:nvSpPr>
          <p:spPr bwMode="auto">
            <a:xfrm>
              <a:off x="2478" y="2499"/>
              <a:ext cx="102" cy="12"/>
            </a:xfrm>
            <a:custGeom>
              <a:avLst/>
              <a:gdLst>
                <a:gd name="T0" fmla="*/ 4 w 308"/>
                <a:gd name="T1" fmla="*/ 19 h 36"/>
                <a:gd name="T2" fmla="*/ 274 w 308"/>
                <a:gd name="T3" fmla="*/ 0 h 36"/>
                <a:gd name="T4" fmla="*/ 308 w 308"/>
                <a:gd name="T5" fmla="*/ 16 h 36"/>
                <a:gd name="T6" fmla="*/ 0 w 308"/>
                <a:gd name="T7" fmla="*/ 36 h 36"/>
                <a:gd name="T8" fmla="*/ 4 w 308"/>
                <a:gd name="T9" fmla="*/ 19 h 36"/>
                <a:gd name="T10" fmla="*/ 4 w 308"/>
                <a:gd name="T11" fmla="*/ 19 h 36"/>
                <a:gd name="T12" fmla="*/ 0 60000 65536"/>
                <a:gd name="T13" fmla="*/ 0 60000 65536"/>
                <a:gd name="T14" fmla="*/ 0 60000 65536"/>
                <a:gd name="T15" fmla="*/ 0 60000 65536"/>
                <a:gd name="T16" fmla="*/ 0 60000 65536"/>
                <a:gd name="T17" fmla="*/ 0 60000 65536"/>
                <a:gd name="T18" fmla="*/ 0 w 308"/>
                <a:gd name="T19" fmla="*/ 0 h 36"/>
                <a:gd name="T20" fmla="*/ 308 w 30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8" h="36">
                  <a:moveTo>
                    <a:pt x="4" y="19"/>
                  </a:moveTo>
                  <a:lnTo>
                    <a:pt x="274" y="0"/>
                  </a:lnTo>
                  <a:lnTo>
                    <a:pt x="308" y="16"/>
                  </a:lnTo>
                  <a:lnTo>
                    <a:pt x="0" y="36"/>
                  </a:lnTo>
                  <a:lnTo>
                    <a:pt x="4" y="19"/>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4" name="Freeform 276"/>
            <p:cNvSpPr>
              <a:spLocks/>
            </p:cNvSpPr>
            <p:nvPr/>
          </p:nvSpPr>
          <p:spPr bwMode="auto">
            <a:xfrm>
              <a:off x="2574" y="2571"/>
              <a:ext cx="10" cy="132"/>
            </a:xfrm>
            <a:custGeom>
              <a:avLst/>
              <a:gdLst>
                <a:gd name="T0" fmla="*/ 8 w 29"/>
                <a:gd name="T1" fmla="*/ 0 h 395"/>
                <a:gd name="T2" fmla="*/ 0 w 29"/>
                <a:gd name="T3" fmla="*/ 395 h 395"/>
                <a:gd name="T4" fmla="*/ 29 w 29"/>
                <a:gd name="T5" fmla="*/ 392 h 395"/>
                <a:gd name="T6" fmla="*/ 29 w 29"/>
                <a:gd name="T7" fmla="*/ 8 h 395"/>
                <a:gd name="T8" fmla="*/ 8 w 29"/>
                <a:gd name="T9" fmla="*/ 0 h 395"/>
                <a:gd name="T10" fmla="*/ 8 w 29"/>
                <a:gd name="T11" fmla="*/ 0 h 395"/>
                <a:gd name="T12" fmla="*/ 0 60000 65536"/>
                <a:gd name="T13" fmla="*/ 0 60000 65536"/>
                <a:gd name="T14" fmla="*/ 0 60000 65536"/>
                <a:gd name="T15" fmla="*/ 0 60000 65536"/>
                <a:gd name="T16" fmla="*/ 0 60000 65536"/>
                <a:gd name="T17" fmla="*/ 0 60000 65536"/>
                <a:gd name="T18" fmla="*/ 0 w 29"/>
                <a:gd name="T19" fmla="*/ 0 h 395"/>
                <a:gd name="T20" fmla="*/ 29 w 29"/>
                <a:gd name="T21" fmla="*/ 395 h 395"/>
              </a:gdLst>
              <a:ahLst/>
              <a:cxnLst>
                <a:cxn ang="T12">
                  <a:pos x="T0" y="T1"/>
                </a:cxn>
                <a:cxn ang="T13">
                  <a:pos x="T2" y="T3"/>
                </a:cxn>
                <a:cxn ang="T14">
                  <a:pos x="T4" y="T5"/>
                </a:cxn>
                <a:cxn ang="T15">
                  <a:pos x="T6" y="T7"/>
                </a:cxn>
                <a:cxn ang="T16">
                  <a:pos x="T8" y="T9"/>
                </a:cxn>
                <a:cxn ang="T17">
                  <a:pos x="T10" y="T11"/>
                </a:cxn>
              </a:cxnLst>
              <a:rect l="T18" t="T19" r="T20" b="T21"/>
              <a:pathLst>
                <a:path w="29" h="395">
                  <a:moveTo>
                    <a:pt x="8" y="0"/>
                  </a:moveTo>
                  <a:lnTo>
                    <a:pt x="0" y="395"/>
                  </a:lnTo>
                  <a:lnTo>
                    <a:pt x="29" y="392"/>
                  </a:lnTo>
                  <a:lnTo>
                    <a:pt x="29" y="8"/>
                  </a:lnTo>
                  <a:lnTo>
                    <a:pt x="8"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5" name="Freeform 277"/>
            <p:cNvSpPr>
              <a:spLocks/>
            </p:cNvSpPr>
            <p:nvPr/>
          </p:nvSpPr>
          <p:spPr bwMode="auto">
            <a:xfrm>
              <a:off x="2610" y="2521"/>
              <a:ext cx="15" cy="137"/>
            </a:xfrm>
            <a:custGeom>
              <a:avLst/>
              <a:gdLst>
                <a:gd name="T0" fmla="*/ 0 w 44"/>
                <a:gd name="T1" fmla="*/ 0 h 413"/>
                <a:gd name="T2" fmla="*/ 21 w 44"/>
                <a:gd name="T3" fmla="*/ 413 h 413"/>
                <a:gd name="T4" fmla="*/ 44 w 44"/>
                <a:gd name="T5" fmla="*/ 413 h 413"/>
                <a:gd name="T6" fmla="*/ 33 w 44"/>
                <a:gd name="T7" fmla="*/ 21 h 413"/>
                <a:gd name="T8" fmla="*/ 0 w 44"/>
                <a:gd name="T9" fmla="*/ 0 h 413"/>
                <a:gd name="T10" fmla="*/ 0 w 44"/>
                <a:gd name="T11" fmla="*/ 0 h 413"/>
                <a:gd name="T12" fmla="*/ 0 60000 65536"/>
                <a:gd name="T13" fmla="*/ 0 60000 65536"/>
                <a:gd name="T14" fmla="*/ 0 60000 65536"/>
                <a:gd name="T15" fmla="*/ 0 60000 65536"/>
                <a:gd name="T16" fmla="*/ 0 60000 65536"/>
                <a:gd name="T17" fmla="*/ 0 60000 65536"/>
                <a:gd name="T18" fmla="*/ 0 w 44"/>
                <a:gd name="T19" fmla="*/ 0 h 413"/>
                <a:gd name="T20" fmla="*/ 44 w 44"/>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4" h="413">
                  <a:moveTo>
                    <a:pt x="0" y="0"/>
                  </a:moveTo>
                  <a:lnTo>
                    <a:pt x="21" y="413"/>
                  </a:lnTo>
                  <a:lnTo>
                    <a:pt x="44" y="413"/>
                  </a:lnTo>
                  <a:lnTo>
                    <a:pt x="33" y="21"/>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6" name="Freeform 278"/>
            <p:cNvSpPr>
              <a:spLocks/>
            </p:cNvSpPr>
            <p:nvPr/>
          </p:nvSpPr>
          <p:spPr bwMode="auto">
            <a:xfrm>
              <a:off x="2654" y="2560"/>
              <a:ext cx="14" cy="128"/>
            </a:xfrm>
            <a:custGeom>
              <a:avLst/>
              <a:gdLst>
                <a:gd name="T0" fmla="*/ 0 w 44"/>
                <a:gd name="T1" fmla="*/ 0 h 383"/>
                <a:gd name="T2" fmla="*/ 11 w 44"/>
                <a:gd name="T3" fmla="*/ 383 h 383"/>
                <a:gd name="T4" fmla="*/ 44 w 44"/>
                <a:gd name="T5" fmla="*/ 380 h 383"/>
                <a:gd name="T6" fmla="*/ 38 w 44"/>
                <a:gd name="T7" fmla="*/ 25 h 383"/>
                <a:gd name="T8" fmla="*/ 0 w 44"/>
                <a:gd name="T9" fmla="*/ 0 h 383"/>
                <a:gd name="T10" fmla="*/ 0 w 44"/>
                <a:gd name="T11" fmla="*/ 0 h 383"/>
                <a:gd name="T12" fmla="*/ 0 60000 65536"/>
                <a:gd name="T13" fmla="*/ 0 60000 65536"/>
                <a:gd name="T14" fmla="*/ 0 60000 65536"/>
                <a:gd name="T15" fmla="*/ 0 60000 65536"/>
                <a:gd name="T16" fmla="*/ 0 60000 65536"/>
                <a:gd name="T17" fmla="*/ 0 60000 65536"/>
                <a:gd name="T18" fmla="*/ 0 w 44"/>
                <a:gd name="T19" fmla="*/ 0 h 383"/>
                <a:gd name="T20" fmla="*/ 44 w 44"/>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44" h="383">
                  <a:moveTo>
                    <a:pt x="0" y="0"/>
                  </a:moveTo>
                  <a:lnTo>
                    <a:pt x="11" y="383"/>
                  </a:lnTo>
                  <a:lnTo>
                    <a:pt x="44" y="380"/>
                  </a:lnTo>
                  <a:lnTo>
                    <a:pt x="38" y="2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7" name="Freeform 279"/>
            <p:cNvSpPr>
              <a:spLocks/>
            </p:cNvSpPr>
            <p:nvPr/>
          </p:nvSpPr>
          <p:spPr bwMode="auto">
            <a:xfrm>
              <a:off x="2681" y="2630"/>
              <a:ext cx="64" cy="11"/>
            </a:xfrm>
            <a:custGeom>
              <a:avLst/>
              <a:gdLst>
                <a:gd name="T0" fmla="*/ 176 w 191"/>
                <a:gd name="T1" fmla="*/ 0 h 34"/>
                <a:gd name="T2" fmla="*/ 0 w 191"/>
                <a:gd name="T3" fmla="*/ 16 h 34"/>
                <a:gd name="T4" fmla="*/ 0 w 191"/>
                <a:gd name="T5" fmla="*/ 34 h 34"/>
                <a:gd name="T6" fmla="*/ 191 w 191"/>
                <a:gd name="T7" fmla="*/ 16 h 34"/>
                <a:gd name="T8" fmla="*/ 176 w 191"/>
                <a:gd name="T9" fmla="*/ 0 h 34"/>
                <a:gd name="T10" fmla="*/ 176 w 191"/>
                <a:gd name="T11" fmla="*/ 0 h 34"/>
                <a:gd name="T12" fmla="*/ 0 60000 65536"/>
                <a:gd name="T13" fmla="*/ 0 60000 65536"/>
                <a:gd name="T14" fmla="*/ 0 60000 65536"/>
                <a:gd name="T15" fmla="*/ 0 60000 65536"/>
                <a:gd name="T16" fmla="*/ 0 60000 65536"/>
                <a:gd name="T17" fmla="*/ 0 60000 65536"/>
                <a:gd name="T18" fmla="*/ 0 w 191"/>
                <a:gd name="T19" fmla="*/ 0 h 34"/>
                <a:gd name="T20" fmla="*/ 191 w 19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1" h="34">
                  <a:moveTo>
                    <a:pt x="176" y="0"/>
                  </a:moveTo>
                  <a:lnTo>
                    <a:pt x="0" y="16"/>
                  </a:lnTo>
                  <a:lnTo>
                    <a:pt x="0" y="34"/>
                  </a:lnTo>
                  <a:lnTo>
                    <a:pt x="191" y="16"/>
                  </a:lnTo>
                  <a:lnTo>
                    <a:pt x="176"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8" name="Freeform 280"/>
            <p:cNvSpPr>
              <a:spLocks/>
            </p:cNvSpPr>
            <p:nvPr/>
          </p:nvSpPr>
          <p:spPr bwMode="auto">
            <a:xfrm>
              <a:off x="2618" y="2686"/>
              <a:ext cx="7" cy="11"/>
            </a:xfrm>
            <a:custGeom>
              <a:avLst/>
              <a:gdLst>
                <a:gd name="T0" fmla="*/ 0 w 19"/>
                <a:gd name="T1" fmla="*/ 0 h 34"/>
                <a:gd name="T2" fmla="*/ 0 w 19"/>
                <a:gd name="T3" fmla="*/ 34 h 34"/>
                <a:gd name="T4" fmla="*/ 19 w 19"/>
                <a:gd name="T5" fmla="*/ 30 h 34"/>
                <a:gd name="T6" fmla="*/ 19 w 19"/>
                <a:gd name="T7" fmla="*/ 0 h 34"/>
                <a:gd name="T8" fmla="*/ 0 w 19"/>
                <a:gd name="T9" fmla="*/ 0 h 34"/>
                <a:gd name="T10" fmla="*/ 0 w 19"/>
                <a:gd name="T11" fmla="*/ 0 h 34"/>
                <a:gd name="T12" fmla="*/ 0 60000 65536"/>
                <a:gd name="T13" fmla="*/ 0 60000 65536"/>
                <a:gd name="T14" fmla="*/ 0 60000 65536"/>
                <a:gd name="T15" fmla="*/ 0 60000 65536"/>
                <a:gd name="T16" fmla="*/ 0 60000 65536"/>
                <a:gd name="T17" fmla="*/ 0 60000 65536"/>
                <a:gd name="T18" fmla="*/ 0 w 19"/>
                <a:gd name="T19" fmla="*/ 0 h 34"/>
                <a:gd name="T20" fmla="*/ 19 w 1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9" h="34">
                  <a:moveTo>
                    <a:pt x="0" y="0"/>
                  </a:moveTo>
                  <a:lnTo>
                    <a:pt x="0" y="34"/>
                  </a:lnTo>
                  <a:lnTo>
                    <a:pt x="19" y="30"/>
                  </a:lnTo>
                  <a:lnTo>
                    <a:pt x="19"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19" name="Freeform 281"/>
            <p:cNvSpPr>
              <a:spLocks/>
            </p:cNvSpPr>
            <p:nvPr/>
          </p:nvSpPr>
          <p:spPr bwMode="auto">
            <a:xfrm>
              <a:off x="2274" y="2389"/>
              <a:ext cx="20" cy="11"/>
            </a:xfrm>
            <a:custGeom>
              <a:avLst/>
              <a:gdLst>
                <a:gd name="T0" fmla="*/ 0 w 60"/>
                <a:gd name="T1" fmla="*/ 0 h 33"/>
                <a:gd name="T2" fmla="*/ 41 w 60"/>
                <a:gd name="T3" fmla="*/ 33 h 33"/>
                <a:gd name="T4" fmla="*/ 60 w 60"/>
                <a:gd name="T5" fmla="*/ 29 h 33"/>
                <a:gd name="T6" fmla="*/ 34 w 60"/>
                <a:gd name="T7" fmla="*/ 3 h 33"/>
                <a:gd name="T8" fmla="*/ 0 w 60"/>
                <a:gd name="T9" fmla="*/ 0 h 33"/>
                <a:gd name="T10" fmla="*/ 0 w 60"/>
                <a:gd name="T11" fmla="*/ 0 h 33"/>
                <a:gd name="T12" fmla="*/ 0 60000 65536"/>
                <a:gd name="T13" fmla="*/ 0 60000 65536"/>
                <a:gd name="T14" fmla="*/ 0 60000 65536"/>
                <a:gd name="T15" fmla="*/ 0 60000 65536"/>
                <a:gd name="T16" fmla="*/ 0 60000 65536"/>
                <a:gd name="T17" fmla="*/ 0 60000 65536"/>
                <a:gd name="T18" fmla="*/ 0 w 60"/>
                <a:gd name="T19" fmla="*/ 0 h 33"/>
                <a:gd name="T20" fmla="*/ 60 w 6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0" h="33">
                  <a:moveTo>
                    <a:pt x="0" y="0"/>
                  </a:moveTo>
                  <a:lnTo>
                    <a:pt x="41" y="33"/>
                  </a:lnTo>
                  <a:lnTo>
                    <a:pt x="60" y="29"/>
                  </a:lnTo>
                  <a:lnTo>
                    <a:pt x="34" y="3"/>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0" name="Freeform 282"/>
            <p:cNvSpPr>
              <a:spLocks/>
            </p:cNvSpPr>
            <p:nvPr/>
          </p:nvSpPr>
          <p:spPr bwMode="auto">
            <a:xfrm>
              <a:off x="2302" y="2388"/>
              <a:ext cx="15" cy="9"/>
            </a:xfrm>
            <a:custGeom>
              <a:avLst/>
              <a:gdLst>
                <a:gd name="T0" fmla="*/ 0 w 44"/>
                <a:gd name="T1" fmla="*/ 0 h 28"/>
                <a:gd name="T2" fmla="*/ 23 w 44"/>
                <a:gd name="T3" fmla="*/ 28 h 28"/>
                <a:gd name="T4" fmla="*/ 44 w 44"/>
                <a:gd name="T5" fmla="*/ 28 h 28"/>
                <a:gd name="T6" fmla="*/ 29 w 44"/>
                <a:gd name="T7" fmla="*/ 4 h 28"/>
                <a:gd name="T8" fmla="*/ 0 w 44"/>
                <a:gd name="T9" fmla="*/ 0 h 28"/>
                <a:gd name="T10" fmla="*/ 0 w 44"/>
                <a:gd name="T11" fmla="*/ 0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0"/>
                  </a:moveTo>
                  <a:lnTo>
                    <a:pt x="23" y="28"/>
                  </a:lnTo>
                  <a:lnTo>
                    <a:pt x="44" y="28"/>
                  </a:lnTo>
                  <a:lnTo>
                    <a:pt x="29" y="4"/>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1" name="Freeform 283"/>
            <p:cNvSpPr>
              <a:spLocks/>
            </p:cNvSpPr>
            <p:nvPr/>
          </p:nvSpPr>
          <p:spPr bwMode="auto">
            <a:xfrm>
              <a:off x="2330" y="2389"/>
              <a:ext cx="10" cy="8"/>
            </a:xfrm>
            <a:custGeom>
              <a:avLst/>
              <a:gdLst>
                <a:gd name="T0" fmla="*/ 0 w 29"/>
                <a:gd name="T1" fmla="*/ 0 h 24"/>
                <a:gd name="T2" fmla="*/ 11 w 29"/>
                <a:gd name="T3" fmla="*/ 22 h 24"/>
                <a:gd name="T4" fmla="*/ 29 w 29"/>
                <a:gd name="T5" fmla="*/ 24 h 24"/>
                <a:gd name="T6" fmla="*/ 29 w 29"/>
                <a:gd name="T7" fmla="*/ 5 h 24"/>
                <a:gd name="T8" fmla="*/ 0 w 29"/>
                <a:gd name="T9" fmla="*/ 0 h 24"/>
                <a:gd name="T10" fmla="*/ 0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0" y="0"/>
                  </a:moveTo>
                  <a:lnTo>
                    <a:pt x="11" y="22"/>
                  </a:lnTo>
                  <a:lnTo>
                    <a:pt x="29" y="24"/>
                  </a:lnTo>
                  <a:lnTo>
                    <a:pt x="29" y="5"/>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2" name="Freeform 284"/>
            <p:cNvSpPr>
              <a:spLocks/>
            </p:cNvSpPr>
            <p:nvPr/>
          </p:nvSpPr>
          <p:spPr bwMode="auto">
            <a:xfrm>
              <a:off x="2249" y="2393"/>
              <a:ext cx="25" cy="11"/>
            </a:xfrm>
            <a:custGeom>
              <a:avLst/>
              <a:gdLst>
                <a:gd name="T0" fmla="*/ 24 w 75"/>
                <a:gd name="T1" fmla="*/ 0 h 33"/>
                <a:gd name="T2" fmla="*/ 75 w 75"/>
                <a:gd name="T3" fmla="*/ 26 h 33"/>
                <a:gd name="T4" fmla="*/ 57 w 75"/>
                <a:gd name="T5" fmla="*/ 33 h 33"/>
                <a:gd name="T6" fmla="*/ 0 w 75"/>
                <a:gd name="T7" fmla="*/ 15 h 33"/>
                <a:gd name="T8" fmla="*/ 24 w 75"/>
                <a:gd name="T9" fmla="*/ 0 h 33"/>
                <a:gd name="T10" fmla="*/ 24 w 75"/>
                <a:gd name="T11" fmla="*/ 0 h 33"/>
                <a:gd name="T12" fmla="*/ 0 60000 65536"/>
                <a:gd name="T13" fmla="*/ 0 60000 65536"/>
                <a:gd name="T14" fmla="*/ 0 60000 65536"/>
                <a:gd name="T15" fmla="*/ 0 60000 65536"/>
                <a:gd name="T16" fmla="*/ 0 60000 65536"/>
                <a:gd name="T17" fmla="*/ 0 60000 65536"/>
                <a:gd name="T18" fmla="*/ 0 w 75"/>
                <a:gd name="T19" fmla="*/ 0 h 33"/>
                <a:gd name="T20" fmla="*/ 75 w 7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5" h="33">
                  <a:moveTo>
                    <a:pt x="24" y="0"/>
                  </a:moveTo>
                  <a:lnTo>
                    <a:pt x="75" y="26"/>
                  </a:lnTo>
                  <a:lnTo>
                    <a:pt x="57" y="33"/>
                  </a:lnTo>
                  <a:lnTo>
                    <a:pt x="0" y="15"/>
                  </a:lnTo>
                  <a:lnTo>
                    <a:pt x="2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3" name="Freeform 285"/>
            <p:cNvSpPr>
              <a:spLocks/>
            </p:cNvSpPr>
            <p:nvPr/>
          </p:nvSpPr>
          <p:spPr bwMode="auto">
            <a:xfrm>
              <a:off x="2240" y="2407"/>
              <a:ext cx="25" cy="7"/>
            </a:xfrm>
            <a:custGeom>
              <a:avLst/>
              <a:gdLst>
                <a:gd name="T0" fmla="*/ 0 w 75"/>
                <a:gd name="T1" fmla="*/ 0 h 20"/>
                <a:gd name="T2" fmla="*/ 75 w 75"/>
                <a:gd name="T3" fmla="*/ 9 h 20"/>
                <a:gd name="T4" fmla="*/ 72 w 75"/>
                <a:gd name="T5" fmla="*/ 20 h 20"/>
                <a:gd name="T6" fmla="*/ 0 w 75"/>
                <a:gd name="T7" fmla="*/ 20 h 20"/>
                <a:gd name="T8" fmla="*/ 0 w 75"/>
                <a:gd name="T9" fmla="*/ 0 h 20"/>
                <a:gd name="T10" fmla="*/ 0 w 75"/>
                <a:gd name="T11" fmla="*/ 0 h 20"/>
                <a:gd name="T12" fmla="*/ 0 60000 65536"/>
                <a:gd name="T13" fmla="*/ 0 60000 65536"/>
                <a:gd name="T14" fmla="*/ 0 60000 65536"/>
                <a:gd name="T15" fmla="*/ 0 60000 65536"/>
                <a:gd name="T16" fmla="*/ 0 60000 65536"/>
                <a:gd name="T17" fmla="*/ 0 60000 65536"/>
                <a:gd name="T18" fmla="*/ 0 w 75"/>
                <a:gd name="T19" fmla="*/ 0 h 20"/>
                <a:gd name="T20" fmla="*/ 75 w 7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5" h="20">
                  <a:moveTo>
                    <a:pt x="0" y="0"/>
                  </a:moveTo>
                  <a:lnTo>
                    <a:pt x="75" y="9"/>
                  </a:lnTo>
                  <a:lnTo>
                    <a:pt x="72" y="20"/>
                  </a:lnTo>
                  <a:lnTo>
                    <a:pt x="0" y="2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4" name="Freeform 286"/>
            <p:cNvSpPr>
              <a:spLocks/>
            </p:cNvSpPr>
            <p:nvPr/>
          </p:nvSpPr>
          <p:spPr bwMode="auto">
            <a:xfrm>
              <a:off x="2255" y="2419"/>
              <a:ext cx="22" cy="12"/>
            </a:xfrm>
            <a:custGeom>
              <a:avLst/>
              <a:gdLst>
                <a:gd name="T0" fmla="*/ 0 w 67"/>
                <a:gd name="T1" fmla="*/ 21 h 35"/>
                <a:gd name="T2" fmla="*/ 49 w 67"/>
                <a:gd name="T3" fmla="*/ 0 h 35"/>
                <a:gd name="T4" fmla="*/ 67 w 67"/>
                <a:gd name="T5" fmla="*/ 5 h 35"/>
                <a:gd name="T6" fmla="*/ 22 w 67"/>
                <a:gd name="T7" fmla="*/ 35 h 35"/>
                <a:gd name="T8" fmla="*/ 0 w 67"/>
                <a:gd name="T9" fmla="*/ 21 h 35"/>
                <a:gd name="T10" fmla="*/ 0 w 67"/>
                <a:gd name="T11" fmla="*/ 21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21"/>
                  </a:moveTo>
                  <a:lnTo>
                    <a:pt x="49" y="0"/>
                  </a:lnTo>
                  <a:lnTo>
                    <a:pt x="67" y="5"/>
                  </a:lnTo>
                  <a:lnTo>
                    <a:pt x="22" y="35"/>
                  </a:lnTo>
                  <a:lnTo>
                    <a:pt x="0" y="2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5" name="Freeform 287"/>
            <p:cNvSpPr>
              <a:spLocks/>
            </p:cNvSpPr>
            <p:nvPr/>
          </p:nvSpPr>
          <p:spPr bwMode="auto">
            <a:xfrm>
              <a:off x="2285" y="2424"/>
              <a:ext cx="16" cy="12"/>
            </a:xfrm>
            <a:custGeom>
              <a:avLst/>
              <a:gdLst>
                <a:gd name="T0" fmla="*/ 0 w 47"/>
                <a:gd name="T1" fmla="*/ 31 h 36"/>
                <a:gd name="T2" fmla="*/ 22 w 47"/>
                <a:gd name="T3" fmla="*/ 0 h 36"/>
                <a:gd name="T4" fmla="*/ 47 w 47"/>
                <a:gd name="T5" fmla="*/ 2 h 36"/>
                <a:gd name="T6" fmla="*/ 36 w 47"/>
                <a:gd name="T7" fmla="*/ 36 h 36"/>
                <a:gd name="T8" fmla="*/ 0 w 47"/>
                <a:gd name="T9" fmla="*/ 31 h 36"/>
                <a:gd name="T10" fmla="*/ 0 w 47"/>
                <a:gd name="T11" fmla="*/ 31 h 36"/>
                <a:gd name="T12" fmla="*/ 0 60000 65536"/>
                <a:gd name="T13" fmla="*/ 0 60000 65536"/>
                <a:gd name="T14" fmla="*/ 0 60000 65536"/>
                <a:gd name="T15" fmla="*/ 0 60000 65536"/>
                <a:gd name="T16" fmla="*/ 0 60000 65536"/>
                <a:gd name="T17" fmla="*/ 0 60000 65536"/>
                <a:gd name="T18" fmla="*/ 0 w 47"/>
                <a:gd name="T19" fmla="*/ 0 h 36"/>
                <a:gd name="T20" fmla="*/ 47 w 4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7" h="36">
                  <a:moveTo>
                    <a:pt x="0" y="31"/>
                  </a:moveTo>
                  <a:lnTo>
                    <a:pt x="22" y="0"/>
                  </a:lnTo>
                  <a:lnTo>
                    <a:pt x="47" y="2"/>
                  </a:lnTo>
                  <a:lnTo>
                    <a:pt x="36" y="36"/>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6" name="Freeform 288"/>
            <p:cNvSpPr>
              <a:spLocks/>
            </p:cNvSpPr>
            <p:nvPr/>
          </p:nvSpPr>
          <p:spPr bwMode="auto">
            <a:xfrm>
              <a:off x="2274" y="2397"/>
              <a:ext cx="54" cy="20"/>
            </a:xfrm>
            <a:custGeom>
              <a:avLst/>
              <a:gdLst>
                <a:gd name="T0" fmla="*/ 0 w 163"/>
                <a:gd name="T1" fmla="*/ 0 h 61"/>
                <a:gd name="T2" fmla="*/ 81 w 163"/>
                <a:gd name="T3" fmla="*/ 15 h 61"/>
                <a:gd name="T4" fmla="*/ 103 w 163"/>
                <a:gd name="T5" fmla="*/ 35 h 61"/>
                <a:gd name="T6" fmla="*/ 142 w 163"/>
                <a:gd name="T7" fmla="*/ 31 h 61"/>
                <a:gd name="T8" fmla="*/ 163 w 163"/>
                <a:gd name="T9" fmla="*/ 42 h 61"/>
                <a:gd name="T10" fmla="*/ 123 w 163"/>
                <a:gd name="T11" fmla="*/ 61 h 61"/>
                <a:gd name="T12" fmla="*/ 76 w 163"/>
                <a:gd name="T13" fmla="*/ 53 h 61"/>
                <a:gd name="T14" fmla="*/ 84 w 163"/>
                <a:gd name="T15" fmla="*/ 41 h 61"/>
                <a:gd name="T16" fmla="*/ 19 w 163"/>
                <a:gd name="T17" fmla="*/ 26 h 61"/>
                <a:gd name="T18" fmla="*/ 0 w 163"/>
                <a:gd name="T19" fmla="*/ 0 h 61"/>
                <a:gd name="T20" fmla="*/ 0 w 1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61"/>
                <a:gd name="T35" fmla="*/ 163 w 163"/>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61">
                  <a:moveTo>
                    <a:pt x="0" y="0"/>
                  </a:moveTo>
                  <a:lnTo>
                    <a:pt x="81" y="15"/>
                  </a:lnTo>
                  <a:lnTo>
                    <a:pt x="103" y="35"/>
                  </a:lnTo>
                  <a:lnTo>
                    <a:pt x="142" y="31"/>
                  </a:lnTo>
                  <a:lnTo>
                    <a:pt x="163" y="42"/>
                  </a:lnTo>
                  <a:lnTo>
                    <a:pt x="123" y="61"/>
                  </a:lnTo>
                  <a:lnTo>
                    <a:pt x="76" y="53"/>
                  </a:lnTo>
                  <a:lnTo>
                    <a:pt x="84" y="41"/>
                  </a:lnTo>
                  <a:lnTo>
                    <a:pt x="19" y="26"/>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7" name="Freeform 289"/>
            <p:cNvSpPr>
              <a:spLocks/>
            </p:cNvSpPr>
            <p:nvPr/>
          </p:nvSpPr>
          <p:spPr bwMode="auto">
            <a:xfrm>
              <a:off x="2321" y="2426"/>
              <a:ext cx="13" cy="10"/>
            </a:xfrm>
            <a:custGeom>
              <a:avLst/>
              <a:gdLst>
                <a:gd name="T0" fmla="*/ 0 w 40"/>
                <a:gd name="T1" fmla="*/ 0 h 30"/>
                <a:gd name="T2" fmla="*/ 7 w 40"/>
                <a:gd name="T3" fmla="*/ 30 h 30"/>
                <a:gd name="T4" fmla="*/ 40 w 40"/>
                <a:gd name="T5" fmla="*/ 28 h 30"/>
                <a:gd name="T6" fmla="*/ 23 w 40"/>
                <a:gd name="T7" fmla="*/ 2 h 30"/>
                <a:gd name="T8" fmla="*/ 0 w 40"/>
                <a:gd name="T9" fmla="*/ 0 h 30"/>
                <a:gd name="T10" fmla="*/ 0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0" y="0"/>
                  </a:moveTo>
                  <a:lnTo>
                    <a:pt x="7" y="30"/>
                  </a:lnTo>
                  <a:lnTo>
                    <a:pt x="40" y="28"/>
                  </a:lnTo>
                  <a:lnTo>
                    <a:pt x="23" y="2"/>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8" name="Freeform 290"/>
            <p:cNvSpPr>
              <a:spLocks/>
            </p:cNvSpPr>
            <p:nvPr/>
          </p:nvSpPr>
          <p:spPr bwMode="auto">
            <a:xfrm>
              <a:off x="2343" y="2423"/>
              <a:ext cx="24" cy="9"/>
            </a:xfrm>
            <a:custGeom>
              <a:avLst/>
              <a:gdLst>
                <a:gd name="T0" fmla="*/ 14 w 72"/>
                <a:gd name="T1" fmla="*/ 0 h 27"/>
                <a:gd name="T2" fmla="*/ 0 w 72"/>
                <a:gd name="T3" fmla="*/ 6 h 27"/>
                <a:gd name="T4" fmla="*/ 35 w 72"/>
                <a:gd name="T5" fmla="*/ 27 h 27"/>
                <a:gd name="T6" fmla="*/ 72 w 72"/>
                <a:gd name="T7" fmla="*/ 15 h 27"/>
                <a:gd name="T8" fmla="*/ 14 w 72"/>
                <a:gd name="T9" fmla="*/ 0 h 27"/>
                <a:gd name="T10" fmla="*/ 14 w 72"/>
                <a:gd name="T11" fmla="*/ 0 h 27"/>
                <a:gd name="T12" fmla="*/ 0 60000 65536"/>
                <a:gd name="T13" fmla="*/ 0 60000 65536"/>
                <a:gd name="T14" fmla="*/ 0 60000 65536"/>
                <a:gd name="T15" fmla="*/ 0 60000 65536"/>
                <a:gd name="T16" fmla="*/ 0 60000 65536"/>
                <a:gd name="T17" fmla="*/ 0 60000 65536"/>
                <a:gd name="T18" fmla="*/ 0 w 72"/>
                <a:gd name="T19" fmla="*/ 0 h 27"/>
                <a:gd name="T20" fmla="*/ 72 w 7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2" h="27">
                  <a:moveTo>
                    <a:pt x="14" y="0"/>
                  </a:moveTo>
                  <a:lnTo>
                    <a:pt x="0" y="6"/>
                  </a:lnTo>
                  <a:lnTo>
                    <a:pt x="35" y="27"/>
                  </a:lnTo>
                  <a:lnTo>
                    <a:pt x="72" y="15"/>
                  </a:lnTo>
                  <a:lnTo>
                    <a:pt x="14"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29" name="Freeform 291"/>
            <p:cNvSpPr>
              <a:spLocks/>
            </p:cNvSpPr>
            <p:nvPr/>
          </p:nvSpPr>
          <p:spPr bwMode="auto">
            <a:xfrm>
              <a:off x="2360" y="2412"/>
              <a:ext cx="33" cy="8"/>
            </a:xfrm>
            <a:custGeom>
              <a:avLst/>
              <a:gdLst>
                <a:gd name="T0" fmla="*/ 13 w 97"/>
                <a:gd name="T1" fmla="*/ 0 h 24"/>
                <a:gd name="T2" fmla="*/ 0 w 97"/>
                <a:gd name="T3" fmla="*/ 11 h 24"/>
                <a:gd name="T4" fmla="*/ 70 w 97"/>
                <a:gd name="T5" fmla="*/ 24 h 24"/>
                <a:gd name="T6" fmla="*/ 97 w 97"/>
                <a:gd name="T7" fmla="*/ 2 h 24"/>
                <a:gd name="T8" fmla="*/ 13 w 97"/>
                <a:gd name="T9" fmla="*/ 0 h 24"/>
                <a:gd name="T10" fmla="*/ 13 w 97"/>
                <a:gd name="T11" fmla="*/ 0 h 24"/>
                <a:gd name="T12" fmla="*/ 0 60000 65536"/>
                <a:gd name="T13" fmla="*/ 0 60000 65536"/>
                <a:gd name="T14" fmla="*/ 0 60000 65536"/>
                <a:gd name="T15" fmla="*/ 0 60000 65536"/>
                <a:gd name="T16" fmla="*/ 0 60000 65536"/>
                <a:gd name="T17" fmla="*/ 0 60000 65536"/>
                <a:gd name="T18" fmla="*/ 0 w 97"/>
                <a:gd name="T19" fmla="*/ 0 h 24"/>
                <a:gd name="T20" fmla="*/ 97 w 9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97" h="24">
                  <a:moveTo>
                    <a:pt x="13" y="0"/>
                  </a:moveTo>
                  <a:lnTo>
                    <a:pt x="0" y="11"/>
                  </a:lnTo>
                  <a:lnTo>
                    <a:pt x="70" y="24"/>
                  </a:lnTo>
                  <a:lnTo>
                    <a:pt x="97" y="2"/>
                  </a:lnTo>
                  <a:lnTo>
                    <a:pt x="13"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sp>
          <p:nvSpPr>
            <p:cNvPr id="2130" name="Freeform 292"/>
            <p:cNvSpPr>
              <a:spLocks/>
            </p:cNvSpPr>
            <p:nvPr/>
          </p:nvSpPr>
          <p:spPr bwMode="auto">
            <a:xfrm>
              <a:off x="2694" y="2590"/>
              <a:ext cx="10" cy="90"/>
            </a:xfrm>
            <a:custGeom>
              <a:avLst/>
              <a:gdLst>
                <a:gd name="T0" fmla="*/ 0 w 30"/>
                <a:gd name="T1" fmla="*/ 0 h 268"/>
                <a:gd name="T2" fmla="*/ 4 w 30"/>
                <a:gd name="T3" fmla="*/ 268 h 268"/>
                <a:gd name="T4" fmla="*/ 30 w 30"/>
                <a:gd name="T5" fmla="*/ 265 h 268"/>
                <a:gd name="T6" fmla="*/ 26 w 30"/>
                <a:gd name="T7" fmla="*/ 30 h 268"/>
                <a:gd name="T8" fmla="*/ 0 w 30"/>
                <a:gd name="T9" fmla="*/ 0 h 268"/>
                <a:gd name="T10" fmla="*/ 0 w 30"/>
                <a:gd name="T11" fmla="*/ 0 h 268"/>
                <a:gd name="T12" fmla="*/ 0 60000 65536"/>
                <a:gd name="T13" fmla="*/ 0 60000 65536"/>
                <a:gd name="T14" fmla="*/ 0 60000 65536"/>
                <a:gd name="T15" fmla="*/ 0 60000 65536"/>
                <a:gd name="T16" fmla="*/ 0 60000 65536"/>
                <a:gd name="T17" fmla="*/ 0 60000 65536"/>
                <a:gd name="T18" fmla="*/ 0 w 30"/>
                <a:gd name="T19" fmla="*/ 0 h 268"/>
                <a:gd name="T20" fmla="*/ 30 w 3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30" h="268">
                  <a:moveTo>
                    <a:pt x="0" y="0"/>
                  </a:moveTo>
                  <a:lnTo>
                    <a:pt x="4" y="268"/>
                  </a:lnTo>
                  <a:lnTo>
                    <a:pt x="30" y="265"/>
                  </a:lnTo>
                  <a:lnTo>
                    <a:pt x="26" y="3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NZ" smtClean="0">
                <a:solidFill>
                  <a:srgbClr val="000000"/>
                </a:solidFill>
              </a:endParaRPr>
            </a:p>
          </p:txBody>
        </p:sp>
      </p:grpSp>
      <p:sp>
        <p:nvSpPr>
          <p:cNvPr id="2071" name="Text Box 293"/>
          <p:cNvSpPr txBox="1">
            <a:spLocks noChangeArrowheads="1"/>
          </p:cNvSpPr>
          <p:nvPr/>
        </p:nvSpPr>
        <p:spPr bwMode="auto">
          <a:xfrm>
            <a:off x="7632700" y="3276600"/>
            <a:ext cx="768350" cy="366713"/>
          </a:xfrm>
          <a:prstGeom prst="rect">
            <a:avLst/>
          </a:prstGeom>
          <a:noFill/>
          <a:ln w="38100">
            <a:noFill/>
            <a:miter lim="800000"/>
            <a:headEnd/>
            <a:tailEnd/>
          </a:ln>
        </p:spPr>
        <p:txBody>
          <a:bodyPr wrap="none">
            <a:spAutoFit/>
          </a:bodyPr>
          <a:lstStyle/>
          <a:p>
            <a:pPr algn="ctr" fontAlgn="base">
              <a:spcBef>
                <a:spcPct val="0"/>
              </a:spcBef>
              <a:spcAft>
                <a:spcPct val="0"/>
              </a:spcAft>
            </a:pPr>
            <a:r>
              <a:rPr lang="en-US" b="1" smtClean="0">
                <a:solidFill>
                  <a:srgbClr val="0070C0"/>
                </a:solidFill>
              </a:rPr>
              <a:t>100%</a:t>
            </a:r>
            <a:endParaRPr lang="en-AU" b="1" smtClean="0">
              <a:solidFill>
                <a:srgbClr val="0070C0"/>
              </a:solidFill>
            </a:endParaRPr>
          </a:p>
        </p:txBody>
      </p:sp>
      <p:sp>
        <p:nvSpPr>
          <p:cNvPr id="2072" name="Text Box 294"/>
          <p:cNvSpPr txBox="1">
            <a:spLocks noChangeArrowheads="1"/>
          </p:cNvSpPr>
          <p:nvPr/>
        </p:nvSpPr>
        <p:spPr bwMode="auto">
          <a:xfrm>
            <a:off x="1889125"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3" name="Text Box 295"/>
          <p:cNvSpPr txBox="1">
            <a:spLocks noChangeArrowheads="1"/>
          </p:cNvSpPr>
          <p:nvPr/>
        </p:nvSpPr>
        <p:spPr bwMode="auto">
          <a:xfrm>
            <a:off x="3352800"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4" name="Text Box 296"/>
          <p:cNvSpPr txBox="1">
            <a:spLocks noChangeArrowheads="1"/>
          </p:cNvSpPr>
          <p:nvPr/>
        </p:nvSpPr>
        <p:spPr bwMode="auto">
          <a:xfrm>
            <a:off x="4876800"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sp>
        <p:nvSpPr>
          <p:cNvPr id="2075" name="Text Box 297"/>
          <p:cNvSpPr txBox="1">
            <a:spLocks noChangeArrowheads="1"/>
          </p:cNvSpPr>
          <p:nvPr/>
        </p:nvSpPr>
        <p:spPr bwMode="auto">
          <a:xfrm>
            <a:off x="6629400" y="2590800"/>
            <a:ext cx="361950" cy="45720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b="1" smtClean="0">
                <a:solidFill>
                  <a:srgbClr val="000000"/>
                </a:solidFill>
              </a:rPr>
              <a:t>=</a:t>
            </a:r>
            <a:endParaRPr lang="en-AU" sz="2400" b="1" smtClean="0">
              <a:solidFill>
                <a:srgbClr val="000000"/>
              </a:solidFill>
            </a:endParaRPr>
          </a:p>
        </p:txBody>
      </p:sp>
      <p:graphicFrame>
        <p:nvGraphicFramePr>
          <p:cNvPr id="2050" name="Object 298"/>
          <p:cNvGraphicFramePr>
            <a:graphicFrameLocks noChangeAspect="1"/>
          </p:cNvGraphicFramePr>
          <p:nvPr>
            <p:extLst>
              <p:ext uri="{D42A27DB-BD31-4B8C-83A1-F6EECF244321}">
                <p14:modId xmlns:p14="http://schemas.microsoft.com/office/powerpoint/2010/main" val="3741460394"/>
              </p:ext>
            </p:extLst>
          </p:nvPr>
        </p:nvGraphicFramePr>
        <p:xfrm>
          <a:off x="504825" y="3789363"/>
          <a:ext cx="4722813" cy="473075"/>
        </p:xfrm>
        <a:graphic>
          <a:graphicData uri="http://schemas.openxmlformats.org/presentationml/2006/ole">
            <mc:AlternateContent xmlns:mc="http://schemas.openxmlformats.org/markup-compatibility/2006">
              <mc:Choice xmlns:v="urn:schemas-microsoft-com:vml" Requires="v">
                <p:oleObj spid="_x0000_s166269" name="Equation" r:id="rId4" imgW="2286000" imgH="228600" progId="Equation.3">
                  <p:embed/>
                </p:oleObj>
              </mc:Choice>
              <mc:Fallback>
                <p:oleObj name="Equation" r:id="rId4" imgW="2286000" imgH="228600" progId="Equation.3">
                  <p:embed/>
                  <p:pic>
                    <p:nvPicPr>
                      <p:cNvPr id="0" name=""/>
                      <p:cNvPicPr>
                        <a:picLocks noChangeAspect="1" noChangeArrowheads="1"/>
                      </p:cNvPicPr>
                      <p:nvPr/>
                    </p:nvPicPr>
                    <p:blipFill>
                      <a:blip r:embed="rId5"/>
                      <a:srcRect/>
                      <a:stretch>
                        <a:fillRect/>
                      </a:stretch>
                    </p:blipFill>
                    <p:spPr bwMode="auto">
                      <a:xfrm>
                        <a:off x="504825" y="3789363"/>
                        <a:ext cx="472281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6" name="Rectangle 301"/>
          <p:cNvSpPr>
            <a:spLocks noChangeArrowheads="1"/>
          </p:cNvSpPr>
          <p:nvPr/>
        </p:nvSpPr>
        <p:spPr bwMode="auto">
          <a:xfrm>
            <a:off x="428575" y="188640"/>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299" name="Slide Number Placeholder 29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37</a:t>
            </a:fld>
            <a:endParaRPr lang="en-US" dirty="0">
              <a:solidFill>
                <a:srgbClr val="000000"/>
              </a:solidFill>
            </a:endParaRPr>
          </a:p>
        </p:txBody>
      </p:sp>
      <p:sp>
        <p:nvSpPr>
          <p:cNvPr id="300" name="TextBox 299"/>
          <p:cNvSpPr txBox="1"/>
          <p:nvPr/>
        </p:nvSpPr>
        <p:spPr>
          <a:xfrm>
            <a:off x="752382" y="4365104"/>
            <a:ext cx="6411906" cy="461665"/>
          </a:xfrm>
          <a:prstGeom prst="rect">
            <a:avLst/>
          </a:prstGeom>
          <a:noFill/>
        </p:spPr>
        <p:txBody>
          <a:bodyPr wrap="square" rtlCol="0">
            <a:spAutoFit/>
          </a:bodyPr>
          <a:lstStyle/>
          <a:p>
            <a:r>
              <a:rPr lang="en-US" sz="2400" b="1" i="1" dirty="0" smtClean="0">
                <a:solidFill>
                  <a:schemeClr val="tx2"/>
                </a:solidFill>
                <a:latin typeface="Times New Roman" panose="02020603050405020304" pitchFamily="18" charset="0"/>
                <a:cs typeface="Times New Roman" panose="02020603050405020304" pitchFamily="18" charset="0"/>
              </a:rPr>
              <a:t>w</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-1</a:t>
            </a:r>
            <a:r>
              <a:rPr lang="pl-PL" sz="2400" b="1" dirty="0" smtClean="0">
                <a:solidFill>
                  <a:schemeClr val="tx2"/>
                </a:solidFill>
                <a:latin typeface="Times New Roman" panose="02020603050405020304" pitchFamily="18" charset="0"/>
                <a:cs typeface="Times New Roman" panose="02020603050405020304" pitchFamily="18" charset="0"/>
              </a:rPr>
              <a:t> </a:t>
            </a:r>
            <a:r>
              <a:rPr lang="pl-PL" sz="2400" b="1" dirty="0">
                <a:solidFill>
                  <a:schemeClr val="tx2"/>
                </a:solidFill>
                <a:latin typeface="Times New Roman" panose="02020603050405020304" pitchFamily="18" charset="0"/>
                <a:cs typeface="Times New Roman" panose="02020603050405020304" pitchFamily="18" charset="0"/>
              </a:rPr>
              <a:t>= </a:t>
            </a:r>
            <a:r>
              <a:rPr lang="pl-PL" sz="2400" b="1" dirty="0" smtClean="0">
                <a:solidFill>
                  <a:schemeClr val="tx2"/>
                </a:solidFill>
                <a:latin typeface="Times New Roman" panose="02020603050405020304" pitchFamily="18" charset="0"/>
                <a:cs typeface="Times New Roman" panose="02020603050405020304" pitchFamily="18" charset="0"/>
              </a:rPr>
              <a:t>0.4;</a:t>
            </a:r>
            <a:r>
              <a:rPr lang="en-NZ" sz="2400" b="1" dirty="0" smtClean="0">
                <a:solidFill>
                  <a:schemeClr val="tx2"/>
                </a:solidFill>
                <a:latin typeface="Times New Roman" panose="02020603050405020304" pitchFamily="18" charset="0"/>
                <a:cs typeface="Times New Roman" panose="02020603050405020304" pitchFamily="18" charset="0"/>
              </a:rPr>
              <a:t> </a:t>
            </a:r>
            <a:r>
              <a:rPr lang="pl-PL" sz="2400" b="1" dirty="0" smtClean="0">
                <a:solidFill>
                  <a:schemeClr val="tx2"/>
                </a:solidFill>
                <a:latin typeface="Times New Roman" panose="02020603050405020304" pitchFamily="18" charset="0"/>
                <a:cs typeface="Times New Roman" panose="02020603050405020304" pitchFamily="18" charset="0"/>
              </a:rPr>
              <a:t> </a:t>
            </a:r>
            <a:r>
              <a:rPr lang="en-NZ" sz="2400" b="1" i="1" dirty="0" smtClean="0">
                <a:solidFill>
                  <a:schemeClr val="tx2"/>
                </a:solidFill>
                <a:latin typeface="Times New Roman" panose="02020603050405020304" pitchFamily="18" charset="0"/>
                <a:cs typeface="Times New Roman" panose="02020603050405020304" pitchFamily="18" charset="0"/>
              </a:rPr>
              <a:t>w</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-2</a:t>
            </a:r>
            <a:r>
              <a:rPr lang="pl-PL" sz="2400" b="1" dirty="0" smtClean="0">
                <a:solidFill>
                  <a:schemeClr val="tx2"/>
                </a:solidFill>
                <a:latin typeface="Times New Roman" panose="02020603050405020304" pitchFamily="18" charset="0"/>
                <a:cs typeface="Times New Roman" panose="02020603050405020304" pitchFamily="18" charset="0"/>
              </a:rPr>
              <a:t> </a:t>
            </a:r>
            <a:r>
              <a:rPr lang="pl-PL" sz="2400" b="1" dirty="0">
                <a:solidFill>
                  <a:schemeClr val="tx2"/>
                </a:solidFill>
                <a:latin typeface="Times New Roman" panose="02020603050405020304" pitchFamily="18" charset="0"/>
                <a:cs typeface="Times New Roman" panose="02020603050405020304" pitchFamily="18" charset="0"/>
              </a:rPr>
              <a:t>= </a:t>
            </a:r>
            <a:r>
              <a:rPr lang="pl-PL" sz="2400" b="1" dirty="0" smtClean="0">
                <a:solidFill>
                  <a:schemeClr val="tx2"/>
                </a:solidFill>
                <a:latin typeface="Times New Roman" panose="02020603050405020304" pitchFamily="18" charset="0"/>
                <a:cs typeface="Times New Roman" panose="02020603050405020304" pitchFamily="18" charset="0"/>
              </a:rPr>
              <a:t>0.3;</a:t>
            </a:r>
            <a:r>
              <a:rPr lang="en-NZ" sz="2400" b="1" dirty="0" smtClean="0">
                <a:solidFill>
                  <a:schemeClr val="tx2"/>
                </a:solidFill>
                <a:latin typeface="Times New Roman" panose="02020603050405020304" pitchFamily="18" charset="0"/>
                <a:cs typeface="Times New Roman" panose="02020603050405020304" pitchFamily="18" charset="0"/>
              </a:rPr>
              <a:t> </a:t>
            </a:r>
            <a:r>
              <a:rPr lang="pl-PL" sz="2400" b="1" dirty="0" smtClean="0">
                <a:solidFill>
                  <a:schemeClr val="tx2"/>
                </a:solidFill>
                <a:latin typeface="Times New Roman" panose="02020603050405020304" pitchFamily="18" charset="0"/>
                <a:cs typeface="Times New Roman" panose="02020603050405020304" pitchFamily="18" charset="0"/>
              </a:rPr>
              <a:t> </a:t>
            </a:r>
            <a:r>
              <a:rPr lang="en-NZ" sz="2400" b="1" i="1" dirty="0" smtClean="0">
                <a:solidFill>
                  <a:schemeClr val="tx2"/>
                </a:solidFill>
                <a:latin typeface="Times New Roman" panose="02020603050405020304" pitchFamily="18" charset="0"/>
                <a:cs typeface="Times New Roman" panose="02020603050405020304" pitchFamily="18" charset="0"/>
              </a:rPr>
              <a:t>w</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-3</a:t>
            </a:r>
            <a:r>
              <a:rPr lang="pl-PL" sz="2400" b="1" dirty="0" smtClean="0">
                <a:solidFill>
                  <a:schemeClr val="tx2"/>
                </a:solidFill>
                <a:latin typeface="Times New Roman" panose="02020603050405020304" pitchFamily="18" charset="0"/>
                <a:cs typeface="Times New Roman" panose="02020603050405020304" pitchFamily="18" charset="0"/>
              </a:rPr>
              <a:t> </a:t>
            </a:r>
            <a:r>
              <a:rPr lang="pl-PL" sz="2400" b="1" dirty="0">
                <a:solidFill>
                  <a:schemeClr val="tx2"/>
                </a:solidFill>
                <a:latin typeface="Times New Roman" panose="02020603050405020304" pitchFamily="18" charset="0"/>
                <a:cs typeface="Times New Roman" panose="02020603050405020304" pitchFamily="18" charset="0"/>
              </a:rPr>
              <a:t>= </a:t>
            </a:r>
            <a:r>
              <a:rPr lang="pl-PL" sz="2400" b="1" dirty="0" smtClean="0">
                <a:solidFill>
                  <a:schemeClr val="tx2"/>
                </a:solidFill>
                <a:latin typeface="Times New Roman" panose="02020603050405020304" pitchFamily="18" charset="0"/>
                <a:cs typeface="Times New Roman" panose="02020603050405020304" pitchFamily="18" charset="0"/>
              </a:rPr>
              <a:t>0.2;</a:t>
            </a:r>
            <a:r>
              <a:rPr lang="en-NZ" sz="2400" b="1" dirty="0" smtClean="0">
                <a:solidFill>
                  <a:schemeClr val="tx2"/>
                </a:solidFill>
                <a:latin typeface="Times New Roman" panose="02020603050405020304" pitchFamily="18" charset="0"/>
                <a:cs typeface="Times New Roman" panose="02020603050405020304" pitchFamily="18" charset="0"/>
              </a:rPr>
              <a:t> </a:t>
            </a:r>
            <a:r>
              <a:rPr lang="pl-PL" sz="2400" b="1" dirty="0" smtClean="0">
                <a:solidFill>
                  <a:schemeClr val="tx2"/>
                </a:solidFill>
                <a:latin typeface="Times New Roman" panose="02020603050405020304" pitchFamily="18" charset="0"/>
                <a:cs typeface="Times New Roman" panose="02020603050405020304" pitchFamily="18" charset="0"/>
              </a:rPr>
              <a:t> </a:t>
            </a:r>
            <a:r>
              <a:rPr lang="en-NZ" sz="2400" b="1" i="1" dirty="0" smtClean="0">
                <a:solidFill>
                  <a:schemeClr val="tx2"/>
                </a:solidFill>
                <a:latin typeface="Times New Roman" panose="02020603050405020304" pitchFamily="18" charset="0"/>
                <a:cs typeface="Times New Roman" panose="02020603050405020304" pitchFamily="18" charset="0"/>
              </a:rPr>
              <a:t>w</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-4</a:t>
            </a:r>
            <a:r>
              <a:rPr lang="pl-PL" sz="2400" b="1" dirty="0" smtClean="0">
                <a:solidFill>
                  <a:schemeClr val="tx2"/>
                </a:solidFill>
                <a:latin typeface="Times New Roman" panose="02020603050405020304" pitchFamily="18" charset="0"/>
                <a:cs typeface="Times New Roman" panose="02020603050405020304" pitchFamily="18" charset="0"/>
              </a:rPr>
              <a:t> </a:t>
            </a:r>
            <a:r>
              <a:rPr lang="pl-PL" sz="2400" b="1" dirty="0">
                <a:solidFill>
                  <a:schemeClr val="tx2"/>
                </a:solidFill>
                <a:latin typeface="Times New Roman" panose="02020603050405020304" pitchFamily="18" charset="0"/>
                <a:cs typeface="Times New Roman" panose="02020603050405020304" pitchFamily="18" charset="0"/>
              </a:rPr>
              <a:t>= 0.1</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301" name="TextBox 300"/>
          <p:cNvSpPr txBox="1"/>
          <p:nvPr/>
        </p:nvSpPr>
        <p:spPr>
          <a:xfrm>
            <a:off x="746124" y="4941168"/>
            <a:ext cx="6064251" cy="461665"/>
          </a:xfrm>
          <a:prstGeom prst="rect">
            <a:avLst/>
          </a:prstGeom>
          <a:noFill/>
        </p:spPr>
        <p:txBody>
          <a:bodyPr wrap="square" rtlCol="0">
            <a:spAutoFit/>
          </a:bodyPr>
          <a:lstStyle/>
          <a:p>
            <a:r>
              <a:rPr lang="en-US" sz="2400" b="1" i="1" dirty="0" smtClean="0">
                <a:solidFill>
                  <a:schemeClr val="tx2"/>
                </a:solidFill>
                <a:latin typeface="Times New Roman" panose="02020603050405020304" pitchFamily="18" charset="0"/>
                <a:cs typeface="Times New Roman" panose="02020603050405020304" pitchFamily="18" charset="0"/>
              </a:rPr>
              <a:t>D</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-1</a:t>
            </a:r>
            <a:r>
              <a:rPr lang="da-DK" sz="2400" b="1" dirty="0" smtClean="0">
                <a:solidFill>
                  <a:schemeClr val="tx2"/>
                </a:solidFill>
                <a:latin typeface="Times New Roman" panose="02020603050405020304" pitchFamily="18" charset="0"/>
                <a:cs typeface="Times New Roman" panose="02020603050405020304" pitchFamily="18" charset="0"/>
              </a:rPr>
              <a:t> </a:t>
            </a:r>
            <a:r>
              <a:rPr lang="da-DK" sz="2400" b="1" dirty="0">
                <a:solidFill>
                  <a:schemeClr val="tx2"/>
                </a:solidFill>
                <a:latin typeface="Times New Roman" panose="02020603050405020304" pitchFamily="18" charset="0"/>
                <a:cs typeface="Times New Roman" panose="02020603050405020304" pitchFamily="18" charset="0"/>
              </a:rPr>
              <a:t>= 95; </a:t>
            </a:r>
            <a:r>
              <a:rPr lang="da-DK" sz="2400" b="1" dirty="0" smtClean="0">
                <a:solidFill>
                  <a:schemeClr val="tx2"/>
                </a:solidFill>
                <a:latin typeface="Times New Roman" panose="02020603050405020304" pitchFamily="18" charset="0"/>
                <a:cs typeface="Times New Roman" panose="02020603050405020304" pitchFamily="18" charset="0"/>
              </a:rPr>
              <a:t> </a:t>
            </a:r>
            <a:r>
              <a:rPr lang="en-US" sz="2400" b="1" i="1" dirty="0" smtClean="0">
                <a:solidFill>
                  <a:schemeClr val="tx2"/>
                </a:solidFill>
                <a:latin typeface="Times New Roman" panose="02020603050405020304" pitchFamily="18" charset="0"/>
                <a:cs typeface="Times New Roman" panose="02020603050405020304" pitchFamily="18" charset="0"/>
              </a:rPr>
              <a:t>D</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-2</a:t>
            </a:r>
            <a:r>
              <a:rPr lang="da-DK" sz="2400" b="1" dirty="0" smtClean="0">
                <a:solidFill>
                  <a:schemeClr val="tx2"/>
                </a:solidFill>
                <a:latin typeface="Times New Roman" panose="02020603050405020304" pitchFamily="18" charset="0"/>
                <a:cs typeface="Times New Roman" panose="02020603050405020304" pitchFamily="18" charset="0"/>
              </a:rPr>
              <a:t> </a:t>
            </a:r>
            <a:r>
              <a:rPr lang="da-DK" sz="2400" b="1" dirty="0">
                <a:solidFill>
                  <a:schemeClr val="tx2"/>
                </a:solidFill>
                <a:latin typeface="Times New Roman" panose="02020603050405020304" pitchFamily="18" charset="0"/>
                <a:cs typeface="Times New Roman" panose="02020603050405020304" pitchFamily="18" charset="0"/>
              </a:rPr>
              <a:t>= 105; </a:t>
            </a:r>
            <a:r>
              <a:rPr lang="da-DK" sz="2400" b="1" dirty="0" smtClean="0">
                <a:solidFill>
                  <a:schemeClr val="tx2"/>
                </a:solidFill>
                <a:latin typeface="Times New Roman" panose="02020603050405020304" pitchFamily="18" charset="0"/>
                <a:cs typeface="Times New Roman" panose="02020603050405020304" pitchFamily="18" charset="0"/>
              </a:rPr>
              <a:t> </a:t>
            </a:r>
            <a:r>
              <a:rPr lang="en-US" sz="2400" b="1" i="1" dirty="0" smtClean="0">
                <a:solidFill>
                  <a:schemeClr val="tx2"/>
                </a:solidFill>
                <a:latin typeface="Times New Roman" panose="02020603050405020304" pitchFamily="18" charset="0"/>
                <a:cs typeface="Times New Roman" panose="02020603050405020304" pitchFamily="18" charset="0"/>
              </a:rPr>
              <a:t>D</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-3</a:t>
            </a:r>
            <a:r>
              <a:rPr lang="da-DK" sz="2400" b="1" dirty="0" smtClean="0">
                <a:solidFill>
                  <a:schemeClr val="tx2"/>
                </a:solidFill>
                <a:latin typeface="Times New Roman" panose="02020603050405020304" pitchFamily="18" charset="0"/>
                <a:cs typeface="Times New Roman" panose="02020603050405020304" pitchFamily="18" charset="0"/>
              </a:rPr>
              <a:t> </a:t>
            </a:r>
            <a:r>
              <a:rPr lang="da-DK" sz="2400" b="1" dirty="0">
                <a:solidFill>
                  <a:schemeClr val="tx2"/>
                </a:solidFill>
                <a:latin typeface="Times New Roman" panose="02020603050405020304" pitchFamily="18" charset="0"/>
                <a:cs typeface="Times New Roman" panose="02020603050405020304" pitchFamily="18" charset="0"/>
              </a:rPr>
              <a:t>= 90; </a:t>
            </a:r>
            <a:r>
              <a:rPr lang="da-DK" sz="2400" b="1" dirty="0" smtClean="0">
                <a:solidFill>
                  <a:schemeClr val="tx2"/>
                </a:solidFill>
                <a:latin typeface="Times New Roman" panose="02020603050405020304" pitchFamily="18" charset="0"/>
                <a:cs typeface="Times New Roman" panose="02020603050405020304" pitchFamily="18" charset="0"/>
              </a:rPr>
              <a:t> </a:t>
            </a:r>
            <a:r>
              <a:rPr lang="en-US" sz="2400" b="1" i="1" dirty="0" smtClean="0">
                <a:solidFill>
                  <a:schemeClr val="tx2"/>
                </a:solidFill>
                <a:latin typeface="Times New Roman" panose="02020603050405020304" pitchFamily="18" charset="0"/>
                <a:cs typeface="Times New Roman" panose="02020603050405020304" pitchFamily="18" charset="0"/>
              </a:rPr>
              <a:t>D</a:t>
            </a:r>
            <a:r>
              <a:rPr lang="en-US" sz="2400" b="1" i="1" baseline="-25000" dirty="0" smtClean="0">
                <a:solidFill>
                  <a:schemeClr val="tx2"/>
                </a:solidFill>
                <a:latin typeface="Times New Roman" panose="02020603050405020304" pitchFamily="18" charset="0"/>
                <a:cs typeface="Times New Roman" panose="02020603050405020304" pitchFamily="18" charset="0"/>
              </a:rPr>
              <a:t>t</a:t>
            </a:r>
            <a:r>
              <a:rPr lang="en-US" sz="2400" b="1" baseline="-25000" dirty="0" smtClean="0">
                <a:solidFill>
                  <a:schemeClr val="tx2"/>
                </a:solidFill>
                <a:latin typeface="Times New Roman" panose="02020603050405020304" pitchFamily="18" charset="0"/>
                <a:cs typeface="Times New Roman" panose="02020603050405020304" pitchFamily="18" charset="0"/>
              </a:rPr>
              <a:t>-4</a:t>
            </a:r>
            <a:r>
              <a:rPr lang="da-DK" sz="2400" b="1" dirty="0" smtClean="0">
                <a:solidFill>
                  <a:schemeClr val="tx2"/>
                </a:solidFill>
                <a:latin typeface="Times New Roman" panose="02020603050405020304" pitchFamily="18" charset="0"/>
                <a:cs typeface="Times New Roman" panose="02020603050405020304" pitchFamily="18" charset="0"/>
              </a:rPr>
              <a:t> </a:t>
            </a:r>
            <a:r>
              <a:rPr lang="da-DK" sz="2400" b="1" dirty="0">
                <a:solidFill>
                  <a:schemeClr val="tx2"/>
                </a:solidFill>
                <a:latin typeface="Times New Roman" panose="02020603050405020304" pitchFamily="18" charset="0"/>
                <a:cs typeface="Times New Roman" panose="02020603050405020304" pitchFamily="18" charset="0"/>
              </a:rPr>
              <a:t>= 100</a:t>
            </a:r>
          </a:p>
        </p:txBody>
      </p:sp>
      <p:sp>
        <p:nvSpPr>
          <p:cNvPr id="302" name="TextBox 301"/>
          <p:cNvSpPr txBox="1"/>
          <p:nvPr/>
        </p:nvSpPr>
        <p:spPr>
          <a:xfrm>
            <a:off x="697928" y="5652209"/>
            <a:ext cx="7102639" cy="461665"/>
          </a:xfrm>
          <a:prstGeom prst="rect">
            <a:avLst/>
          </a:prstGeom>
          <a:noFill/>
        </p:spPr>
        <p:txBody>
          <a:bodyPr wrap="square" rtlCol="0">
            <a:spAutoFit/>
          </a:bodyPr>
          <a:lstStyle/>
          <a:p>
            <a:r>
              <a:rPr lang="en-US" sz="2400" b="1" i="1" dirty="0" smtClean="0">
                <a:solidFill>
                  <a:schemeClr val="tx2"/>
                </a:solidFill>
                <a:latin typeface="Times New Roman" panose="02020603050405020304" pitchFamily="18" charset="0"/>
                <a:cs typeface="Times New Roman" panose="02020603050405020304" pitchFamily="18" charset="0"/>
              </a:rPr>
              <a:t>F</a:t>
            </a:r>
            <a:r>
              <a:rPr lang="en-US" sz="2400" b="1" baseline="-25000" dirty="0" smtClean="0">
                <a:solidFill>
                  <a:schemeClr val="tx2"/>
                </a:solidFill>
                <a:latin typeface="Times New Roman" panose="02020603050405020304" pitchFamily="18" charset="0"/>
                <a:cs typeface="Times New Roman" panose="02020603050405020304" pitchFamily="18" charset="0"/>
              </a:rPr>
              <a:t>5  </a:t>
            </a:r>
            <a:r>
              <a:rPr lang="en-NZ" sz="2400" b="1" dirty="0" smtClean="0">
                <a:solidFill>
                  <a:schemeClr val="tx2"/>
                </a:solidFill>
                <a:latin typeface="Times New Roman" panose="02020603050405020304" pitchFamily="18" charset="0"/>
                <a:cs typeface="Times New Roman" panose="02020603050405020304" pitchFamily="18" charset="0"/>
              </a:rPr>
              <a:t>=  </a:t>
            </a:r>
            <a:r>
              <a:rPr lang="en-NZ" sz="2400" b="1" dirty="0">
                <a:solidFill>
                  <a:schemeClr val="tx2"/>
                </a:solidFill>
                <a:latin typeface="Times New Roman" panose="02020603050405020304" pitchFamily="18" charset="0"/>
                <a:cs typeface="Times New Roman" panose="02020603050405020304" pitchFamily="18" charset="0"/>
              </a:rPr>
              <a:t>0.4*95 + 0.3*105 + 0.2*90 + 0.1*100 </a:t>
            </a:r>
            <a:r>
              <a:rPr lang="en-NZ" sz="2400" b="1" dirty="0" smtClean="0">
                <a:solidFill>
                  <a:schemeClr val="tx2"/>
                </a:solidFill>
                <a:latin typeface="Times New Roman" panose="02020603050405020304" pitchFamily="18" charset="0"/>
                <a:cs typeface="Times New Roman" panose="02020603050405020304" pitchFamily="18" charset="0"/>
              </a:rPr>
              <a:t> =  </a:t>
            </a:r>
            <a:r>
              <a:rPr lang="en-NZ" sz="2400" b="1" dirty="0">
                <a:solidFill>
                  <a:schemeClr val="tx2"/>
                </a:solidFill>
                <a:latin typeface="Times New Roman" panose="02020603050405020304" pitchFamily="18" charset="0"/>
                <a:cs typeface="Times New Roman" panose="02020603050405020304" pitchFamily="18" charset="0"/>
              </a:rPr>
              <a:t>97.5</a:t>
            </a:r>
          </a:p>
        </p:txBody>
      </p:sp>
      <p:sp>
        <p:nvSpPr>
          <p:cNvPr id="303" name="TextBox 302"/>
          <p:cNvSpPr txBox="1"/>
          <p:nvPr/>
        </p:nvSpPr>
        <p:spPr>
          <a:xfrm>
            <a:off x="7690728" y="2209800"/>
            <a:ext cx="693432" cy="461665"/>
          </a:xfrm>
          <a:prstGeom prst="rect">
            <a:avLst/>
          </a:prstGeom>
          <a:solidFill>
            <a:schemeClr val="bg1"/>
          </a:solidFill>
        </p:spPr>
        <p:txBody>
          <a:bodyPr wrap="square" rtlCol="0">
            <a:spAutoFit/>
          </a:bodyPr>
          <a:lstStyle/>
          <a:p>
            <a:r>
              <a:rPr lang="en-NZ" sz="2400" b="1" dirty="0" smtClean="0">
                <a:solidFill>
                  <a:schemeClr val="tx2"/>
                </a:solidFill>
              </a:rPr>
              <a:t>98</a:t>
            </a:r>
            <a:endParaRPr lang="en-NZ" sz="2400" b="1" dirty="0">
              <a:solidFill>
                <a:schemeClr val="tx2"/>
              </a:solidFill>
            </a:endParaRPr>
          </a:p>
        </p:txBody>
      </p:sp>
      <p:sp>
        <p:nvSpPr>
          <p:cNvPr id="304" name="Text Box 3"/>
          <p:cNvSpPr txBox="1">
            <a:spLocks noChangeArrowheads="1"/>
          </p:cNvSpPr>
          <p:nvPr/>
        </p:nvSpPr>
        <p:spPr bwMode="auto">
          <a:xfrm>
            <a:off x="451294" y="1127867"/>
            <a:ext cx="7666586"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Weighted moving </a:t>
            </a:r>
            <a:r>
              <a:rPr lang="en-US" sz="2400" dirty="0">
                <a:solidFill>
                  <a:srgbClr val="0070C0"/>
                </a:solidFill>
              </a:rPr>
              <a:t>a</a:t>
            </a:r>
            <a:r>
              <a:rPr lang="en-US" sz="2400" dirty="0" smtClean="0">
                <a:solidFill>
                  <a:srgbClr val="0070C0"/>
                </a:solidFill>
              </a:rPr>
              <a:t>verage. </a:t>
            </a:r>
            <a:r>
              <a:rPr lang="en-US" sz="2000" dirty="0">
                <a:solidFill>
                  <a:srgbClr val="0070C0"/>
                </a:solidFill>
              </a:rPr>
              <a:t>- </a:t>
            </a:r>
            <a:r>
              <a:rPr lang="en-US" sz="2000" b="1" dirty="0">
                <a:solidFill>
                  <a:srgbClr val="0070C0"/>
                </a:solidFill>
              </a:rPr>
              <a:t>Exercise: </a:t>
            </a:r>
            <a:r>
              <a:rPr lang="en-US" sz="2000" dirty="0" smtClean="0">
                <a:solidFill>
                  <a:srgbClr val="0070C0"/>
                </a:solidFill>
              </a:rPr>
              <a:t>Forecast for Month 5</a:t>
            </a:r>
            <a:endParaRPr lang="en-AU" sz="2000" dirty="0" smtClean="0">
              <a:solidFill>
                <a:srgbClr val="0070C0"/>
              </a:solidFill>
            </a:endParaRPr>
          </a:p>
        </p:txBody>
      </p:sp>
    </p:spTree>
    <p:extLst>
      <p:ext uri="{BB962C8B-B14F-4D97-AF65-F5344CB8AC3E}">
        <p14:creationId xmlns:p14="http://schemas.microsoft.com/office/powerpoint/2010/main" val="3858317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p:bldP spid="302" grpId="0"/>
      <p:bldP spid="30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133350" y="1258888"/>
            <a:ext cx="375859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Weighted moving </a:t>
            </a:r>
            <a:r>
              <a:rPr lang="en-US" sz="2400" dirty="0">
                <a:solidFill>
                  <a:srgbClr val="0070C0"/>
                </a:solidFill>
              </a:rPr>
              <a:t>a</a:t>
            </a:r>
            <a:r>
              <a:rPr lang="en-US" sz="2400" dirty="0" smtClean="0">
                <a:solidFill>
                  <a:srgbClr val="0070C0"/>
                </a:solidFill>
              </a:rPr>
              <a:t>verage</a:t>
            </a:r>
            <a:endParaRPr lang="en-AU" sz="1200" dirty="0" smtClean="0">
              <a:solidFill>
                <a:srgbClr val="0070C0"/>
              </a:solidFill>
            </a:endParaRPr>
          </a:p>
        </p:txBody>
      </p:sp>
      <p:grpSp>
        <p:nvGrpSpPr>
          <p:cNvPr id="2" name="Group 4"/>
          <p:cNvGrpSpPr>
            <a:grpSpLocks/>
          </p:cNvGrpSpPr>
          <p:nvPr/>
        </p:nvGrpSpPr>
        <p:grpSpPr bwMode="auto">
          <a:xfrm>
            <a:off x="298450" y="1752600"/>
            <a:ext cx="3863975" cy="4376738"/>
            <a:chOff x="188" y="1104"/>
            <a:chExt cx="2434" cy="2757"/>
          </a:xfrm>
        </p:grpSpPr>
        <p:sp>
          <p:nvSpPr>
            <p:cNvPr id="25611" name="Rectangle 5"/>
            <p:cNvSpPr>
              <a:spLocks noChangeArrowheads="1"/>
            </p:cNvSpPr>
            <p:nvPr/>
          </p:nvSpPr>
          <p:spPr bwMode="auto">
            <a:xfrm>
              <a:off x="294" y="1104"/>
              <a:ext cx="463"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Week</a:t>
              </a:r>
              <a:endParaRPr lang="en-AU" sz="2400" smtClean="0">
                <a:solidFill>
                  <a:srgbClr val="000000"/>
                </a:solidFill>
              </a:endParaRPr>
            </a:p>
          </p:txBody>
        </p:sp>
        <p:sp>
          <p:nvSpPr>
            <p:cNvPr id="25612" name="Rectangle 6"/>
            <p:cNvSpPr>
              <a:spLocks noChangeArrowheads="1"/>
            </p:cNvSpPr>
            <p:nvPr/>
          </p:nvSpPr>
          <p:spPr bwMode="auto">
            <a:xfrm>
              <a:off x="678"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3" name="Rectangle 7"/>
            <p:cNvSpPr>
              <a:spLocks noChangeArrowheads="1"/>
            </p:cNvSpPr>
            <p:nvPr/>
          </p:nvSpPr>
          <p:spPr bwMode="auto">
            <a:xfrm>
              <a:off x="889" y="1104"/>
              <a:ext cx="641"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Demand</a:t>
              </a:r>
              <a:endParaRPr lang="en-AU" sz="2400" smtClean="0">
                <a:solidFill>
                  <a:srgbClr val="000000"/>
                </a:solidFill>
              </a:endParaRPr>
            </a:p>
          </p:txBody>
        </p:sp>
        <p:sp>
          <p:nvSpPr>
            <p:cNvPr id="25614" name="Rectangle 8"/>
            <p:cNvSpPr>
              <a:spLocks noChangeArrowheads="1"/>
            </p:cNvSpPr>
            <p:nvPr/>
          </p:nvSpPr>
          <p:spPr bwMode="auto">
            <a:xfrm>
              <a:off x="1439"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5" name="Rectangle 9"/>
            <p:cNvSpPr>
              <a:spLocks noChangeArrowheads="1"/>
            </p:cNvSpPr>
            <p:nvPr/>
          </p:nvSpPr>
          <p:spPr bwMode="auto">
            <a:xfrm>
              <a:off x="1853" y="1104"/>
              <a:ext cx="560" cy="17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mtClean="0">
                  <a:solidFill>
                    <a:srgbClr val="000000"/>
                  </a:solidFill>
                </a:rPr>
                <a:t>Forecast</a:t>
              </a:r>
              <a:endParaRPr lang="en-AU" sz="2400" smtClean="0">
                <a:solidFill>
                  <a:srgbClr val="000000"/>
                </a:solidFill>
              </a:endParaRPr>
            </a:p>
          </p:txBody>
        </p:sp>
        <p:sp>
          <p:nvSpPr>
            <p:cNvPr id="25616" name="Rectangle 10"/>
            <p:cNvSpPr>
              <a:spLocks noChangeArrowheads="1"/>
            </p:cNvSpPr>
            <p:nvPr/>
          </p:nvSpPr>
          <p:spPr bwMode="auto">
            <a:xfrm>
              <a:off x="2514"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7" name="Rectangle 11"/>
            <p:cNvSpPr>
              <a:spLocks noChangeArrowheads="1"/>
            </p:cNvSpPr>
            <p:nvPr/>
          </p:nvSpPr>
          <p:spPr bwMode="auto">
            <a:xfrm>
              <a:off x="446" y="128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a:t>
              </a:r>
              <a:endParaRPr lang="en-AU" sz="2400" smtClean="0">
                <a:solidFill>
                  <a:srgbClr val="000000"/>
                </a:solidFill>
              </a:endParaRPr>
            </a:p>
          </p:txBody>
        </p:sp>
        <p:sp>
          <p:nvSpPr>
            <p:cNvPr id="25618" name="Rectangle 12"/>
            <p:cNvSpPr>
              <a:spLocks noChangeArrowheads="1"/>
            </p:cNvSpPr>
            <p:nvPr/>
          </p:nvSpPr>
          <p:spPr bwMode="auto">
            <a:xfrm>
              <a:off x="528"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9" name="Rectangle 13"/>
            <p:cNvSpPr>
              <a:spLocks noChangeArrowheads="1"/>
            </p:cNvSpPr>
            <p:nvPr/>
          </p:nvSpPr>
          <p:spPr bwMode="auto">
            <a:xfrm>
              <a:off x="1041" y="1289"/>
              <a:ext cx="32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800</a:t>
              </a:r>
              <a:endParaRPr lang="en-AU" sz="2400" smtClean="0">
                <a:solidFill>
                  <a:srgbClr val="000000"/>
                </a:solidFill>
              </a:endParaRPr>
            </a:p>
          </p:txBody>
        </p:sp>
        <p:sp>
          <p:nvSpPr>
            <p:cNvPr id="25620" name="Rectangle 14"/>
            <p:cNvSpPr>
              <a:spLocks noChangeArrowheads="1"/>
            </p:cNvSpPr>
            <p:nvPr/>
          </p:nvSpPr>
          <p:spPr bwMode="auto">
            <a:xfrm>
              <a:off x="1287"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21" name="Rectangle 15"/>
            <p:cNvSpPr>
              <a:spLocks noChangeArrowheads="1"/>
            </p:cNvSpPr>
            <p:nvPr/>
          </p:nvSpPr>
          <p:spPr bwMode="auto">
            <a:xfrm>
              <a:off x="2084"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22" name="Rectangle 16"/>
            <p:cNvSpPr>
              <a:spLocks noChangeArrowheads="1"/>
            </p:cNvSpPr>
            <p:nvPr/>
          </p:nvSpPr>
          <p:spPr bwMode="auto">
            <a:xfrm>
              <a:off x="188" y="1271"/>
              <a:ext cx="586"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3" name="Rectangle 17"/>
            <p:cNvSpPr>
              <a:spLocks noChangeArrowheads="1"/>
            </p:cNvSpPr>
            <p:nvPr/>
          </p:nvSpPr>
          <p:spPr bwMode="auto">
            <a:xfrm>
              <a:off x="774" y="1271"/>
              <a:ext cx="18"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4" name="Rectangle 18"/>
            <p:cNvSpPr>
              <a:spLocks noChangeArrowheads="1"/>
            </p:cNvSpPr>
            <p:nvPr/>
          </p:nvSpPr>
          <p:spPr bwMode="auto">
            <a:xfrm>
              <a:off x="792" y="1271"/>
              <a:ext cx="750"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5" name="Rectangle 19"/>
            <p:cNvSpPr>
              <a:spLocks noChangeArrowheads="1"/>
            </p:cNvSpPr>
            <p:nvPr/>
          </p:nvSpPr>
          <p:spPr bwMode="auto">
            <a:xfrm>
              <a:off x="1542" y="1271"/>
              <a:ext cx="17"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6" name="Rectangle 20"/>
            <p:cNvSpPr>
              <a:spLocks noChangeArrowheads="1"/>
            </p:cNvSpPr>
            <p:nvPr/>
          </p:nvSpPr>
          <p:spPr bwMode="auto">
            <a:xfrm>
              <a:off x="1559" y="1271"/>
              <a:ext cx="1052"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7" name="Rectangle 21"/>
            <p:cNvSpPr>
              <a:spLocks noChangeArrowheads="1"/>
            </p:cNvSpPr>
            <p:nvPr/>
          </p:nvSpPr>
          <p:spPr bwMode="auto">
            <a:xfrm>
              <a:off x="446" y="145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a:t>
              </a:r>
              <a:endParaRPr lang="en-AU" sz="2400" smtClean="0">
                <a:solidFill>
                  <a:srgbClr val="000000"/>
                </a:solidFill>
              </a:endParaRPr>
            </a:p>
          </p:txBody>
        </p:sp>
        <p:sp>
          <p:nvSpPr>
            <p:cNvPr id="25628" name="Rectangle 22"/>
            <p:cNvSpPr>
              <a:spLocks noChangeArrowheads="1"/>
            </p:cNvSpPr>
            <p:nvPr/>
          </p:nvSpPr>
          <p:spPr bwMode="auto">
            <a:xfrm>
              <a:off x="528"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29" name="Rectangle 23"/>
            <p:cNvSpPr>
              <a:spLocks noChangeArrowheads="1"/>
            </p:cNvSpPr>
            <p:nvPr/>
          </p:nvSpPr>
          <p:spPr bwMode="auto">
            <a:xfrm>
              <a:off x="1000" y="145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1400</a:t>
              </a:r>
              <a:endParaRPr lang="en-AU" sz="2400" smtClean="0">
                <a:solidFill>
                  <a:srgbClr val="000000"/>
                </a:solidFill>
              </a:endParaRPr>
            </a:p>
          </p:txBody>
        </p:sp>
        <p:sp>
          <p:nvSpPr>
            <p:cNvPr id="25630" name="Rectangle 24"/>
            <p:cNvSpPr>
              <a:spLocks noChangeArrowheads="1"/>
            </p:cNvSpPr>
            <p:nvPr/>
          </p:nvSpPr>
          <p:spPr bwMode="auto">
            <a:xfrm>
              <a:off x="1328"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1" name="Rectangle 25"/>
            <p:cNvSpPr>
              <a:spLocks noChangeArrowheads="1"/>
            </p:cNvSpPr>
            <p:nvPr/>
          </p:nvSpPr>
          <p:spPr bwMode="auto">
            <a:xfrm>
              <a:off x="2084"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2" name="Rectangle 26"/>
            <p:cNvSpPr>
              <a:spLocks noChangeArrowheads="1"/>
            </p:cNvSpPr>
            <p:nvPr/>
          </p:nvSpPr>
          <p:spPr bwMode="auto">
            <a:xfrm>
              <a:off x="446" y="1628"/>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3</a:t>
              </a:r>
              <a:endParaRPr lang="en-AU" sz="2400" smtClean="0">
                <a:solidFill>
                  <a:srgbClr val="000000"/>
                </a:solidFill>
              </a:endParaRPr>
            </a:p>
          </p:txBody>
        </p:sp>
        <p:sp>
          <p:nvSpPr>
            <p:cNvPr id="25633" name="Rectangle 27"/>
            <p:cNvSpPr>
              <a:spLocks noChangeArrowheads="1"/>
            </p:cNvSpPr>
            <p:nvPr/>
          </p:nvSpPr>
          <p:spPr bwMode="auto">
            <a:xfrm>
              <a:off x="528"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4" name="Rectangle 28"/>
            <p:cNvSpPr>
              <a:spLocks noChangeArrowheads="1"/>
            </p:cNvSpPr>
            <p:nvPr/>
          </p:nvSpPr>
          <p:spPr bwMode="auto">
            <a:xfrm>
              <a:off x="1000" y="1628"/>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1000</a:t>
              </a:r>
              <a:endParaRPr lang="en-AU" sz="2400" smtClean="0">
                <a:solidFill>
                  <a:srgbClr val="000000"/>
                </a:solidFill>
              </a:endParaRPr>
            </a:p>
          </p:txBody>
        </p:sp>
        <p:sp>
          <p:nvSpPr>
            <p:cNvPr id="25635" name="Rectangle 29"/>
            <p:cNvSpPr>
              <a:spLocks noChangeArrowheads="1"/>
            </p:cNvSpPr>
            <p:nvPr/>
          </p:nvSpPr>
          <p:spPr bwMode="auto">
            <a:xfrm>
              <a:off x="1328"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6" name="Rectangle 30"/>
            <p:cNvSpPr>
              <a:spLocks noChangeArrowheads="1"/>
            </p:cNvSpPr>
            <p:nvPr/>
          </p:nvSpPr>
          <p:spPr bwMode="auto">
            <a:xfrm>
              <a:off x="2084"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7" name="Rectangle 31"/>
            <p:cNvSpPr>
              <a:spLocks noChangeArrowheads="1"/>
            </p:cNvSpPr>
            <p:nvPr/>
          </p:nvSpPr>
          <p:spPr bwMode="auto">
            <a:xfrm>
              <a:off x="446" y="179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4</a:t>
              </a:r>
              <a:endParaRPr lang="en-AU" sz="2400" smtClean="0">
                <a:solidFill>
                  <a:srgbClr val="000000"/>
                </a:solidFill>
              </a:endParaRPr>
            </a:p>
          </p:txBody>
        </p:sp>
        <p:sp>
          <p:nvSpPr>
            <p:cNvPr id="25638" name="Rectangle 32"/>
            <p:cNvSpPr>
              <a:spLocks noChangeArrowheads="1"/>
            </p:cNvSpPr>
            <p:nvPr/>
          </p:nvSpPr>
          <p:spPr bwMode="auto">
            <a:xfrm>
              <a:off x="52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9" name="Rectangle 33"/>
            <p:cNvSpPr>
              <a:spLocks noChangeArrowheads="1"/>
            </p:cNvSpPr>
            <p:nvPr/>
          </p:nvSpPr>
          <p:spPr bwMode="auto">
            <a:xfrm>
              <a:off x="1000"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5640" name="Rectangle 34"/>
            <p:cNvSpPr>
              <a:spLocks noChangeArrowheads="1"/>
            </p:cNvSpPr>
            <p:nvPr/>
          </p:nvSpPr>
          <p:spPr bwMode="auto">
            <a:xfrm>
              <a:off x="132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1" name="Rectangle 35"/>
            <p:cNvSpPr>
              <a:spLocks noChangeArrowheads="1"/>
            </p:cNvSpPr>
            <p:nvPr/>
          </p:nvSpPr>
          <p:spPr bwMode="auto">
            <a:xfrm>
              <a:off x="1920"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1067</a:t>
              </a:r>
              <a:endParaRPr lang="en-AU" sz="2400" smtClean="0">
                <a:solidFill>
                  <a:srgbClr val="000000"/>
                </a:solidFill>
              </a:endParaRPr>
            </a:p>
          </p:txBody>
        </p:sp>
        <p:sp>
          <p:nvSpPr>
            <p:cNvPr id="25642" name="Rectangle 36"/>
            <p:cNvSpPr>
              <a:spLocks noChangeArrowheads="1"/>
            </p:cNvSpPr>
            <p:nvPr/>
          </p:nvSpPr>
          <p:spPr bwMode="auto">
            <a:xfrm>
              <a:off x="224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3" name="Rectangle 37"/>
            <p:cNvSpPr>
              <a:spLocks noChangeArrowheads="1"/>
            </p:cNvSpPr>
            <p:nvPr/>
          </p:nvSpPr>
          <p:spPr bwMode="auto">
            <a:xfrm>
              <a:off x="446" y="196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5</a:t>
              </a:r>
              <a:endParaRPr lang="en-AU" sz="2400" smtClean="0">
                <a:solidFill>
                  <a:srgbClr val="000000"/>
                </a:solidFill>
              </a:endParaRPr>
            </a:p>
          </p:txBody>
        </p:sp>
        <p:sp>
          <p:nvSpPr>
            <p:cNvPr id="25644" name="Rectangle 38"/>
            <p:cNvSpPr>
              <a:spLocks noChangeArrowheads="1"/>
            </p:cNvSpPr>
            <p:nvPr/>
          </p:nvSpPr>
          <p:spPr bwMode="auto">
            <a:xfrm>
              <a:off x="52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5" name="Rectangle 39"/>
            <p:cNvSpPr>
              <a:spLocks noChangeArrowheads="1"/>
            </p:cNvSpPr>
            <p:nvPr/>
          </p:nvSpPr>
          <p:spPr bwMode="auto">
            <a:xfrm>
              <a:off x="1000"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5646" name="Rectangle 40"/>
            <p:cNvSpPr>
              <a:spLocks noChangeArrowheads="1"/>
            </p:cNvSpPr>
            <p:nvPr/>
          </p:nvSpPr>
          <p:spPr bwMode="auto">
            <a:xfrm>
              <a:off x="132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7" name="Rectangle 41"/>
            <p:cNvSpPr>
              <a:spLocks noChangeArrowheads="1"/>
            </p:cNvSpPr>
            <p:nvPr/>
          </p:nvSpPr>
          <p:spPr bwMode="auto">
            <a:xfrm>
              <a:off x="1920"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5648" name="Rectangle 42"/>
            <p:cNvSpPr>
              <a:spLocks noChangeArrowheads="1"/>
            </p:cNvSpPr>
            <p:nvPr/>
          </p:nvSpPr>
          <p:spPr bwMode="auto">
            <a:xfrm>
              <a:off x="224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9" name="Rectangle 43"/>
            <p:cNvSpPr>
              <a:spLocks noChangeArrowheads="1"/>
            </p:cNvSpPr>
            <p:nvPr/>
          </p:nvSpPr>
          <p:spPr bwMode="auto">
            <a:xfrm>
              <a:off x="446" y="213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6</a:t>
              </a:r>
              <a:endParaRPr lang="en-AU" sz="2400" smtClean="0">
                <a:solidFill>
                  <a:srgbClr val="000000"/>
                </a:solidFill>
              </a:endParaRPr>
            </a:p>
          </p:txBody>
        </p:sp>
        <p:sp>
          <p:nvSpPr>
            <p:cNvPr id="25650" name="Rectangle 44"/>
            <p:cNvSpPr>
              <a:spLocks noChangeArrowheads="1"/>
            </p:cNvSpPr>
            <p:nvPr/>
          </p:nvSpPr>
          <p:spPr bwMode="auto">
            <a:xfrm>
              <a:off x="52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1" name="Rectangle 45"/>
            <p:cNvSpPr>
              <a:spLocks noChangeArrowheads="1"/>
            </p:cNvSpPr>
            <p:nvPr/>
          </p:nvSpPr>
          <p:spPr bwMode="auto">
            <a:xfrm>
              <a:off x="1000"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5652" name="Rectangle 46"/>
            <p:cNvSpPr>
              <a:spLocks noChangeArrowheads="1"/>
            </p:cNvSpPr>
            <p:nvPr/>
          </p:nvSpPr>
          <p:spPr bwMode="auto">
            <a:xfrm>
              <a:off x="132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3" name="Rectangle 47"/>
            <p:cNvSpPr>
              <a:spLocks noChangeArrowheads="1"/>
            </p:cNvSpPr>
            <p:nvPr/>
          </p:nvSpPr>
          <p:spPr bwMode="auto">
            <a:xfrm>
              <a:off x="1920"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1333</a:t>
              </a:r>
              <a:endParaRPr lang="en-AU" sz="2400" smtClean="0">
                <a:solidFill>
                  <a:srgbClr val="000000"/>
                </a:solidFill>
              </a:endParaRPr>
            </a:p>
          </p:txBody>
        </p:sp>
        <p:sp>
          <p:nvSpPr>
            <p:cNvPr id="25654" name="Rectangle 48"/>
            <p:cNvSpPr>
              <a:spLocks noChangeArrowheads="1"/>
            </p:cNvSpPr>
            <p:nvPr/>
          </p:nvSpPr>
          <p:spPr bwMode="auto">
            <a:xfrm>
              <a:off x="224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5" name="Rectangle 49"/>
            <p:cNvSpPr>
              <a:spLocks noChangeArrowheads="1"/>
            </p:cNvSpPr>
            <p:nvPr/>
          </p:nvSpPr>
          <p:spPr bwMode="auto">
            <a:xfrm>
              <a:off x="446" y="230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7</a:t>
              </a:r>
              <a:endParaRPr lang="en-AU" sz="2400" smtClean="0">
                <a:solidFill>
                  <a:srgbClr val="000000"/>
                </a:solidFill>
              </a:endParaRPr>
            </a:p>
          </p:txBody>
        </p:sp>
        <p:sp>
          <p:nvSpPr>
            <p:cNvPr id="25656" name="Rectangle 50"/>
            <p:cNvSpPr>
              <a:spLocks noChangeArrowheads="1"/>
            </p:cNvSpPr>
            <p:nvPr/>
          </p:nvSpPr>
          <p:spPr bwMode="auto">
            <a:xfrm>
              <a:off x="52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7" name="Rectangle 51"/>
            <p:cNvSpPr>
              <a:spLocks noChangeArrowheads="1"/>
            </p:cNvSpPr>
            <p:nvPr/>
          </p:nvSpPr>
          <p:spPr bwMode="auto">
            <a:xfrm>
              <a:off x="1000"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1800</a:t>
              </a:r>
              <a:endParaRPr lang="en-AU" sz="2400" smtClean="0">
                <a:solidFill>
                  <a:srgbClr val="000000"/>
                </a:solidFill>
              </a:endParaRPr>
            </a:p>
          </p:txBody>
        </p:sp>
        <p:sp>
          <p:nvSpPr>
            <p:cNvPr id="25658" name="Rectangle 52"/>
            <p:cNvSpPr>
              <a:spLocks noChangeArrowheads="1"/>
            </p:cNvSpPr>
            <p:nvPr/>
          </p:nvSpPr>
          <p:spPr bwMode="auto">
            <a:xfrm>
              <a:off x="132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9" name="Rectangle 53"/>
            <p:cNvSpPr>
              <a:spLocks noChangeArrowheads="1"/>
            </p:cNvSpPr>
            <p:nvPr/>
          </p:nvSpPr>
          <p:spPr bwMode="auto">
            <a:xfrm>
              <a:off x="1920"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1433</a:t>
              </a:r>
              <a:endParaRPr lang="en-AU" sz="2400" smtClean="0">
                <a:solidFill>
                  <a:srgbClr val="000000"/>
                </a:solidFill>
              </a:endParaRPr>
            </a:p>
          </p:txBody>
        </p:sp>
        <p:sp>
          <p:nvSpPr>
            <p:cNvPr id="25660" name="Rectangle 54"/>
            <p:cNvSpPr>
              <a:spLocks noChangeArrowheads="1"/>
            </p:cNvSpPr>
            <p:nvPr/>
          </p:nvSpPr>
          <p:spPr bwMode="auto">
            <a:xfrm>
              <a:off x="224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1" name="Rectangle 55"/>
            <p:cNvSpPr>
              <a:spLocks noChangeArrowheads="1"/>
            </p:cNvSpPr>
            <p:nvPr/>
          </p:nvSpPr>
          <p:spPr bwMode="auto">
            <a:xfrm>
              <a:off x="446" y="246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a:t>
              </a:r>
              <a:endParaRPr lang="en-AU" sz="2400" smtClean="0">
                <a:solidFill>
                  <a:srgbClr val="000000"/>
                </a:solidFill>
              </a:endParaRPr>
            </a:p>
          </p:txBody>
        </p:sp>
        <p:sp>
          <p:nvSpPr>
            <p:cNvPr id="25662" name="Rectangle 56"/>
            <p:cNvSpPr>
              <a:spLocks noChangeArrowheads="1"/>
            </p:cNvSpPr>
            <p:nvPr/>
          </p:nvSpPr>
          <p:spPr bwMode="auto">
            <a:xfrm>
              <a:off x="52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3" name="Rectangle 57"/>
            <p:cNvSpPr>
              <a:spLocks noChangeArrowheads="1"/>
            </p:cNvSpPr>
            <p:nvPr/>
          </p:nvSpPr>
          <p:spPr bwMode="auto">
            <a:xfrm>
              <a:off x="1000"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5664" name="Rectangle 58"/>
            <p:cNvSpPr>
              <a:spLocks noChangeArrowheads="1"/>
            </p:cNvSpPr>
            <p:nvPr/>
          </p:nvSpPr>
          <p:spPr bwMode="auto">
            <a:xfrm>
              <a:off x="132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5" name="Rectangle 59"/>
            <p:cNvSpPr>
              <a:spLocks noChangeArrowheads="1"/>
            </p:cNvSpPr>
            <p:nvPr/>
          </p:nvSpPr>
          <p:spPr bwMode="auto">
            <a:xfrm>
              <a:off x="1920"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1533</a:t>
              </a:r>
              <a:endParaRPr lang="en-AU" sz="2400" smtClean="0">
                <a:solidFill>
                  <a:srgbClr val="000000"/>
                </a:solidFill>
              </a:endParaRPr>
            </a:p>
          </p:txBody>
        </p:sp>
        <p:sp>
          <p:nvSpPr>
            <p:cNvPr id="25666" name="Rectangle 60"/>
            <p:cNvSpPr>
              <a:spLocks noChangeArrowheads="1"/>
            </p:cNvSpPr>
            <p:nvPr/>
          </p:nvSpPr>
          <p:spPr bwMode="auto">
            <a:xfrm>
              <a:off x="224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7" name="Rectangle 61"/>
            <p:cNvSpPr>
              <a:spLocks noChangeArrowheads="1"/>
            </p:cNvSpPr>
            <p:nvPr/>
          </p:nvSpPr>
          <p:spPr bwMode="auto">
            <a:xfrm>
              <a:off x="446" y="263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9</a:t>
              </a:r>
              <a:endParaRPr lang="en-AU" sz="2400" smtClean="0">
                <a:solidFill>
                  <a:srgbClr val="000000"/>
                </a:solidFill>
              </a:endParaRPr>
            </a:p>
          </p:txBody>
        </p:sp>
        <p:sp>
          <p:nvSpPr>
            <p:cNvPr id="25668" name="Rectangle 62"/>
            <p:cNvSpPr>
              <a:spLocks noChangeArrowheads="1"/>
            </p:cNvSpPr>
            <p:nvPr/>
          </p:nvSpPr>
          <p:spPr bwMode="auto">
            <a:xfrm>
              <a:off x="52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9" name="Rectangle 63"/>
            <p:cNvSpPr>
              <a:spLocks noChangeArrowheads="1"/>
            </p:cNvSpPr>
            <p:nvPr/>
          </p:nvSpPr>
          <p:spPr bwMode="auto">
            <a:xfrm>
              <a:off x="1000"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5670" name="Rectangle 64"/>
            <p:cNvSpPr>
              <a:spLocks noChangeArrowheads="1"/>
            </p:cNvSpPr>
            <p:nvPr/>
          </p:nvSpPr>
          <p:spPr bwMode="auto">
            <a:xfrm>
              <a:off x="132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1" name="Rectangle 65"/>
            <p:cNvSpPr>
              <a:spLocks noChangeArrowheads="1"/>
            </p:cNvSpPr>
            <p:nvPr/>
          </p:nvSpPr>
          <p:spPr bwMode="auto">
            <a:xfrm>
              <a:off x="1920"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5672" name="Rectangle 66"/>
            <p:cNvSpPr>
              <a:spLocks noChangeArrowheads="1"/>
            </p:cNvSpPr>
            <p:nvPr/>
          </p:nvSpPr>
          <p:spPr bwMode="auto">
            <a:xfrm>
              <a:off x="224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3" name="Rectangle 67"/>
            <p:cNvSpPr>
              <a:spLocks noChangeArrowheads="1"/>
            </p:cNvSpPr>
            <p:nvPr/>
          </p:nvSpPr>
          <p:spPr bwMode="auto">
            <a:xfrm>
              <a:off x="405" y="280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a:t>
              </a:r>
              <a:endParaRPr lang="en-AU" sz="2400" smtClean="0">
                <a:solidFill>
                  <a:srgbClr val="000000"/>
                </a:solidFill>
              </a:endParaRPr>
            </a:p>
          </p:txBody>
        </p:sp>
        <p:sp>
          <p:nvSpPr>
            <p:cNvPr id="25674" name="Rectangle 68"/>
            <p:cNvSpPr>
              <a:spLocks noChangeArrowheads="1"/>
            </p:cNvSpPr>
            <p:nvPr/>
          </p:nvSpPr>
          <p:spPr bwMode="auto">
            <a:xfrm>
              <a:off x="569"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5" name="Rectangle 69"/>
            <p:cNvSpPr>
              <a:spLocks noChangeArrowheads="1"/>
            </p:cNvSpPr>
            <p:nvPr/>
          </p:nvSpPr>
          <p:spPr bwMode="auto">
            <a:xfrm>
              <a:off x="1000"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5676" name="Rectangle 70"/>
            <p:cNvSpPr>
              <a:spLocks noChangeArrowheads="1"/>
            </p:cNvSpPr>
            <p:nvPr/>
          </p:nvSpPr>
          <p:spPr bwMode="auto">
            <a:xfrm>
              <a:off x="1328"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7" name="Rectangle 71"/>
            <p:cNvSpPr>
              <a:spLocks noChangeArrowheads="1"/>
            </p:cNvSpPr>
            <p:nvPr/>
          </p:nvSpPr>
          <p:spPr bwMode="auto">
            <a:xfrm>
              <a:off x="1920"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5678" name="Rectangle 72"/>
            <p:cNvSpPr>
              <a:spLocks noChangeArrowheads="1"/>
            </p:cNvSpPr>
            <p:nvPr/>
          </p:nvSpPr>
          <p:spPr bwMode="auto">
            <a:xfrm>
              <a:off x="2248"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9" name="Rectangle 73"/>
            <p:cNvSpPr>
              <a:spLocks noChangeArrowheads="1"/>
            </p:cNvSpPr>
            <p:nvPr/>
          </p:nvSpPr>
          <p:spPr bwMode="auto">
            <a:xfrm>
              <a:off x="405" y="297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11</a:t>
              </a:r>
              <a:endParaRPr lang="en-AU" sz="2400" smtClean="0">
                <a:solidFill>
                  <a:srgbClr val="000000"/>
                </a:solidFill>
              </a:endParaRPr>
            </a:p>
          </p:txBody>
        </p:sp>
        <p:sp>
          <p:nvSpPr>
            <p:cNvPr id="25680" name="Rectangle 74"/>
            <p:cNvSpPr>
              <a:spLocks noChangeArrowheads="1"/>
            </p:cNvSpPr>
            <p:nvPr/>
          </p:nvSpPr>
          <p:spPr bwMode="auto">
            <a:xfrm>
              <a:off x="569"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1" name="Rectangle 75"/>
            <p:cNvSpPr>
              <a:spLocks noChangeArrowheads="1"/>
            </p:cNvSpPr>
            <p:nvPr/>
          </p:nvSpPr>
          <p:spPr bwMode="auto">
            <a:xfrm>
              <a:off x="1000"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5682" name="Rectangle 76"/>
            <p:cNvSpPr>
              <a:spLocks noChangeArrowheads="1"/>
            </p:cNvSpPr>
            <p:nvPr/>
          </p:nvSpPr>
          <p:spPr bwMode="auto">
            <a:xfrm>
              <a:off x="1328"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3" name="Rectangle 77"/>
            <p:cNvSpPr>
              <a:spLocks noChangeArrowheads="1"/>
            </p:cNvSpPr>
            <p:nvPr/>
          </p:nvSpPr>
          <p:spPr bwMode="auto">
            <a:xfrm>
              <a:off x="1920"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5684" name="Rectangle 78"/>
            <p:cNvSpPr>
              <a:spLocks noChangeArrowheads="1"/>
            </p:cNvSpPr>
            <p:nvPr/>
          </p:nvSpPr>
          <p:spPr bwMode="auto">
            <a:xfrm>
              <a:off x="2248"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5" name="Rectangle 79"/>
            <p:cNvSpPr>
              <a:spLocks noChangeArrowheads="1"/>
            </p:cNvSpPr>
            <p:nvPr/>
          </p:nvSpPr>
          <p:spPr bwMode="auto">
            <a:xfrm>
              <a:off x="405" y="314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12</a:t>
              </a:r>
              <a:endParaRPr lang="en-AU" sz="2400" smtClean="0">
                <a:solidFill>
                  <a:srgbClr val="000000"/>
                </a:solidFill>
              </a:endParaRPr>
            </a:p>
          </p:txBody>
        </p:sp>
        <p:sp>
          <p:nvSpPr>
            <p:cNvPr id="25686" name="Rectangle 80"/>
            <p:cNvSpPr>
              <a:spLocks noChangeArrowheads="1"/>
            </p:cNvSpPr>
            <p:nvPr/>
          </p:nvSpPr>
          <p:spPr bwMode="auto">
            <a:xfrm>
              <a:off x="569"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7" name="Rectangle 81"/>
            <p:cNvSpPr>
              <a:spLocks noChangeArrowheads="1"/>
            </p:cNvSpPr>
            <p:nvPr/>
          </p:nvSpPr>
          <p:spPr bwMode="auto">
            <a:xfrm>
              <a:off x="1000"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5688" name="Rectangle 82"/>
            <p:cNvSpPr>
              <a:spLocks noChangeArrowheads="1"/>
            </p:cNvSpPr>
            <p:nvPr/>
          </p:nvSpPr>
          <p:spPr bwMode="auto">
            <a:xfrm>
              <a:off x="1328"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9" name="Rectangle 83"/>
            <p:cNvSpPr>
              <a:spLocks noChangeArrowheads="1"/>
            </p:cNvSpPr>
            <p:nvPr/>
          </p:nvSpPr>
          <p:spPr bwMode="auto">
            <a:xfrm>
              <a:off x="1920"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5690" name="Rectangle 84"/>
            <p:cNvSpPr>
              <a:spLocks noChangeArrowheads="1"/>
            </p:cNvSpPr>
            <p:nvPr/>
          </p:nvSpPr>
          <p:spPr bwMode="auto">
            <a:xfrm>
              <a:off x="2248"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1" name="Rectangle 85"/>
            <p:cNvSpPr>
              <a:spLocks noChangeArrowheads="1"/>
            </p:cNvSpPr>
            <p:nvPr/>
          </p:nvSpPr>
          <p:spPr bwMode="auto">
            <a:xfrm>
              <a:off x="405" y="331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a:t>
              </a:r>
              <a:endParaRPr lang="en-AU" sz="2400" smtClean="0">
                <a:solidFill>
                  <a:srgbClr val="000000"/>
                </a:solidFill>
              </a:endParaRPr>
            </a:p>
          </p:txBody>
        </p:sp>
        <p:sp>
          <p:nvSpPr>
            <p:cNvPr id="25692" name="Rectangle 86"/>
            <p:cNvSpPr>
              <a:spLocks noChangeArrowheads="1"/>
            </p:cNvSpPr>
            <p:nvPr/>
          </p:nvSpPr>
          <p:spPr bwMode="auto">
            <a:xfrm>
              <a:off x="569"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3" name="Rectangle 87"/>
            <p:cNvSpPr>
              <a:spLocks noChangeArrowheads="1"/>
            </p:cNvSpPr>
            <p:nvPr/>
          </p:nvSpPr>
          <p:spPr bwMode="auto">
            <a:xfrm>
              <a:off x="1000"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5694" name="Rectangle 88"/>
            <p:cNvSpPr>
              <a:spLocks noChangeArrowheads="1"/>
            </p:cNvSpPr>
            <p:nvPr/>
          </p:nvSpPr>
          <p:spPr bwMode="auto">
            <a:xfrm>
              <a:off x="1328"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5" name="Rectangle 89"/>
            <p:cNvSpPr>
              <a:spLocks noChangeArrowheads="1"/>
            </p:cNvSpPr>
            <p:nvPr/>
          </p:nvSpPr>
          <p:spPr bwMode="auto">
            <a:xfrm>
              <a:off x="1920"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1633</a:t>
              </a:r>
              <a:endParaRPr lang="en-AU" sz="2400" smtClean="0">
                <a:solidFill>
                  <a:srgbClr val="000000"/>
                </a:solidFill>
              </a:endParaRPr>
            </a:p>
          </p:txBody>
        </p:sp>
        <p:sp>
          <p:nvSpPr>
            <p:cNvPr id="25696" name="Rectangle 90"/>
            <p:cNvSpPr>
              <a:spLocks noChangeArrowheads="1"/>
            </p:cNvSpPr>
            <p:nvPr/>
          </p:nvSpPr>
          <p:spPr bwMode="auto">
            <a:xfrm>
              <a:off x="2248"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7" name="Rectangle 91"/>
            <p:cNvSpPr>
              <a:spLocks noChangeArrowheads="1"/>
            </p:cNvSpPr>
            <p:nvPr/>
          </p:nvSpPr>
          <p:spPr bwMode="auto">
            <a:xfrm>
              <a:off x="405" y="348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a:t>
              </a:r>
              <a:endParaRPr lang="en-AU" sz="2400" smtClean="0">
                <a:solidFill>
                  <a:srgbClr val="000000"/>
                </a:solidFill>
              </a:endParaRPr>
            </a:p>
          </p:txBody>
        </p:sp>
        <p:sp>
          <p:nvSpPr>
            <p:cNvPr id="25698" name="Rectangle 92"/>
            <p:cNvSpPr>
              <a:spLocks noChangeArrowheads="1"/>
            </p:cNvSpPr>
            <p:nvPr/>
          </p:nvSpPr>
          <p:spPr bwMode="auto">
            <a:xfrm>
              <a:off x="569"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9" name="Rectangle 93"/>
            <p:cNvSpPr>
              <a:spLocks noChangeArrowheads="1"/>
            </p:cNvSpPr>
            <p:nvPr/>
          </p:nvSpPr>
          <p:spPr bwMode="auto">
            <a:xfrm>
              <a:off x="1000"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5700" name="Rectangle 94"/>
            <p:cNvSpPr>
              <a:spLocks noChangeArrowheads="1"/>
            </p:cNvSpPr>
            <p:nvPr/>
          </p:nvSpPr>
          <p:spPr bwMode="auto">
            <a:xfrm>
              <a:off x="1328"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1" name="Rectangle 95"/>
            <p:cNvSpPr>
              <a:spLocks noChangeArrowheads="1"/>
            </p:cNvSpPr>
            <p:nvPr/>
          </p:nvSpPr>
          <p:spPr bwMode="auto">
            <a:xfrm>
              <a:off x="1920"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1833</a:t>
              </a:r>
              <a:endParaRPr lang="en-AU" sz="2400" smtClean="0">
                <a:solidFill>
                  <a:srgbClr val="000000"/>
                </a:solidFill>
              </a:endParaRPr>
            </a:p>
          </p:txBody>
        </p:sp>
        <p:sp>
          <p:nvSpPr>
            <p:cNvPr id="25702" name="Rectangle 96"/>
            <p:cNvSpPr>
              <a:spLocks noChangeArrowheads="1"/>
            </p:cNvSpPr>
            <p:nvPr/>
          </p:nvSpPr>
          <p:spPr bwMode="auto">
            <a:xfrm>
              <a:off x="2248"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3" name="Rectangle 97"/>
            <p:cNvSpPr>
              <a:spLocks noChangeArrowheads="1"/>
            </p:cNvSpPr>
            <p:nvPr/>
          </p:nvSpPr>
          <p:spPr bwMode="auto">
            <a:xfrm>
              <a:off x="405" y="365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a:t>
              </a:r>
              <a:endParaRPr lang="en-AU" sz="2400" smtClean="0">
                <a:solidFill>
                  <a:srgbClr val="000000"/>
                </a:solidFill>
              </a:endParaRPr>
            </a:p>
          </p:txBody>
        </p:sp>
        <p:sp>
          <p:nvSpPr>
            <p:cNvPr id="25704" name="Rectangle 98"/>
            <p:cNvSpPr>
              <a:spLocks noChangeArrowheads="1"/>
            </p:cNvSpPr>
            <p:nvPr/>
          </p:nvSpPr>
          <p:spPr bwMode="auto">
            <a:xfrm>
              <a:off x="569"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5" name="Rectangle 99"/>
            <p:cNvSpPr>
              <a:spLocks noChangeArrowheads="1"/>
            </p:cNvSpPr>
            <p:nvPr/>
          </p:nvSpPr>
          <p:spPr bwMode="auto">
            <a:xfrm>
              <a:off x="1000"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2000</a:t>
              </a:r>
              <a:endParaRPr lang="en-AU" sz="2400" smtClean="0">
                <a:solidFill>
                  <a:srgbClr val="000000"/>
                </a:solidFill>
              </a:endParaRPr>
            </a:p>
          </p:txBody>
        </p:sp>
        <p:sp>
          <p:nvSpPr>
            <p:cNvPr id="25706" name="Rectangle 100"/>
            <p:cNvSpPr>
              <a:spLocks noChangeArrowheads="1"/>
            </p:cNvSpPr>
            <p:nvPr/>
          </p:nvSpPr>
          <p:spPr bwMode="auto">
            <a:xfrm>
              <a:off x="1328"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7" name="Rectangle 101"/>
            <p:cNvSpPr>
              <a:spLocks noChangeArrowheads="1"/>
            </p:cNvSpPr>
            <p:nvPr/>
          </p:nvSpPr>
          <p:spPr bwMode="auto">
            <a:xfrm>
              <a:off x="1920"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2033</a:t>
              </a:r>
              <a:endParaRPr lang="en-AU" sz="2400" smtClean="0">
                <a:solidFill>
                  <a:srgbClr val="000000"/>
                </a:solidFill>
              </a:endParaRPr>
            </a:p>
          </p:txBody>
        </p:sp>
        <p:sp>
          <p:nvSpPr>
            <p:cNvPr id="25708" name="Rectangle 102"/>
            <p:cNvSpPr>
              <a:spLocks noChangeArrowheads="1"/>
            </p:cNvSpPr>
            <p:nvPr/>
          </p:nvSpPr>
          <p:spPr bwMode="auto">
            <a:xfrm>
              <a:off x="2248"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grpSp>
      <p:sp>
        <p:nvSpPr>
          <p:cNvPr id="25604" name="Rectangle 103"/>
          <p:cNvSpPr>
            <a:spLocks noChangeArrowheads="1"/>
          </p:cNvSpPr>
          <p:nvPr/>
        </p:nvSpPr>
        <p:spPr bwMode="auto">
          <a:xfrm>
            <a:off x="298450" y="6059488"/>
            <a:ext cx="9302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5" name="Rectangle 104"/>
          <p:cNvSpPr>
            <a:spLocks noChangeArrowheads="1"/>
          </p:cNvSpPr>
          <p:nvPr/>
        </p:nvSpPr>
        <p:spPr bwMode="auto">
          <a:xfrm>
            <a:off x="12287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6" name="Rectangle 105"/>
          <p:cNvSpPr>
            <a:spLocks noChangeArrowheads="1"/>
          </p:cNvSpPr>
          <p:nvPr/>
        </p:nvSpPr>
        <p:spPr bwMode="auto">
          <a:xfrm>
            <a:off x="1238250" y="6059488"/>
            <a:ext cx="12096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7" name="Rectangle 106"/>
          <p:cNvSpPr>
            <a:spLocks noChangeArrowheads="1"/>
          </p:cNvSpPr>
          <p:nvPr/>
        </p:nvSpPr>
        <p:spPr bwMode="auto">
          <a:xfrm>
            <a:off x="24479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8" name="Rectangle 107"/>
          <p:cNvSpPr>
            <a:spLocks noChangeArrowheads="1"/>
          </p:cNvSpPr>
          <p:nvPr/>
        </p:nvSpPr>
        <p:spPr bwMode="auto">
          <a:xfrm>
            <a:off x="2457450" y="6059488"/>
            <a:ext cx="1687513"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9" name="Text Box 108"/>
          <p:cNvSpPr txBox="1">
            <a:spLocks noChangeArrowheads="1"/>
          </p:cNvSpPr>
          <p:nvPr/>
        </p:nvSpPr>
        <p:spPr bwMode="auto">
          <a:xfrm>
            <a:off x="4403724" y="1452592"/>
            <a:ext cx="4632772" cy="1692771"/>
          </a:xfrm>
          <a:prstGeom prst="rect">
            <a:avLst/>
          </a:prstGeom>
          <a:noFill/>
          <a:ln w="38100">
            <a:noFill/>
            <a:miter lim="800000"/>
            <a:headEnd/>
            <a:tailEnd/>
          </a:ln>
        </p:spPr>
        <p:txBody>
          <a:bodyPr wrap="square">
            <a:spAutoFit/>
          </a:bodyPr>
          <a:lstStyle/>
          <a:p>
            <a:pPr fontAlgn="base">
              <a:spcBef>
                <a:spcPct val="0"/>
              </a:spcBef>
              <a:spcAft>
                <a:spcPct val="0"/>
              </a:spcAft>
            </a:pPr>
            <a:r>
              <a:rPr lang="en-US" sz="2400" dirty="0" smtClean="0">
                <a:solidFill>
                  <a:srgbClr val="000000"/>
                </a:solidFill>
              </a:rPr>
              <a:t>Assume weights of 0.5, 0.3, 0.2. </a:t>
            </a:r>
          </a:p>
          <a:p>
            <a:pPr fontAlgn="base">
              <a:spcBef>
                <a:spcPct val="0"/>
              </a:spcBef>
              <a:spcAft>
                <a:spcPct val="0"/>
              </a:spcAft>
            </a:pPr>
            <a:endParaRPr lang="en-US" sz="800" dirty="0">
              <a:solidFill>
                <a:srgbClr val="000000"/>
              </a:solidFill>
            </a:endParaRPr>
          </a:p>
          <a:p>
            <a:pPr fontAlgn="base">
              <a:spcBef>
                <a:spcPct val="0"/>
              </a:spcBef>
              <a:spcAft>
                <a:spcPct val="0"/>
              </a:spcAft>
            </a:pPr>
            <a:r>
              <a:rPr lang="en-US" sz="2400" dirty="0" smtClean="0">
                <a:solidFill>
                  <a:srgbClr val="000000"/>
                </a:solidFill>
              </a:rPr>
              <a:t>What is the 3 period weighted moving average forecast for week 16?</a:t>
            </a:r>
            <a:endParaRPr lang="en-AU" sz="2400" dirty="0" smtClean="0">
              <a:solidFill>
                <a:srgbClr val="000000"/>
              </a:solidFill>
            </a:endParaRPr>
          </a:p>
        </p:txBody>
      </p:sp>
      <p:sp>
        <p:nvSpPr>
          <p:cNvPr id="25610" name="Rectangle 111"/>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09" name="Slide Number Placeholder 10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76451060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a:off x="1217613" y="5259387"/>
            <a:ext cx="1368152" cy="800101"/>
          </a:xfrm>
          <a:prstGeom prst="rect">
            <a:avLst/>
          </a:prstGeom>
          <a:noFill/>
          <a:ln w="25400" cap="flat" cmpd="sng" algn="ctr">
            <a:solidFill>
              <a:srgbClr val="BBE0E3"/>
            </a:solidFill>
            <a:prstDash val="solid"/>
            <a:round/>
            <a:headEnd type="none" w="sm" len="sm"/>
            <a:tailEnd type="stealth" w="med" len="lg"/>
          </a:ln>
          <a:effectLst>
            <a:glow rad="63500">
              <a:srgbClr val="2D2D8A">
                <a:satMod val="175000"/>
                <a:alpha val="40000"/>
              </a:srgbClr>
            </a:glow>
          </a:effectLst>
        </p:spPr>
        <p:txBody>
          <a:bodyPr vert="horz" wrap="square" lIns="91440" tIns="45720" rIns="91440" bIns="45720" numCol="1" rtlCol="0" anchor="t" anchorCtr="0" compatLnSpc="1">
            <a:prstTxWarp prst="textNoShape">
              <a:avLst/>
            </a:prstTxWarp>
          </a:bodyPr>
          <a:lstStyle/>
          <a:p>
            <a:endParaRPr lang="en-NZ" kern="0">
              <a:solidFill>
                <a:srgbClr val="000000"/>
              </a:solidFill>
              <a:latin typeface="Arial"/>
              <a:cs typeface="Arial"/>
            </a:endParaRPr>
          </a:p>
        </p:txBody>
      </p:sp>
      <p:grpSp>
        <p:nvGrpSpPr>
          <p:cNvPr id="2" name="Group 4"/>
          <p:cNvGrpSpPr>
            <a:grpSpLocks/>
          </p:cNvGrpSpPr>
          <p:nvPr/>
        </p:nvGrpSpPr>
        <p:grpSpPr bwMode="auto">
          <a:xfrm>
            <a:off x="298450" y="1752600"/>
            <a:ext cx="3863975" cy="4376738"/>
            <a:chOff x="188" y="1104"/>
            <a:chExt cx="2434" cy="2757"/>
          </a:xfrm>
        </p:grpSpPr>
        <p:sp>
          <p:nvSpPr>
            <p:cNvPr id="25611" name="Rectangle 5"/>
            <p:cNvSpPr>
              <a:spLocks noChangeArrowheads="1"/>
            </p:cNvSpPr>
            <p:nvPr/>
          </p:nvSpPr>
          <p:spPr bwMode="auto">
            <a:xfrm>
              <a:off x="294" y="1104"/>
              <a:ext cx="463"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Week</a:t>
              </a:r>
              <a:endParaRPr lang="en-AU" sz="2400" smtClean="0">
                <a:solidFill>
                  <a:srgbClr val="000000"/>
                </a:solidFill>
              </a:endParaRPr>
            </a:p>
          </p:txBody>
        </p:sp>
        <p:sp>
          <p:nvSpPr>
            <p:cNvPr id="25612" name="Rectangle 6"/>
            <p:cNvSpPr>
              <a:spLocks noChangeArrowheads="1"/>
            </p:cNvSpPr>
            <p:nvPr/>
          </p:nvSpPr>
          <p:spPr bwMode="auto">
            <a:xfrm>
              <a:off x="678"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3" name="Rectangle 7"/>
            <p:cNvSpPr>
              <a:spLocks noChangeArrowheads="1"/>
            </p:cNvSpPr>
            <p:nvPr/>
          </p:nvSpPr>
          <p:spPr bwMode="auto">
            <a:xfrm>
              <a:off x="889" y="1104"/>
              <a:ext cx="641"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Demand</a:t>
              </a:r>
              <a:endParaRPr lang="en-AU" sz="2400" smtClean="0">
                <a:solidFill>
                  <a:srgbClr val="000000"/>
                </a:solidFill>
              </a:endParaRPr>
            </a:p>
          </p:txBody>
        </p:sp>
        <p:sp>
          <p:nvSpPr>
            <p:cNvPr id="25614" name="Rectangle 8"/>
            <p:cNvSpPr>
              <a:spLocks noChangeArrowheads="1"/>
            </p:cNvSpPr>
            <p:nvPr/>
          </p:nvSpPr>
          <p:spPr bwMode="auto">
            <a:xfrm>
              <a:off x="1439"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5" name="Rectangle 9"/>
            <p:cNvSpPr>
              <a:spLocks noChangeArrowheads="1"/>
            </p:cNvSpPr>
            <p:nvPr/>
          </p:nvSpPr>
          <p:spPr bwMode="auto">
            <a:xfrm>
              <a:off x="1853" y="1104"/>
              <a:ext cx="560" cy="17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mtClean="0">
                  <a:solidFill>
                    <a:srgbClr val="000000"/>
                  </a:solidFill>
                </a:rPr>
                <a:t>Forecast</a:t>
              </a:r>
              <a:endParaRPr lang="en-AU" sz="2400" smtClean="0">
                <a:solidFill>
                  <a:srgbClr val="000000"/>
                </a:solidFill>
              </a:endParaRPr>
            </a:p>
          </p:txBody>
        </p:sp>
        <p:sp>
          <p:nvSpPr>
            <p:cNvPr id="25616" name="Rectangle 10"/>
            <p:cNvSpPr>
              <a:spLocks noChangeArrowheads="1"/>
            </p:cNvSpPr>
            <p:nvPr/>
          </p:nvSpPr>
          <p:spPr bwMode="auto">
            <a:xfrm>
              <a:off x="2514"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7" name="Rectangle 11"/>
            <p:cNvSpPr>
              <a:spLocks noChangeArrowheads="1"/>
            </p:cNvSpPr>
            <p:nvPr/>
          </p:nvSpPr>
          <p:spPr bwMode="auto">
            <a:xfrm>
              <a:off x="446" y="128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a:t>
              </a:r>
              <a:endParaRPr lang="en-AU" sz="2400" smtClean="0">
                <a:solidFill>
                  <a:srgbClr val="000000"/>
                </a:solidFill>
              </a:endParaRPr>
            </a:p>
          </p:txBody>
        </p:sp>
        <p:sp>
          <p:nvSpPr>
            <p:cNvPr id="25618" name="Rectangle 12"/>
            <p:cNvSpPr>
              <a:spLocks noChangeArrowheads="1"/>
            </p:cNvSpPr>
            <p:nvPr/>
          </p:nvSpPr>
          <p:spPr bwMode="auto">
            <a:xfrm>
              <a:off x="528"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19" name="Rectangle 13"/>
            <p:cNvSpPr>
              <a:spLocks noChangeArrowheads="1"/>
            </p:cNvSpPr>
            <p:nvPr/>
          </p:nvSpPr>
          <p:spPr bwMode="auto">
            <a:xfrm>
              <a:off x="1041" y="1289"/>
              <a:ext cx="32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800</a:t>
              </a:r>
              <a:endParaRPr lang="en-AU" sz="2400" smtClean="0">
                <a:solidFill>
                  <a:srgbClr val="000000"/>
                </a:solidFill>
              </a:endParaRPr>
            </a:p>
          </p:txBody>
        </p:sp>
        <p:sp>
          <p:nvSpPr>
            <p:cNvPr id="25620" name="Rectangle 14"/>
            <p:cNvSpPr>
              <a:spLocks noChangeArrowheads="1"/>
            </p:cNvSpPr>
            <p:nvPr/>
          </p:nvSpPr>
          <p:spPr bwMode="auto">
            <a:xfrm>
              <a:off x="1287"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21" name="Rectangle 15"/>
            <p:cNvSpPr>
              <a:spLocks noChangeArrowheads="1"/>
            </p:cNvSpPr>
            <p:nvPr/>
          </p:nvSpPr>
          <p:spPr bwMode="auto">
            <a:xfrm>
              <a:off x="2084"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22" name="Rectangle 16"/>
            <p:cNvSpPr>
              <a:spLocks noChangeArrowheads="1"/>
            </p:cNvSpPr>
            <p:nvPr/>
          </p:nvSpPr>
          <p:spPr bwMode="auto">
            <a:xfrm>
              <a:off x="188" y="1271"/>
              <a:ext cx="586"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3" name="Rectangle 17"/>
            <p:cNvSpPr>
              <a:spLocks noChangeArrowheads="1"/>
            </p:cNvSpPr>
            <p:nvPr/>
          </p:nvSpPr>
          <p:spPr bwMode="auto">
            <a:xfrm>
              <a:off x="774" y="1271"/>
              <a:ext cx="18"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4" name="Rectangle 18"/>
            <p:cNvSpPr>
              <a:spLocks noChangeArrowheads="1"/>
            </p:cNvSpPr>
            <p:nvPr/>
          </p:nvSpPr>
          <p:spPr bwMode="auto">
            <a:xfrm>
              <a:off x="792" y="1271"/>
              <a:ext cx="750"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5" name="Rectangle 19"/>
            <p:cNvSpPr>
              <a:spLocks noChangeArrowheads="1"/>
            </p:cNvSpPr>
            <p:nvPr/>
          </p:nvSpPr>
          <p:spPr bwMode="auto">
            <a:xfrm>
              <a:off x="1542" y="1271"/>
              <a:ext cx="17"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6" name="Rectangle 20"/>
            <p:cNvSpPr>
              <a:spLocks noChangeArrowheads="1"/>
            </p:cNvSpPr>
            <p:nvPr/>
          </p:nvSpPr>
          <p:spPr bwMode="auto">
            <a:xfrm>
              <a:off x="1559" y="1271"/>
              <a:ext cx="1052"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27" name="Rectangle 21"/>
            <p:cNvSpPr>
              <a:spLocks noChangeArrowheads="1"/>
            </p:cNvSpPr>
            <p:nvPr/>
          </p:nvSpPr>
          <p:spPr bwMode="auto">
            <a:xfrm>
              <a:off x="446" y="145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a:t>
              </a:r>
              <a:endParaRPr lang="en-AU" sz="2400" smtClean="0">
                <a:solidFill>
                  <a:srgbClr val="000000"/>
                </a:solidFill>
              </a:endParaRPr>
            </a:p>
          </p:txBody>
        </p:sp>
        <p:sp>
          <p:nvSpPr>
            <p:cNvPr id="25628" name="Rectangle 22"/>
            <p:cNvSpPr>
              <a:spLocks noChangeArrowheads="1"/>
            </p:cNvSpPr>
            <p:nvPr/>
          </p:nvSpPr>
          <p:spPr bwMode="auto">
            <a:xfrm>
              <a:off x="528"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29" name="Rectangle 23"/>
            <p:cNvSpPr>
              <a:spLocks noChangeArrowheads="1"/>
            </p:cNvSpPr>
            <p:nvPr/>
          </p:nvSpPr>
          <p:spPr bwMode="auto">
            <a:xfrm>
              <a:off x="1000" y="145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1400</a:t>
              </a:r>
              <a:endParaRPr lang="en-AU" sz="2400" smtClean="0">
                <a:solidFill>
                  <a:srgbClr val="000000"/>
                </a:solidFill>
              </a:endParaRPr>
            </a:p>
          </p:txBody>
        </p:sp>
        <p:sp>
          <p:nvSpPr>
            <p:cNvPr id="25630" name="Rectangle 24"/>
            <p:cNvSpPr>
              <a:spLocks noChangeArrowheads="1"/>
            </p:cNvSpPr>
            <p:nvPr/>
          </p:nvSpPr>
          <p:spPr bwMode="auto">
            <a:xfrm>
              <a:off x="1328"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1" name="Rectangle 25"/>
            <p:cNvSpPr>
              <a:spLocks noChangeArrowheads="1"/>
            </p:cNvSpPr>
            <p:nvPr/>
          </p:nvSpPr>
          <p:spPr bwMode="auto">
            <a:xfrm>
              <a:off x="2084"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2" name="Rectangle 26"/>
            <p:cNvSpPr>
              <a:spLocks noChangeArrowheads="1"/>
            </p:cNvSpPr>
            <p:nvPr/>
          </p:nvSpPr>
          <p:spPr bwMode="auto">
            <a:xfrm>
              <a:off x="446" y="1628"/>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3</a:t>
              </a:r>
              <a:endParaRPr lang="en-AU" sz="2400" smtClean="0">
                <a:solidFill>
                  <a:srgbClr val="000000"/>
                </a:solidFill>
              </a:endParaRPr>
            </a:p>
          </p:txBody>
        </p:sp>
        <p:sp>
          <p:nvSpPr>
            <p:cNvPr id="25633" name="Rectangle 27"/>
            <p:cNvSpPr>
              <a:spLocks noChangeArrowheads="1"/>
            </p:cNvSpPr>
            <p:nvPr/>
          </p:nvSpPr>
          <p:spPr bwMode="auto">
            <a:xfrm>
              <a:off x="528"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4" name="Rectangle 28"/>
            <p:cNvSpPr>
              <a:spLocks noChangeArrowheads="1"/>
            </p:cNvSpPr>
            <p:nvPr/>
          </p:nvSpPr>
          <p:spPr bwMode="auto">
            <a:xfrm>
              <a:off x="1000" y="1628"/>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1000</a:t>
              </a:r>
              <a:endParaRPr lang="en-AU" sz="2400" smtClean="0">
                <a:solidFill>
                  <a:srgbClr val="000000"/>
                </a:solidFill>
              </a:endParaRPr>
            </a:p>
          </p:txBody>
        </p:sp>
        <p:sp>
          <p:nvSpPr>
            <p:cNvPr id="25635" name="Rectangle 29"/>
            <p:cNvSpPr>
              <a:spLocks noChangeArrowheads="1"/>
            </p:cNvSpPr>
            <p:nvPr/>
          </p:nvSpPr>
          <p:spPr bwMode="auto">
            <a:xfrm>
              <a:off x="1328"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6" name="Rectangle 30"/>
            <p:cNvSpPr>
              <a:spLocks noChangeArrowheads="1"/>
            </p:cNvSpPr>
            <p:nvPr/>
          </p:nvSpPr>
          <p:spPr bwMode="auto">
            <a:xfrm>
              <a:off x="2084"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7" name="Rectangle 31"/>
            <p:cNvSpPr>
              <a:spLocks noChangeArrowheads="1"/>
            </p:cNvSpPr>
            <p:nvPr/>
          </p:nvSpPr>
          <p:spPr bwMode="auto">
            <a:xfrm>
              <a:off x="446" y="179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4</a:t>
              </a:r>
              <a:endParaRPr lang="en-AU" sz="2400" smtClean="0">
                <a:solidFill>
                  <a:srgbClr val="000000"/>
                </a:solidFill>
              </a:endParaRPr>
            </a:p>
          </p:txBody>
        </p:sp>
        <p:sp>
          <p:nvSpPr>
            <p:cNvPr id="25638" name="Rectangle 32"/>
            <p:cNvSpPr>
              <a:spLocks noChangeArrowheads="1"/>
            </p:cNvSpPr>
            <p:nvPr/>
          </p:nvSpPr>
          <p:spPr bwMode="auto">
            <a:xfrm>
              <a:off x="52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39" name="Rectangle 33"/>
            <p:cNvSpPr>
              <a:spLocks noChangeArrowheads="1"/>
            </p:cNvSpPr>
            <p:nvPr/>
          </p:nvSpPr>
          <p:spPr bwMode="auto">
            <a:xfrm>
              <a:off x="1000"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5640" name="Rectangle 34"/>
            <p:cNvSpPr>
              <a:spLocks noChangeArrowheads="1"/>
            </p:cNvSpPr>
            <p:nvPr/>
          </p:nvSpPr>
          <p:spPr bwMode="auto">
            <a:xfrm>
              <a:off x="132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1" name="Rectangle 35"/>
            <p:cNvSpPr>
              <a:spLocks noChangeArrowheads="1"/>
            </p:cNvSpPr>
            <p:nvPr/>
          </p:nvSpPr>
          <p:spPr bwMode="auto">
            <a:xfrm>
              <a:off x="1920"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1067</a:t>
              </a:r>
              <a:endParaRPr lang="en-AU" sz="2400" smtClean="0">
                <a:solidFill>
                  <a:srgbClr val="000000"/>
                </a:solidFill>
              </a:endParaRPr>
            </a:p>
          </p:txBody>
        </p:sp>
        <p:sp>
          <p:nvSpPr>
            <p:cNvPr id="25642" name="Rectangle 36"/>
            <p:cNvSpPr>
              <a:spLocks noChangeArrowheads="1"/>
            </p:cNvSpPr>
            <p:nvPr/>
          </p:nvSpPr>
          <p:spPr bwMode="auto">
            <a:xfrm>
              <a:off x="2248"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3" name="Rectangle 37"/>
            <p:cNvSpPr>
              <a:spLocks noChangeArrowheads="1"/>
            </p:cNvSpPr>
            <p:nvPr/>
          </p:nvSpPr>
          <p:spPr bwMode="auto">
            <a:xfrm>
              <a:off x="446" y="196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5</a:t>
              </a:r>
              <a:endParaRPr lang="en-AU" sz="2400" smtClean="0">
                <a:solidFill>
                  <a:srgbClr val="000000"/>
                </a:solidFill>
              </a:endParaRPr>
            </a:p>
          </p:txBody>
        </p:sp>
        <p:sp>
          <p:nvSpPr>
            <p:cNvPr id="25644" name="Rectangle 38"/>
            <p:cNvSpPr>
              <a:spLocks noChangeArrowheads="1"/>
            </p:cNvSpPr>
            <p:nvPr/>
          </p:nvSpPr>
          <p:spPr bwMode="auto">
            <a:xfrm>
              <a:off x="52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5" name="Rectangle 39"/>
            <p:cNvSpPr>
              <a:spLocks noChangeArrowheads="1"/>
            </p:cNvSpPr>
            <p:nvPr/>
          </p:nvSpPr>
          <p:spPr bwMode="auto">
            <a:xfrm>
              <a:off x="1000"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5646" name="Rectangle 40"/>
            <p:cNvSpPr>
              <a:spLocks noChangeArrowheads="1"/>
            </p:cNvSpPr>
            <p:nvPr/>
          </p:nvSpPr>
          <p:spPr bwMode="auto">
            <a:xfrm>
              <a:off x="132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7" name="Rectangle 41"/>
            <p:cNvSpPr>
              <a:spLocks noChangeArrowheads="1"/>
            </p:cNvSpPr>
            <p:nvPr/>
          </p:nvSpPr>
          <p:spPr bwMode="auto">
            <a:xfrm>
              <a:off x="1920"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5648" name="Rectangle 42"/>
            <p:cNvSpPr>
              <a:spLocks noChangeArrowheads="1"/>
            </p:cNvSpPr>
            <p:nvPr/>
          </p:nvSpPr>
          <p:spPr bwMode="auto">
            <a:xfrm>
              <a:off x="2248"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49" name="Rectangle 43"/>
            <p:cNvSpPr>
              <a:spLocks noChangeArrowheads="1"/>
            </p:cNvSpPr>
            <p:nvPr/>
          </p:nvSpPr>
          <p:spPr bwMode="auto">
            <a:xfrm>
              <a:off x="446" y="213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6</a:t>
              </a:r>
              <a:endParaRPr lang="en-AU" sz="2400" smtClean="0">
                <a:solidFill>
                  <a:srgbClr val="000000"/>
                </a:solidFill>
              </a:endParaRPr>
            </a:p>
          </p:txBody>
        </p:sp>
        <p:sp>
          <p:nvSpPr>
            <p:cNvPr id="25650" name="Rectangle 44"/>
            <p:cNvSpPr>
              <a:spLocks noChangeArrowheads="1"/>
            </p:cNvSpPr>
            <p:nvPr/>
          </p:nvSpPr>
          <p:spPr bwMode="auto">
            <a:xfrm>
              <a:off x="52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1" name="Rectangle 45"/>
            <p:cNvSpPr>
              <a:spLocks noChangeArrowheads="1"/>
            </p:cNvSpPr>
            <p:nvPr/>
          </p:nvSpPr>
          <p:spPr bwMode="auto">
            <a:xfrm>
              <a:off x="1000"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5652" name="Rectangle 46"/>
            <p:cNvSpPr>
              <a:spLocks noChangeArrowheads="1"/>
            </p:cNvSpPr>
            <p:nvPr/>
          </p:nvSpPr>
          <p:spPr bwMode="auto">
            <a:xfrm>
              <a:off x="132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3" name="Rectangle 47"/>
            <p:cNvSpPr>
              <a:spLocks noChangeArrowheads="1"/>
            </p:cNvSpPr>
            <p:nvPr/>
          </p:nvSpPr>
          <p:spPr bwMode="auto">
            <a:xfrm>
              <a:off x="1920"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1333</a:t>
              </a:r>
              <a:endParaRPr lang="en-AU" sz="2400" smtClean="0">
                <a:solidFill>
                  <a:srgbClr val="000000"/>
                </a:solidFill>
              </a:endParaRPr>
            </a:p>
          </p:txBody>
        </p:sp>
        <p:sp>
          <p:nvSpPr>
            <p:cNvPr id="25654" name="Rectangle 48"/>
            <p:cNvSpPr>
              <a:spLocks noChangeArrowheads="1"/>
            </p:cNvSpPr>
            <p:nvPr/>
          </p:nvSpPr>
          <p:spPr bwMode="auto">
            <a:xfrm>
              <a:off x="2248"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5" name="Rectangle 49"/>
            <p:cNvSpPr>
              <a:spLocks noChangeArrowheads="1"/>
            </p:cNvSpPr>
            <p:nvPr/>
          </p:nvSpPr>
          <p:spPr bwMode="auto">
            <a:xfrm>
              <a:off x="446" y="230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7</a:t>
              </a:r>
              <a:endParaRPr lang="en-AU" sz="2400" smtClean="0">
                <a:solidFill>
                  <a:srgbClr val="000000"/>
                </a:solidFill>
              </a:endParaRPr>
            </a:p>
          </p:txBody>
        </p:sp>
        <p:sp>
          <p:nvSpPr>
            <p:cNvPr id="25656" name="Rectangle 50"/>
            <p:cNvSpPr>
              <a:spLocks noChangeArrowheads="1"/>
            </p:cNvSpPr>
            <p:nvPr/>
          </p:nvSpPr>
          <p:spPr bwMode="auto">
            <a:xfrm>
              <a:off x="52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7" name="Rectangle 51"/>
            <p:cNvSpPr>
              <a:spLocks noChangeArrowheads="1"/>
            </p:cNvSpPr>
            <p:nvPr/>
          </p:nvSpPr>
          <p:spPr bwMode="auto">
            <a:xfrm>
              <a:off x="1000"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1800</a:t>
              </a:r>
              <a:endParaRPr lang="en-AU" sz="2400" smtClean="0">
                <a:solidFill>
                  <a:srgbClr val="000000"/>
                </a:solidFill>
              </a:endParaRPr>
            </a:p>
          </p:txBody>
        </p:sp>
        <p:sp>
          <p:nvSpPr>
            <p:cNvPr id="25658" name="Rectangle 52"/>
            <p:cNvSpPr>
              <a:spLocks noChangeArrowheads="1"/>
            </p:cNvSpPr>
            <p:nvPr/>
          </p:nvSpPr>
          <p:spPr bwMode="auto">
            <a:xfrm>
              <a:off x="132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59" name="Rectangle 53"/>
            <p:cNvSpPr>
              <a:spLocks noChangeArrowheads="1"/>
            </p:cNvSpPr>
            <p:nvPr/>
          </p:nvSpPr>
          <p:spPr bwMode="auto">
            <a:xfrm>
              <a:off x="1920"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1433</a:t>
              </a:r>
              <a:endParaRPr lang="en-AU" sz="2400" smtClean="0">
                <a:solidFill>
                  <a:srgbClr val="000000"/>
                </a:solidFill>
              </a:endParaRPr>
            </a:p>
          </p:txBody>
        </p:sp>
        <p:sp>
          <p:nvSpPr>
            <p:cNvPr id="25660" name="Rectangle 54"/>
            <p:cNvSpPr>
              <a:spLocks noChangeArrowheads="1"/>
            </p:cNvSpPr>
            <p:nvPr/>
          </p:nvSpPr>
          <p:spPr bwMode="auto">
            <a:xfrm>
              <a:off x="2248"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1" name="Rectangle 55"/>
            <p:cNvSpPr>
              <a:spLocks noChangeArrowheads="1"/>
            </p:cNvSpPr>
            <p:nvPr/>
          </p:nvSpPr>
          <p:spPr bwMode="auto">
            <a:xfrm>
              <a:off x="446" y="246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a:t>
              </a:r>
              <a:endParaRPr lang="en-AU" sz="2400" smtClean="0">
                <a:solidFill>
                  <a:srgbClr val="000000"/>
                </a:solidFill>
              </a:endParaRPr>
            </a:p>
          </p:txBody>
        </p:sp>
        <p:sp>
          <p:nvSpPr>
            <p:cNvPr id="25662" name="Rectangle 56"/>
            <p:cNvSpPr>
              <a:spLocks noChangeArrowheads="1"/>
            </p:cNvSpPr>
            <p:nvPr/>
          </p:nvSpPr>
          <p:spPr bwMode="auto">
            <a:xfrm>
              <a:off x="52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3" name="Rectangle 57"/>
            <p:cNvSpPr>
              <a:spLocks noChangeArrowheads="1"/>
            </p:cNvSpPr>
            <p:nvPr/>
          </p:nvSpPr>
          <p:spPr bwMode="auto">
            <a:xfrm>
              <a:off x="1000"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5664" name="Rectangle 58"/>
            <p:cNvSpPr>
              <a:spLocks noChangeArrowheads="1"/>
            </p:cNvSpPr>
            <p:nvPr/>
          </p:nvSpPr>
          <p:spPr bwMode="auto">
            <a:xfrm>
              <a:off x="132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5" name="Rectangle 59"/>
            <p:cNvSpPr>
              <a:spLocks noChangeArrowheads="1"/>
            </p:cNvSpPr>
            <p:nvPr/>
          </p:nvSpPr>
          <p:spPr bwMode="auto">
            <a:xfrm>
              <a:off x="1920"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1533</a:t>
              </a:r>
              <a:endParaRPr lang="en-AU" sz="2400" smtClean="0">
                <a:solidFill>
                  <a:srgbClr val="000000"/>
                </a:solidFill>
              </a:endParaRPr>
            </a:p>
          </p:txBody>
        </p:sp>
        <p:sp>
          <p:nvSpPr>
            <p:cNvPr id="25666" name="Rectangle 60"/>
            <p:cNvSpPr>
              <a:spLocks noChangeArrowheads="1"/>
            </p:cNvSpPr>
            <p:nvPr/>
          </p:nvSpPr>
          <p:spPr bwMode="auto">
            <a:xfrm>
              <a:off x="2248"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7" name="Rectangle 61"/>
            <p:cNvSpPr>
              <a:spLocks noChangeArrowheads="1"/>
            </p:cNvSpPr>
            <p:nvPr/>
          </p:nvSpPr>
          <p:spPr bwMode="auto">
            <a:xfrm>
              <a:off x="446" y="263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9</a:t>
              </a:r>
              <a:endParaRPr lang="en-AU" sz="2400" smtClean="0">
                <a:solidFill>
                  <a:srgbClr val="000000"/>
                </a:solidFill>
              </a:endParaRPr>
            </a:p>
          </p:txBody>
        </p:sp>
        <p:sp>
          <p:nvSpPr>
            <p:cNvPr id="25668" name="Rectangle 62"/>
            <p:cNvSpPr>
              <a:spLocks noChangeArrowheads="1"/>
            </p:cNvSpPr>
            <p:nvPr/>
          </p:nvSpPr>
          <p:spPr bwMode="auto">
            <a:xfrm>
              <a:off x="52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69" name="Rectangle 63"/>
            <p:cNvSpPr>
              <a:spLocks noChangeArrowheads="1"/>
            </p:cNvSpPr>
            <p:nvPr/>
          </p:nvSpPr>
          <p:spPr bwMode="auto">
            <a:xfrm>
              <a:off x="1000"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5670" name="Rectangle 64"/>
            <p:cNvSpPr>
              <a:spLocks noChangeArrowheads="1"/>
            </p:cNvSpPr>
            <p:nvPr/>
          </p:nvSpPr>
          <p:spPr bwMode="auto">
            <a:xfrm>
              <a:off x="132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1" name="Rectangle 65"/>
            <p:cNvSpPr>
              <a:spLocks noChangeArrowheads="1"/>
            </p:cNvSpPr>
            <p:nvPr/>
          </p:nvSpPr>
          <p:spPr bwMode="auto">
            <a:xfrm>
              <a:off x="1920"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5672" name="Rectangle 66"/>
            <p:cNvSpPr>
              <a:spLocks noChangeArrowheads="1"/>
            </p:cNvSpPr>
            <p:nvPr/>
          </p:nvSpPr>
          <p:spPr bwMode="auto">
            <a:xfrm>
              <a:off x="2248"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3" name="Rectangle 67"/>
            <p:cNvSpPr>
              <a:spLocks noChangeArrowheads="1"/>
            </p:cNvSpPr>
            <p:nvPr/>
          </p:nvSpPr>
          <p:spPr bwMode="auto">
            <a:xfrm>
              <a:off x="405" y="280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a:t>
              </a:r>
              <a:endParaRPr lang="en-AU" sz="2400" smtClean="0">
                <a:solidFill>
                  <a:srgbClr val="000000"/>
                </a:solidFill>
              </a:endParaRPr>
            </a:p>
          </p:txBody>
        </p:sp>
        <p:sp>
          <p:nvSpPr>
            <p:cNvPr id="25674" name="Rectangle 68"/>
            <p:cNvSpPr>
              <a:spLocks noChangeArrowheads="1"/>
            </p:cNvSpPr>
            <p:nvPr/>
          </p:nvSpPr>
          <p:spPr bwMode="auto">
            <a:xfrm>
              <a:off x="569"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5" name="Rectangle 69"/>
            <p:cNvSpPr>
              <a:spLocks noChangeArrowheads="1"/>
            </p:cNvSpPr>
            <p:nvPr/>
          </p:nvSpPr>
          <p:spPr bwMode="auto">
            <a:xfrm>
              <a:off x="1000"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5676" name="Rectangle 70"/>
            <p:cNvSpPr>
              <a:spLocks noChangeArrowheads="1"/>
            </p:cNvSpPr>
            <p:nvPr/>
          </p:nvSpPr>
          <p:spPr bwMode="auto">
            <a:xfrm>
              <a:off x="1328"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7" name="Rectangle 71"/>
            <p:cNvSpPr>
              <a:spLocks noChangeArrowheads="1"/>
            </p:cNvSpPr>
            <p:nvPr/>
          </p:nvSpPr>
          <p:spPr bwMode="auto">
            <a:xfrm>
              <a:off x="1920"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5678" name="Rectangle 72"/>
            <p:cNvSpPr>
              <a:spLocks noChangeArrowheads="1"/>
            </p:cNvSpPr>
            <p:nvPr/>
          </p:nvSpPr>
          <p:spPr bwMode="auto">
            <a:xfrm>
              <a:off x="2248"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79" name="Rectangle 73"/>
            <p:cNvSpPr>
              <a:spLocks noChangeArrowheads="1"/>
            </p:cNvSpPr>
            <p:nvPr/>
          </p:nvSpPr>
          <p:spPr bwMode="auto">
            <a:xfrm>
              <a:off x="405" y="297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11</a:t>
              </a:r>
              <a:endParaRPr lang="en-AU" sz="2400" smtClean="0">
                <a:solidFill>
                  <a:srgbClr val="000000"/>
                </a:solidFill>
              </a:endParaRPr>
            </a:p>
          </p:txBody>
        </p:sp>
        <p:sp>
          <p:nvSpPr>
            <p:cNvPr id="25680" name="Rectangle 74"/>
            <p:cNvSpPr>
              <a:spLocks noChangeArrowheads="1"/>
            </p:cNvSpPr>
            <p:nvPr/>
          </p:nvSpPr>
          <p:spPr bwMode="auto">
            <a:xfrm>
              <a:off x="569"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1" name="Rectangle 75"/>
            <p:cNvSpPr>
              <a:spLocks noChangeArrowheads="1"/>
            </p:cNvSpPr>
            <p:nvPr/>
          </p:nvSpPr>
          <p:spPr bwMode="auto">
            <a:xfrm>
              <a:off x="1000"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5682" name="Rectangle 76"/>
            <p:cNvSpPr>
              <a:spLocks noChangeArrowheads="1"/>
            </p:cNvSpPr>
            <p:nvPr/>
          </p:nvSpPr>
          <p:spPr bwMode="auto">
            <a:xfrm>
              <a:off x="1328"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3" name="Rectangle 77"/>
            <p:cNvSpPr>
              <a:spLocks noChangeArrowheads="1"/>
            </p:cNvSpPr>
            <p:nvPr/>
          </p:nvSpPr>
          <p:spPr bwMode="auto">
            <a:xfrm>
              <a:off x="1920"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5684" name="Rectangle 78"/>
            <p:cNvSpPr>
              <a:spLocks noChangeArrowheads="1"/>
            </p:cNvSpPr>
            <p:nvPr/>
          </p:nvSpPr>
          <p:spPr bwMode="auto">
            <a:xfrm>
              <a:off x="2248"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5" name="Rectangle 79"/>
            <p:cNvSpPr>
              <a:spLocks noChangeArrowheads="1"/>
            </p:cNvSpPr>
            <p:nvPr/>
          </p:nvSpPr>
          <p:spPr bwMode="auto">
            <a:xfrm>
              <a:off x="405" y="314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12</a:t>
              </a:r>
              <a:endParaRPr lang="en-AU" sz="2400" smtClean="0">
                <a:solidFill>
                  <a:srgbClr val="000000"/>
                </a:solidFill>
              </a:endParaRPr>
            </a:p>
          </p:txBody>
        </p:sp>
        <p:sp>
          <p:nvSpPr>
            <p:cNvPr id="25686" name="Rectangle 80"/>
            <p:cNvSpPr>
              <a:spLocks noChangeArrowheads="1"/>
            </p:cNvSpPr>
            <p:nvPr/>
          </p:nvSpPr>
          <p:spPr bwMode="auto">
            <a:xfrm>
              <a:off x="569"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7" name="Rectangle 81"/>
            <p:cNvSpPr>
              <a:spLocks noChangeArrowheads="1"/>
            </p:cNvSpPr>
            <p:nvPr/>
          </p:nvSpPr>
          <p:spPr bwMode="auto">
            <a:xfrm>
              <a:off x="1000"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5688" name="Rectangle 82"/>
            <p:cNvSpPr>
              <a:spLocks noChangeArrowheads="1"/>
            </p:cNvSpPr>
            <p:nvPr/>
          </p:nvSpPr>
          <p:spPr bwMode="auto">
            <a:xfrm>
              <a:off x="1328"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89" name="Rectangle 83"/>
            <p:cNvSpPr>
              <a:spLocks noChangeArrowheads="1"/>
            </p:cNvSpPr>
            <p:nvPr/>
          </p:nvSpPr>
          <p:spPr bwMode="auto">
            <a:xfrm>
              <a:off x="1920"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5690" name="Rectangle 84"/>
            <p:cNvSpPr>
              <a:spLocks noChangeArrowheads="1"/>
            </p:cNvSpPr>
            <p:nvPr/>
          </p:nvSpPr>
          <p:spPr bwMode="auto">
            <a:xfrm>
              <a:off x="2248"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1" name="Rectangle 85"/>
            <p:cNvSpPr>
              <a:spLocks noChangeArrowheads="1"/>
            </p:cNvSpPr>
            <p:nvPr/>
          </p:nvSpPr>
          <p:spPr bwMode="auto">
            <a:xfrm>
              <a:off x="405" y="331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a:t>
              </a:r>
              <a:endParaRPr lang="en-AU" sz="2400" smtClean="0">
                <a:solidFill>
                  <a:srgbClr val="000000"/>
                </a:solidFill>
              </a:endParaRPr>
            </a:p>
          </p:txBody>
        </p:sp>
        <p:sp>
          <p:nvSpPr>
            <p:cNvPr id="25692" name="Rectangle 86"/>
            <p:cNvSpPr>
              <a:spLocks noChangeArrowheads="1"/>
            </p:cNvSpPr>
            <p:nvPr/>
          </p:nvSpPr>
          <p:spPr bwMode="auto">
            <a:xfrm>
              <a:off x="569"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3" name="Rectangle 87"/>
            <p:cNvSpPr>
              <a:spLocks noChangeArrowheads="1"/>
            </p:cNvSpPr>
            <p:nvPr/>
          </p:nvSpPr>
          <p:spPr bwMode="auto">
            <a:xfrm>
              <a:off x="1000"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5694" name="Rectangle 88"/>
            <p:cNvSpPr>
              <a:spLocks noChangeArrowheads="1"/>
            </p:cNvSpPr>
            <p:nvPr/>
          </p:nvSpPr>
          <p:spPr bwMode="auto">
            <a:xfrm>
              <a:off x="1328"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5" name="Rectangle 89"/>
            <p:cNvSpPr>
              <a:spLocks noChangeArrowheads="1"/>
            </p:cNvSpPr>
            <p:nvPr/>
          </p:nvSpPr>
          <p:spPr bwMode="auto">
            <a:xfrm>
              <a:off x="1920"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1633</a:t>
              </a:r>
              <a:endParaRPr lang="en-AU" sz="2400" smtClean="0">
                <a:solidFill>
                  <a:srgbClr val="000000"/>
                </a:solidFill>
              </a:endParaRPr>
            </a:p>
          </p:txBody>
        </p:sp>
        <p:sp>
          <p:nvSpPr>
            <p:cNvPr id="25696" name="Rectangle 90"/>
            <p:cNvSpPr>
              <a:spLocks noChangeArrowheads="1"/>
            </p:cNvSpPr>
            <p:nvPr/>
          </p:nvSpPr>
          <p:spPr bwMode="auto">
            <a:xfrm>
              <a:off x="2248"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7" name="Rectangle 91"/>
            <p:cNvSpPr>
              <a:spLocks noChangeArrowheads="1"/>
            </p:cNvSpPr>
            <p:nvPr/>
          </p:nvSpPr>
          <p:spPr bwMode="auto">
            <a:xfrm>
              <a:off x="405" y="348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a:t>
              </a:r>
              <a:endParaRPr lang="en-AU" sz="2400" smtClean="0">
                <a:solidFill>
                  <a:srgbClr val="000000"/>
                </a:solidFill>
              </a:endParaRPr>
            </a:p>
          </p:txBody>
        </p:sp>
        <p:sp>
          <p:nvSpPr>
            <p:cNvPr id="25698" name="Rectangle 92"/>
            <p:cNvSpPr>
              <a:spLocks noChangeArrowheads="1"/>
            </p:cNvSpPr>
            <p:nvPr/>
          </p:nvSpPr>
          <p:spPr bwMode="auto">
            <a:xfrm>
              <a:off x="569"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699" name="Rectangle 93"/>
            <p:cNvSpPr>
              <a:spLocks noChangeArrowheads="1"/>
            </p:cNvSpPr>
            <p:nvPr/>
          </p:nvSpPr>
          <p:spPr bwMode="auto">
            <a:xfrm>
              <a:off x="1000"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5700" name="Rectangle 94"/>
            <p:cNvSpPr>
              <a:spLocks noChangeArrowheads="1"/>
            </p:cNvSpPr>
            <p:nvPr/>
          </p:nvSpPr>
          <p:spPr bwMode="auto">
            <a:xfrm>
              <a:off x="1328"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1" name="Rectangle 95"/>
            <p:cNvSpPr>
              <a:spLocks noChangeArrowheads="1"/>
            </p:cNvSpPr>
            <p:nvPr/>
          </p:nvSpPr>
          <p:spPr bwMode="auto">
            <a:xfrm>
              <a:off x="1920"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1833</a:t>
              </a:r>
              <a:endParaRPr lang="en-AU" sz="2400" smtClean="0">
                <a:solidFill>
                  <a:srgbClr val="000000"/>
                </a:solidFill>
              </a:endParaRPr>
            </a:p>
          </p:txBody>
        </p:sp>
        <p:sp>
          <p:nvSpPr>
            <p:cNvPr id="25702" name="Rectangle 96"/>
            <p:cNvSpPr>
              <a:spLocks noChangeArrowheads="1"/>
            </p:cNvSpPr>
            <p:nvPr/>
          </p:nvSpPr>
          <p:spPr bwMode="auto">
            <a:xfrm>
              <a:off x="2248"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3" name="Rectangle 97"/>
            <p:cNvSpPr>
              <a:spLocks noChangeArrowheads="1"/>
            </p:cNvSpPr>
            <p:nvPr/>
          </p:nvSpPr>
          <p:spPr bwMode="auto">
            <a:xfrm>
              <a:off x="405" y="365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a:t>
              </a:r>
              <a:endParaRPr lang="en-AU" sz="2400" smtClean="0">
                <a:solidFill>
                  <a:srgbClr val="000000"/>
                </a:solidFill>
              </a:endParaRPr>
            </a:p>
          </p:txBody>
        </p:sp>
        <p:sp>
          <p:nvSpPr>
            <p:cNvPr id="25704" name="Rectangle 98"/>
            <p:cNvSpPr>
              <a:spLocks noChangeArrowheads="1"/>
            </p:cNvSpPr>
            <p:nvPr/>
          </p:nvSpPr>
          <p:spPr bwMode="auto">
            <a:xfrm>
              <a:off x="569"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5" name="Rectangle 99"/>
            <p:cNvSpPr>
              <a:spLocks noChangeArrowheads="1"/>
            </p:cNvSpPr>
            <p:nvPr/>
          </p:nvSpPr>
          <p:spPr bwMode="auto">
            <a:xfrm>
              <a:off x="1000"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2000</a:t>
              </a:r>
              <a:endParaRPr lang="en-AU" sz="2400" smtClean="0">
                <a:solidFill>
                  <a:srgbClr val="000000"/>
                </a:solidFill>
              </a:endParaRPr>
            </a:p>
          </p:txBody>
        </p:sp>
        <p:sp>
          <p:nvSpPr>
            <p:cNvPr id="25706" name="Rectangle 100"/>
            <p:cNvSpPr>
              <a:spLocks noChangeArrowheads="1"/>
            </p:cNvSpPr>
            <p:nvPr/>
          </p:nvSpPr>
          <p:spPr bwMode="auto">
            <a:xfrm>
              <a:off x="1328"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5707" name="Rectangle 101"/>
            <p:cNvSpPr>
              <a:spLocks noChangeArrowheads="1"/>
            </p:cNvSpPr>
            <p:nvPr/>
          </p:nvSpPr>
          <p:spPr bwMode="auto">
            <a:xfrm>
              <a:off x="1920"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2033</a:t>
              </a:r>
              <a:endParaRPr lang="en-AU" sz="2400" smtClean="0">
                <a:solidFill>
                  <a:srgbClr val="000000"/>
                </a:solidFill>
              </a:endParaRPr>
            </a:p>
          </p:txBody>
        </p:sp>
        <p:sp>
          <p:nvSpPr>
            <p:cNvPr id="25708" name="Rectangle 102"/>
            <p:cNvSpPr>
              <a:spLocks noChangeArrowheads="1"/>
            </p:cNvSpPr>
            <p:nvPr/>
          </p:nvSpPr>
          <p:spPr bwMode="auto">
            <a:xfrm>
              <a:off x="2248"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grpSp>
      <p:sp>
        <p:nvSpPr>
          <p:cNvPr id="25602" name="Text Box 3"/>
          <p:cNvSpPr txBox="1">
            <a:spLocks noChangeArrowheads="1"/>
          </p:cNvSpPr>
          <p:nvPr/>
        </p:nvSpPr>
        <p:spPr bwMode="auto">
          <a:xfrm>
            <a:off x="133350" y="1258888"/>
            <a:ext cx="375859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Weighted moving </a:t>
            </a:r>
            <a:r>
              <a:rPr lang="en-US" sz="2400" dirty="0">
                <a:solidFill>
                  <a:srgbClr val="0070C0"/>
                </a:solidFill>
              </a:rPr>
              <a:t>a</a:t>
            </a:r>
            <a:r>
              <a:rPr lang="en-US" sz="2400" dirty="0" smtClean="0">
                <a:solidFill>
                  <a:srgbClr val="0070C0"/>
                </a:solidFill>
              </a:rPr>
              <a:t>verage</a:t>
            </a:r>
            <a:endParaRPr lang="en-AU" sz="1200" dirty="0" smtClean="0">
              <a:solidFill>
                <a:srgbClr val="0070C0"/>
              </a:solidFill>
            </a:endParaRPr>
          </a:p>
        </p:txBody>
      </p:sp>
      <p:sp>
        <p:nvSpPr>
          <p:cNvPr id="25604" name="Rectangle 103"/>
          <p:cNvSpPr>
            <a:spLocks noChangeArrowheads="1"/>
          </p:cNvSpPr>
          <p:nvPr/>
        </p:nvSpPr>
        <p:spPr bwMode="auto">
          <a:xfrm>
            <a:off x="298450" y="6059488"/>
            <a:ext cx="9302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5" name="Rectangle 104"/>
          <p:cNvSpPr>
            <a:spLocks noChangeArrowheads="1"/>
          </p:cNvSpPr>
          <p:nvPr/>
        </p:nvSpPr>
        <p:spPr bwMode="auto">
          <a:xfrm>
            <a:off x="12287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6" name="Rectangle 105"/>
          <p:cNvSpPr>
            <a:spLocks noChangeArrowheads="1"/>
          </p:cNvSpPr>
          <p:nvPr/>
        </p:nvSpPr>
        <p:spPr bwMode="auto">
          <a:xfrm>
            <a:off x="1238250" y="6059488"/>
            <a:ext cx="12096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7" name="Rectangle 106"/>
          <p:cNvSpPr>
            <a:spLocks noChangeArrowheads="1"/>
          </p:cNvSpPr>
          <p:nvPr/>
        </p:nvSpPr>
        <p:spPr bwMode="auto">
          <a:xfrm>
            <a:off x="24479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8" name="Rectangle 107"/>
          <p:cNvSpPr>
            <a:spLocks noChangeArrowheads="1"/>
          </p:cNvSpPr>
          <p:nvPr/>
        </p:nvSpPr>
        <p:spPr bwMode="auto">
          <a:xfrm>
            <a:off x="2457450" y="6059488"/>
            <a:ext cx="1687513"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5609" name="Text Box 108"/>
          <p:cNvSpPr txBox="1">
            <a:spLocks noChangeArrowheads="1"/>
          </p:cNvSpPr>
          <p:nvPr/>
        </p:nvSpPr>
        <p:spPr bwMode="auto">
          <a:xfrm>
            <a:off x="4403725" y="1452592"/>
            <a:ext cx="4560763" cy="1692771"/>
          </a:xfrm>
          <a:prstGeom prst="rect">
            <a:avLst/>
          </a:prstGeom>
          <a:noFill/>
          <a:ln w="38100">
            <a:noFill/>
            <a:miter lim="800000"/>
            <a:headEnd/>
            <a:tailEnd/>
          </a:ln>
        </p:spPr>
        <p:txBody>
          <a:bodyPr wrap="square">
            <a:spAutoFit/>
          </a:bodyPr>
          <a:lstStyle/>
          <a:p>
            <a:pPr fontAlgn="base">
              <a:spcBef>
                <a:spcPct val="0"/>
              </a:spcBef>
              <a:spcAft>
                <a:spcPct val="0"/>
              </a:spcAft>
            </a:pPr>
            <a:r>
              <a:rPr lang="en-US" sz="2400" dirty="0" smtClean="0">
                <a:solidFill>
                  <a:srgbClr val="000000"/>
                </a:solidFill>
              </a:rPr>
              <a:t>Assume weights of 0.5, 0.3, 0.2. </a:t>
            </a:r>
          </a:p>
          <a:p>
            <a:pPr fontAlgn="base">
              <a:spcBef>
                <a:spcPct val="0"/>
              </a:spcBef>
              <a:spcAft>
                <a:spcPct val="0"/>
              </a:spcAft>
            </a:pPr>
            <a:endParaRPr lang="en-US" sz="800" dirty="0">
              <a:solidFill>
                <a:srgbClr val="000000"/>
              </a:solidFill>
            </a:endParaRPr>
          </a:p>
          <a:p>
            <a:pPr fontAlgn="base">
              <a:spcBef>
                <a:spcPct val="0"/>
              </a:spcBef>
              <a:spcAft>
                <a:spcPct val="0"/>
              </a:spcAft>
            </a:pPr>
            <a:r>
              <a:rPr lang="en-US" sz="2400" dirty="0" smtClean="0">
                <a:solidFill>
                  <a:srgbClr val="000000"/>
                </a:solidFill>
              </a:rPr>
              <a:t>What is the 3 period weighted moving average forecast for week 16?</a:t>
            </a:r>
            <a:endParaRPr lang="en-AU" sz="2400" dirty="0" smtClean="0">
              <a:solidFill>
                <a:srgbClr val="000000"/>
              </a:solidFill>
            </a:endParaRPr>
          </a:p>
        </p:txBody>
      </p:sp>
      <p:sp>
        <p:nvSpPr>
          <p:cNvPr id="25610" name="Rectangle 111"/>
          <p:cNvSpPr>
            <a:spLocks noChangeArrowheads="1"/>
          </p:cNvSpPr>
          <p:nvPr/>
        </p:nvSpPr>
        <p:spPr bwMode="auto">
          <a:xfrm>
            <a:off x="400050" y="160338"/>
            <a:ext cx="7038850"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Analysis</a:t>
            </a:r>
          </a:p>
        </p:txBody>
      </p:sp>
      <p:sp>
        <p:nvSpPr>
          <p:cNvPr id="109" name="Slide Number Placeholder 10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39</a:t>
            </a:fld>
            <a:endParaRPr lang="en-US">
              <a:solidFill>
                <a:srgbClr val="000000"/>
              </a:solidFill>
            </a:endParaRPr>
          </a:p>
        </p:txBody>
      </p:sp>
      <p:sp>
        <p:nvSpPr>
          <p:cNvPr id="111" name="Rectangle 110"/>
          <p:cNvSpPr/>
          <p:nvPr/>
        </p:nvSpPr>
        <p:spPr bwMode="auto">
          <a:xfrm>
            <a:off x="2585765" y="6091832"/>
            <a:ext cx="1526153" cy="504056"/>
          </a:xfrm>
          <a:prstGeom prst="rect">
            <a:avLst/>
          </a:prstGeom>
          <a:noFill/>
          <a:ln w="25400" cap="flat" cmpd="sng" algn="ctr">
            <a:solidFill>
              <a:srgbClr val="BBE0E3"/>
            </a:solidFill>
            <a:prstDash val="solid"/>
            <a:round/>
            <a:headEnd type="none" w="sm" len="sm"/>
            <a:tailEnd type="stealth" w="med" len="lg"/>
          </a:ln>
          <a:effectLst>
            <a:glow rad="63500">
              <a:srgbClr val="2D2D8A">
                <a:satMod val="175000"/>
                <a:alpha val="40000"/>
              </a:srgbClr>
            </a:glow>
          </a:effectLst>
        </p:spPr>
        <p:txBody>
          <a:bodyPr vert="horz" wrap="square" lIns="91440" tIns="45720" rIns="91440" bIns="45720" numCol="1" rtlCol="0" anchor="t" anchorCtr="0" compatLnSpc="1">
            <a:prstTxWarp prst="textNoShape">
              <a:avLst/>
            </a:prstTxWarp>
          </a:bodyPr>
          <a:lstStyle/>
          <a:p>
            <a:endParaRPr lang="en-NZ" kern="0">
              <a:solidFill>
                <a:srgbClr val="000000"/>
              </a:solidFill>
              <a:latin typeface="Arial"/>
              <a:cs typeface="Arial"/>
            </a:endParaRPr>
          </a:p>
        </p:txBody>
      </p:sp>
      <p:sp>
        <p:nvSpPr>
          <p:cNvPr id="112" name="TextBox 111"/>
          <p:cNvSpPr txBox="1"/>
          <p:nvPr/>
        </p:nvSpPr>
        <p:spPr>
          <a:xfrm>
            <a:off x="2965400" y="6159194"/>
            <a:ext cx="1008112" cy="400110"/>
          </a:xfrm>
          <a:prstGeom prst="rect">
            <a:avLst/>
          </a:prstGeom>
          <a:noFill/>
        </p:spPr>
        <p:txBody>
          <a:bodyPr wrap="square" rtlCol="0">
            <a:spAutoFit/>
          </a:bodyPr>
          <a:lstStyle/>
          <a:p>
            <a:r>
              <a:rPr lang="en-NZ" sz="2000" b="1" dirty="0" smtClean="0">
                <a:solidFill>
                  <a:schemeClr val="tx2"/>
                </a:solidFill>
                <a:latin typeface="+mn-lt"/>
              </a:rPr>
              <a:t>2150</a:t>
            </a:r>
            <a:endParaRPr lang="en-NZ" sz="2000" b="1" dirty="0">
              <a:solidFill>
                <a:schemeClr val="tx2"/>
              </a:solidFill>
              <a:latin typeface="+mn-lt"/>
            </a:endParaRPr>
          </a:p>
        </p:txBody>
      </p:sp>
      <p:sp>
        <p:nvSpPr>
          <p:cNvPr id="113" name="TextBox 112"/>
          <p:cNvSpPr txBox="1"/>
          <p:nvPr/>
        </p:nvSpPr>
        <p:spPr>
          <a:xfrm>
            <a:off x="594110" y="6101444"/>
            <a:ext cx="850131" cy="400110"/>
          </a:xfrm>
          <a:prstGeom prst="rect">
            <a:avLst/>
          </a:prstGeom>
          <a:noFill/>
        </p:spPr>
        <p:txBody>
          <a:bodyPr wrap="square" rtlCol="0">
            <a:spAutoFit/>
          </a:bodyPr>
          <a:lstStyle/>
          <a:p>
            <a:r>
              <a:rPr lang="en-NZ" sz="2000" b="1" dirty="0" smtClean="0">
                <a:solidFill>
                  <a:schemeClr val="tx2"/>
                </a:solidFill>
                <a:latin typeface="+mn-lt"/>
              </a:rPr>
              <a:t>16</a:t>
            </a:r>
            <a:endParaRPr lang="en-NZ" sz="2000" b="1" dirty="0">
              <a:solidFill>
                <a:schemeClr val="tx2"/>
              </a:solidFill>
              <a:latin typeface="+mn-lt"/>
            </a:endParaRPr>
          </a:p>
        </p:txBody>
      </p:sp>
      <p:sp>
        <p:nvSpPr>
          <p:cNvPr id="114" name="TextBox 113"/>
          <p:cNvSpPr txBox="1"/>
          <p:nvPr/>
        </p:nvSpPr>
        <p:spPr>
          <a:xfrm>
            <a:off x="4491793" y="4182333"/>
            <a:ext cx="4122814"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w</a:t>
            </a:r>
            <a:r>
              <a:rPr lang="en-US" sz="2400" b="1" spc="-150" baseline="-25000" dirty="0" smtClean="0">
                <a:solidFill>
                  <a:schemeClr val="tx2"/>
                </a:solidFill>
                <a:latin typeface="Times New Roman" panose="02020603050405020304" pitchFamily="18" charset="0"/>
                <a:cs typeface="Times New Roman" panose="02020603050405020304" pitchFamily="18" charset="0"/>
              </a:rPr>
              <a:t>15</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0.</a:t>
            </a:r>
            <a:r>
              <a:rPr lang="en-NZ" sz="2400" b="1" spc="-150" dirty="0" smtClean="0">
                <a:solidFill>
                  <a:schemeClr val="tx2"/>
                </a:solidFill>
                <a:latin typeface="Times New Roman" panose="02020603050405020304" pitchFamily="18" charset="0"/>
                <a:cs typeface="Times New Roman" panose="02020603050405020304" pitchFamily="18" charset="0"/>
              </a:rPr>
              <a:t>5</a:t>
            </a:r>
            <a:r>
              <a:rPr lang="pl-PL" sz="2400" b="1" spc="-150" dirty="0" smtClean="0">
                <a:solidFill>
                  <a:schemeClr val="tx2"/>
                </a:solidFill>
                <a:latin typeface="Times New Roman" panose="02020603050405020304" pitchFamily="18" charset="0"/>
                <a:cs typeface="Times New Roman" panose="02020603050405020304" pitchFamily="18" charset="0"/>
              </a:rPr>
              <a:t>;</a:t>
            </a:r>
            <a:r>
              <a:rPr lang="en-NZ"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en-NZ" sz="2400" b="1" i="1" spc="-150" dirty="0" smtClean="0">
                <a:solidFill>
                  <a:schemeClr val="tx2"/>
                </a:solidFill>
                <a:latin typeface="Times New Roman" panose="02020603050405020304" pitchFamily="18" charset="0"/>
                <a:cs typeface="Times New Roman" panose="02020603050405020304" pitchFamily="18" charset="0"/>
              </a:rPr>
              <a:t>w</a:t>
            </a:r>
            <a:r>
              <a:rPr lang="en-US" sz="2400" b="1" spc="-150" baseline="-25000" dirty="0" smtClean="0">
                <a:solidFill>
                  <a:schemeClr val="tx2"/>
                </a:solidFill>
                <a:latin typeface="Times New Roman" panose="02020603050405020304" pitchFamily="18" charset="0"/>
                <a:cs typeface="Times New Roman" panose="02020603050405020304" pitchFamily="18" charset="0"/>
              </a:rPr>
              <a:t>14</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0.3;</a:t>
            </a:r>
            <a:r>
              <a:rPr lang="en-NZ"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en-NZ" sz="2400" b="1" i="1" spc="-150" dirty="0" smtClean="0">
                <a:solidFill>
                  <a:schemeClr val="tx2"/>
                </a:solidFill>
                <a:latin typeface="Times New Roman" panose="02020603050405020304" pitchFamily="18" charset="0"/>
                <a:cs typeface="Times New Roman" panose="02020603050405020304" pitchFamily="18" charset="0"/>
              </a:rPr>
              <a:t>w</a:t>
            </a:r>
            <a:r>
              <a:rPr lang="en-US" sz="2400" b="1" spc="-150" baseline="-25000" dirty="0" smtClean="0">
                <a:solidFill>
                  <a:schemeClr val="tx2"/>
                </a:solidFill>
                <a:latin typeface="Times New Roman" panose="02020603050405020304" pitchFamily="18" charset="0"/>
                <a:cs typeface="Times New Roman" panose="02020603050405020304" pitchFamily="18" charset="0"/>
              </a:rPr>
              <a:t>13</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0.2</a:t>
            </a:r>
            <a:endParaRPr lang="en-US" sz="2400" b="1" spc="-150" dirty="0">
              <a:solidFill>
                <a:schemeClr val="tx2"/>
              </a:solidFill>
              <a:latin typeface="Times New Roman" panose="02020603050405020304" pitchFamily="18" charset="0"/>
              <a:cs typeface="Times New Roman" panose="02020603050405020304" pitchFamily="18" charset="0"/>
            </a:endParaRPr>
          </a:p>
        </p:txBody>
      </p:sp>
      <p:sp>
        <p:nvSpPr>
          <p:cNvPr id="115" name="TextBox 114"/>
          <p:cNvSpPr txBox="1"/>
          <p:nvPr/>
        </p:nvSpPr>
        <p:spPr>
          <a:xfrm>
            <a:off x="4475376" y="4738930"/>
            <a:ext cx="4588696"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15</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2000;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14</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2300;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13</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2300</a:t>
            </a:r>
            <a:endParaRPr lang="da-DK" sz="2400" b="1" spc="-150" dirty="0">
              <a:solidFill>
                <a:schemeClr val="tx2"/>
              </a:solidFill>
              <a:latin typeface="Times New Roman" panose="02020603050405020304" pitchFamily="18" charset="0"/>
              <a:cs typeface="Times New Roman" panose="02020603050405020304" pitchFamily="18" charset="0"/>
            </a:endParaRPr>
          </a:p>
        </p:txBody>
      </p:sp>
      <p:sp>
        <p:nvSpPr>
          <p:cNvPr id="116" name="TextBox 115"/>
          <p:cNvSpPr txBox="1"/>
          <p:nvPr/>
        </p:nvSpPr>
        <p:spPr>
          <a:xfrm>
            <a:off x="4475376" y="5728621"/>
            <a:ext cx="4662366" cy="830997"/>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16 </a:t>
            </a:r>
            <a:r>
              <a:rPr lang="en-NZ" sz="2400" b="1" spc="-150" dirty="0" smtClean="0">
                <a:solidFill>
                  <a:schemeClr val="tx2"/>
                </a:solidFill>
                <a:latin typeface="Times New Roman" panose="02020603050405020304" pitchFamily="18" charset="0"/>
                <a:cs typeface="Times New Roman" panose="02020603050405020304" pitchFamily="18" charset="0"/>
              </a:rPr>
              <a:t>= 0.5*2000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0.3*2300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0.2*2300</a:t>
            </a:r>
            <a:br>
              <a:rPr lang="en-NZ" sz="2400" b="1" spc="-150" dirty="0" smtClean="0">
                <a:solidFill>
                  <a:schemeClr val="tx2"/>
                </a:solidFill>
                <a:latin typeface="Times New Roman" panose="02020603050405020304" pitchFamily="18" charset="0"/>
                <a:cs typeface="Times New Roman" panose="02020603050405020304" pitchFamily="18" charset="0"/>
              </a:rPr>
            </a:br>
            <a:r>
              <a:rPr lang="en-NZ" sz="2400" b="1" spc="-150" dirty="0" smtClean="0">
                <a:solidFill>
                  <a:schemeClr val="tx2"/>
                </a:solidFill>
                <a:latin typeface="Times New Roman" panose="02020603050405020304" pitchFamily="18" charset="0"/>
                <a:cs typeface="Times New Roman" panose="02020603050405020304" pitchFamily="18" charset="0"/>
              </a:rPr>
              <a:t>       = 2150</a:t>
            </a:r>
            <a:endParaRPr lang="en-NZ" sz="2400" b="1" spc="-150"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06981130"/>
              </p:ext>
            </p:extLst>
          </p:nvPr>
        </p:nvGraphicFramePr>
        <p:xfrm>
          <a:off x="4475376" y="3274277"/>
          <a:ext cx="3751262" cy="473075"/>
        </p:xfrm>
        <a:graphic>
          <a:graphicData uri="http://schemas.openxmlformats.org/presentationml/2006/ole">
            <mc:AlternateContent xmlns:mc="http://schemas.openxmlformats.org/markup-compatibility/2006">
              <mc:Choice xmlns:v="urn:schemas-microsoft-com:vml" Requires="v">
                <p:oleObj spid="_x0000_s167274" name="Equation" r:id="rId4" imgW="1815840" imgH="228600" progId="Equation.3">
                  <p:embed/>
                </p:oleObj>
              </mc:Choice>
              <mc:Fallback>
                <p:oleObj name="Equation" r:id="rId4" imgW="181584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376" y="3274277"/>
                        <a:ext cx="37512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05591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25609" grpId="0"/>
      <p:bldP spid="111" grpId="0" animBg="1"/>
      <p:bldP spid="112" grpId="0"/>
      <p:bldP spid="113" grpId="0"/>
      <p:bldP spid="114" grpId="0"/>
      <p:bldP spid="115" grpId="0"/>
      <p:bldP spid="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396395" y="548680"/>
            <a:ext cx="8229600" cy="706090"/>
          </a:xfrm>
        </p:spPr>
        <p:txBody>
          <a:bodyPr/>
          <a:lstStyle/>
          <a:p>
            <a:pPr algn="l"/>
            <a:r>
              <a:rPr lang="en-US" sz="3000" b="1" dirty="0">
                <a:solidFill>
                  <a:srgbClr val="009AC7"/>
                </a:solidFill>
                <a:latin typeface="Verdana" panose="020B0604030504040204" pitchFamily="34" charset="0"/>
                <a:ea typeface="Verdana" panose="020B0604030504040204" pitchFamily="34" charset="0"/>
                <a:cs typeface="Verdana" panose="020B0604030504040204" pitchFamily="34" charset="0"/>
              </a:rPr>
              <a:t>Learning </a:t>
            </a:r>
            <a:r>
              <a:rPr lang="en-US" sz="3000" b="1" dirty="0" smtClean="0">
                <a:solidFill>
                  <a:srgbClr val="009AC7"/>
                </a:solidFill>
                <a:latin typeface="Verdana" panose="020B0604030504040204" pitchFamily="34" charset="0"/>
                <a:ea typeface="Verdana" panose="020B0604030504040204" pitchFamily="34" charset="0"/>
                <a:cs typeface="Verdana" panose="020B0604030504040204" pitchFamily="34" charset="0"/>
              </a:rPr>
              <a:t>objectives</a:t>
            </a:r>
            <a:endParaRPr lang="en-US" sz="3000" b="1" dirty="0">
              <a:solidFill>
                <a:srgbClr val="009AC7"/>
              </a:solidFill>
              <a:latin typeface="Verdana" panose="020B0604030504040204" pitchFamily="34" charset="0"/>
              <a:ea typeface="Verdana" panose="020B0604030504040204" pitchFamily="34" charset="0"/>
              <a:cs typeface="Verdana" panose="020B0604030504040204" pitchFamily="34" charset="0"/>
            </a:endParaRPr>
          </a:p>
        </p:txBody>
      </p:sp>
      <p:sp>
        <p:nvSpPr>
          <p:cNvPr id="1096707" name="Rectangle 3"/>
          <p:cNvSpPr>
            <a:spLocks noGrp="1" noChangeArrowheads="1"/>
          </p:cNvSpPr>
          <p:nvPr>
            <p:ph idx="1"/>
          </p:nvPr>
        </p:nvSpPr>
        <p:spPr>
          <a:xfrm>
            <a:off x="396395" y="1556792"/>
            <a:ext cx="8280920" cy="4798769"/>
          </a:xfrm>
        </p:spPr>
        <p:txBody>
          <a:bodyPr/>
          <a:lstStyle/>
          <a:p>
            <a:pPr>
              <a:spcBef>
                <a:spcPts val="900"/>
              </a:spcBef>
            </a:pPr>
            <a:r>
              <a:rPr lang="en-US" sz="2400" dirty="0">
                <a:cs typeface="Times New Roman" pitchFamily="18" charset="0"/>
              </a:rPr>
              <a:t>By the end of this lecture you should be able to:</a:t>
            </a:r>
          </a:p>
          <a:p>
            <a:pPr lvl="1">
              <a:spcBef>
                <a:spcPts val="900"/>
              </a:spcBef>
            </a:pPr>
            <a:r>
              <a:rPr lang="en-US" sz="2400" dirty="0"/>
              <a:t>Explain the different qualitative techniques for forecasting demand </a:t>
            </a:r>
            <a:endParaRPr lang="en-US" sz="2400" dirty="0" smtClean="0"/>
          </a:p>
          <a:p>
            <a:pPr lvl="1">
              <a:spcBef>
                <a:spcPts val="900"/>
              </a:spcBef>
            </a:pPr>
            <a:r>
              <a:rPr lang="en-US" sz="2400" dirty="0" smtClean="0"/>
              <a:t>Compute </a:t>
            </a:r>
            <a:r>
              <a:rPr lang="en-US" sz="2400" dirty="0"/>
              <a:t>a simple and weighted moving average </a:t>
            </a:r>
            <a:r>
              <a:rPr lang="en-US" sz="2400" dirty="0" smtClean="0"/>
              <a:t>forecast</a:t>
            </a:r>
            <a:endParaRPr lang="en-NZ" sz="2400" dirty="0"/>
          </a:p>
          <a:p>
            <a:pPr lvl="1">
              <a:spcBef>
                <a:spcPts val="900"/>
              </a:spcBef>
            </a:pPr>
            <a:r>
              <a:rPr lang="en-US" sz="2400" dirty="0" smtClean="0"/>
              <a:t>Compute </a:t>
            </a:r>
            <a:r>
              <a:rPr lang="en-US" sz="2400" dirty="0"/>
              <a:t>a forecast using exponential </a:t>
            </a:r>
            <a:r>
              <a:rPr lang="en-US" sz="2400" dirty="0" smtClean="0"/>
              <a:t>smoothing</a:t>
            </a:r>
            <a:endParaRPr lang="en-NZ" sz="2400" dirty="0"/>
          </a:p>
          <a:p>
            <a:pPr lvl="1">
              <a:spcBef>
                <a:spcPts val="900"/>
              </a:spcBef>
            </a:pPr>
            <a:r>
              <a:rPr lang="en-US" sz="2400" dirty="0" smtClean="0"/>
              <a:t>Explain </a:t>
            </a:r>
            <a:r>
              <a:rPr lang="en-US" sz="2400" dirty="0"/>
              <a:t>and compute Measurement of Error, RSFE, </a:t>
            </a:r>
            <a:r>
              <a:rPr lang="en-US" sz="2400" dirty="0" smtClean="0"/>
              <a:t>and </a:t>
            </a:r>
            <a:r>
              <a:rPr lang="en-US" sz="2400" dirty="0"/>
              <a:t>Tracking </a:t>
            </a:r>
            <a:r>
              <a:rPr lang="en-US" sz="2400" dirty="0" smtClean="0"/>
              <a:t>signals</a:t>
            </a:r>
            <a:endParaRPr lang="en-NZ" sz="2400" dirty="0"/>
          </a:p>
          <a:p>
            <a:pPr lvl="1">
              <a:spcBef>
                <a:spcPts val="900"/>
              </a:spcBef>
            </a:pPr>
            <a:r>
              <a:rPr lang="en-US" sz="2400" dirty="0" smtClean="0"/>
              <a:t>Use </a:t>
            </a:r>
            <a:r>
              <a:rPr lang="en-US" sz="2400" dirty="0"/>
              <a:t>linear regression to compute a </a:t>
            </a:r>
            <a:r>
              <a:rPr lang="en-US" sz="2400" dirty="0" smtClean="0"/>
              <a:t>forecast</a:t>
            </a:r>
            <a:endParaRPr lang="en-NZ" sz="2400" dirty="0"/>
          </a:p>
        </p:txBody>
      </p:sp>
      <p:sp>
        <p:nvSpPr>
          <p:cNvPr id="6" name="Slide Number Placeholder 5"/>
          <p:cNvSpPr>
            <a:spLocks noGrp="1"/>
          </p:cNvSpPr>
          <p:nvPr>
            <p:ph type="sldNum" sz="quarter" idx="12"/>
          </p:nvPr>
        </p:nvSpPr>
        <p:spPr/>
        <p:txBody>
          <a:bodyPr/>
          <a:lstStyle/>
          <a:p>
            <a:fld id="{DCAA089A-76BF-4707-B518-498BBFD4C7F3}" type="slidenum">
              <a:rPr lang="en-US"/>
              <a:pPr/>
              <a:t>4</a:t>
            </a:fld>
            <a:endParaRPr lang="en-US"/>
          </a:p>
        </p:txBody>
      </p:sp>
    </p:spTree>
    <p:extLst>
      <p:ext uri="{BB962C8B-B14F-4D97-AF65-F5344CB8AC3E}">
        <p14:creationId xmlns:p14="http://schemas.microsoft.com/office/powerpoint/2010/main" val="34324515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323528" y="548680"/>
            <a:ext cx="8515672" cy="512762"/>
          </a:xfrm>
        </p:spPr>
        <p:txBody>
          <a:bodyPr/>
          <a:lstStyle/>
          <a:p>
            <a:pPr algn="l"/>
            <a:r>
              <a:rPr lang="en-US" sz="3200" b="1" dirty="0" smtClean="0">
                <a:latin typeface="Arial" charset="0"/>
              </a:rPr>
              <a:t>Weighted moving </a:t>
            </a:r>
            <a:r>
              <a:rPr lang="en-US" sz="3200" b="1" dirty="0">
                <a:latin typeface="Arial" charset="0"/>
              </a:rPr>
              <a:t>a</a:t>
            </a:r>
            <a:r>
              <a:rPr lang="en-US" sz="3200" b="1" dirty="0" smtClean="0">
                <a:latin typeface="Arial" charset="0"/>
              </a:rPr>
              <a:t>verage </a:t>
            </a:r>
            <a:r>
              <a:rPr lang="en-US" sz="3200" b="1" dirty="0">
                <a:latin typeface="Arial" charset="0"/>
              </a:rPr>
              <a:t>e</a:t>
            </a:r>
            <a:r>
              <a:rPr lang="en-US" sz="3200" b="1" dirty="0" smtClean="0">
                <a:latin typeface="Arial" charset="0"/>
              </a:rPr>
              <a:t>xercise</a:t>
            </a:r>
          </a:p>
        </p:txBody>
      </p:sp>
      <p:sp>
        <p:nvSpPr>
          <p:cNvPr id="200707" name="Rectangle 3"/>
          <p:cNvSpPr>
            <a:spLocks noGrp="1"/>
          </p:cNvSpPr>
          <p:nvPr>
            <p:ph idx="1"/>
          </p:nvPr>
        </p:nvSpPr>
        <p:spPr>
          <a:xfrm>
            <a:off x="304800" y="1484784"/>
            <a:ext cx="8610600" cy="4992216"/>
          </a:xfrm>
        </p:spPr>
        <p:txBody>
          <a:bodyPr/>
          <a:lstStyle/>
          <a:p>
            <a:pPr>
              <a:buFont typeface="Wingdings" pitchFamily="2" charset="2"/>
              <a:buChar char="§"/>
            </a:pPr>
            <a:r>
              <a:rPr lang="en-US" sz="2400" dirty="0" smtClean="0">
                <a:latin typeface="Arial" pitchFamily="34" charset="0"/>
                <a:cs typeface="Arial" pitchFamily="34" charset="0"/>
              </a:rPr>
              <a:t>Reconsider the patients example (a), with </a:t>
            </a:r>
            <a:r>
              <a:rPr lang="en-US" sz="2800" i="1" dirty="0" smtClean="0">
                <a:latin typeface="Times New Roman" panose="02020603050405020304" pitchFamily="18" charset="0"/>
                <a:cs typeface="Times New Roman" panose="02020603050405020304" pitchFamily="18" charset="0"/>
              </a:rPr>
              <a:t>n</a:t>
            </a:r>
            <a:r>
              <a:rPr lang="en-US" sz="2400" i="1" dirty="0" smtClean="0">
                <a:latin typeface="Arial" pitchFamily="34" charset="0"/>
                <a:cs typeface="Arial" pitchFamily="34" charset="0"/>
              </a:rPr>
              <a:t> = 3</a:t>
            </a:r>
            <a:r>
              <a:rPr lang="en-US" sz="2400" dirty="0" smtClean="0">
                <a:latin typeface="Arial" pitchFamily="34" charset="0"/>
                <a:cs typeface="Arial" pitchFamily="34" charset="0"/>
              </a:rPr>
              <a:t>, and weights of (0.5,0.3,0.2).</a:t>
            </a:r>
          </a:p>
          <a:p>
            <a:pPr>
              <a:buFont typeface="Wingdings" pitchFamily="2" charset="2"/>
              <a:buChar char="§"/>
            </a:pPr>
            <a:endParaRPr lang="en-US" sz="2400" dirty="0" smtClean="0">
              <a:latin typeface="Arial" charset="0"/>
            </a:endParaRPr>
          </a:p>
          <a:p>
            <a:pPr>
              <a:buFont typeface="Arial" charset="0"/>
              <a:buNone/>
            </a:pPr>
            <a:endParaRPr lang="en-US" sz="2400" dirty="0" smtClean="0">
              <a:latin typeface="Arial" charset="0"/>
            </a:endParaRPr>
          </a:p>
        </p:txBody>
      </p:sp>
      <p:sp>
        <p:nvSpPr>
          <p:cNvPr id="6" name="Slide Number Placeholder 5"/>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40</a:t>
            </a:fld>
            <a:endParaRPr lang="en-US" dirty="0">
              <a:solidFill>
                <a:srgbClr val="000000"/>
              </a:solidFill>
            </a:endParaRPr>
          </a:p>
        </p:txBody>
      </p:sp>
      <p:pic>
        <p:nvPicPr>
          <p:cNvPr id="5" name="Picture 11"/>
          <p:cNvPicPr>
            <a:picLocks noChangeAspect="1" noChangeArrowheads="1"/>
          </p:cNvPicPr>
          <p:nvPr/>
        </p:nvPicPr>
        <p:blipFill>
          <a:blip r:embed="rId3" cstate="print"/>
          <a:srcRect/>
          <a:stretch>
            <a:fillRect/>
          </a:stretch>
        </p:blipFill>
        <p:spPr bwMode="auto">
          <a:xfrm>
            <a:off x="1331640" y="2420888"/>
            <a:ext cx="3318101" cy="1839912"/>
          </a:xfrm>
          <a:prstGeom prst="rect">
            <a:avLst/>
          </a:prstGeom>
          <a:noFill/>
          <a:ln w="9525">
            <a:noFill/>
            <a:miter lim="800000"/>
            <a:headEnd/>
            <a:tailEnd/>
          </a:ln>
        </p:spPr>
      </p:pic>
    </p:spTree>
    <p:extLst>
      <p:ext uri="{BB962C8B-B14F-4D97-AF65-F5344CB8AC3E}">
        <p14:creationId xmlns:p14="http://schemas.microsoft.com/office/powerpoint/2010/main" val="104205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323528" y="548680"/>
            <a:ext cx="8515672" cy="512762"/>
          </a:xfrm>
        </p:spPr>
        <p:txBody>
          <a:bodyPr/>
          <a:lstStyle/>
          <a:p>
            <a:pPr algn="l"/>
            <a:r>
              <a:rPr lang="en-US" sz="3200" b="1" dirty="0" smtClean="0">
                <a:latin typeface="Arial" charset="0"/>
              </a:rPr>
              <a:t>Weighted moving </a:t>
            </a:r>
            <a:r>
              <a:rPr lang="en-US" sz="3200" b="1" dirty="0">
                <a:latin typeface="Arial" charset="0"/>
              </a:rPr>
              <a:t>a</a:t>
            </a:r>
            <a:r>
              <a:rPr lang="en-US" sz="3200" b="1" dirty="0" smtClean="0">
                <a:latin typeface="Arial" charset="0"/>
              </a:rPr>
              <a:t>verage </a:t>
            </a:r>
            <a:r>
              <a:rPr lang="en-US" sz="3200" b="1" dirty="0">
                <a:latin typeface="Arial" charset="0"/>
              </a:rPr>
              <a:t>e</a:t>
            </a:r>
            <a:r>
              <a:rPr lang="en-US" sz="3200" b="1" dirty="0" smtClean="0">
                <a:latin typeface="Arial" charset="0"/>
              </a:rPr>
              <a:t>xercise</a:t>
            </a:r>
          </a:p>
        </p:txBody>
      </p:sp>
      <p:sp>
        <p:nvSpPr>
          <p:cNvPr id="200707" name="Rectangle 3"/>
          <p:cNvSpPr>
            <a:spLocks noGrp="1"/>
          </p:cNvSpPr>
          <p:nvPr>
            <p:ph idx="1"/>
          </p:nvPr>
        </p:nvSpPr>
        <p:spPr>
          <a:xfrm>
            <a:off x="304800" y="1484784"/>
            <a:ext cx="8610600" cy="4992216"/>
          </a:xfrm>
        </p:spPr>
        <p:txBody>
          <a:bodyPr/>
          <a:lstStyle/>
          <a:p>
            <a:pPr>
              <a:buFont typeface="Wingdings" pitchFamily="2" charset="2"/>
              <a:buChar char="§"/>
            </a:pPr>
            <a:r>
              <a:rPr lang="en-US" sz="2400" dirty="0" smtClean="0">
                <a:latin typeface="Arial" pitchFamily="34" charset="0"/>
                <a:cs typeface="Arial" pitchFamily="34" charset="0"/>
              </a:rPr>
              <a:t>Reconsider the patients example (a), with </a:t>
            </a:r>
            <a:r>
              <a:rPr lang="en-US" sz="2800" i="1" dirty="0" smtClean="0">
                <a:latin typeface="Times New Roman" panose="02020603050405020304" pitchFamily="18" charset="0"/>
                <a:cs typeface="Times New Roman" panose="02020603050405020304" pitchFamily="18" charset="0"/>
              </a:rPr>
              <a:t>n</a:t>
            </a:r>
            <a:r>
              <a:rPr lang="en-US" sz="2400" i="1" dirty="0" smtClean="0">
                <a:latin typeface="Arial" pitchFamily="34" charset="0"/>
                <a:cs typeface="Arial" pitchFamily="34" charset="0"/>
              </a:rPr>
              <a:t> = 3</a:t>
            </a:r>
            <a:r>
              <a:rPr lang="en-US" sz="2400" dirty="0" smtClean="0">
                <a:latin typeface="Arial" pitchFamily="34" charset="0"/>
                <a:cs typeface="Arial" pitchFamily="34" charset="0"/>
              </a:rPr>
              <a:t>, and weights of (0.5,0.3,0.2).</a:t>
            </a:r>
          </a:p>
          <a:p>
            <a:pPr>
              <a:buFont typeface="Wingdings" pitchFamily="2" charset="2"/>
              <a:buChar char="§"/>
            </a:pPr>
            <a:endParaRPr lang="en-US" sz="2400" dirty="0" smtClean="0">
              <a:latin typeface="Arial" charset="0"/>
            </a:endParaRPr>
          </a:p>
          <a:p>
            <a:pPr>
              <a:buFont typeface="Arial" charset="0"/>
              <a:buNone/>
            </a:pPr>
            <a:endParaRPr lang="en-US" sz="2400" dirty="0" smtClean="0">
              <a:latin typeface="Arial" charset="0"/>
            </a:endParaRPr>
          </a:p>
        </p:txBody>
      </p:sp>
      <p:sp>
        <p:nvSpPr>
          <p:cNvPr id="6" name="Slide Number Placeholder 5"/>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41</a:t>
            </a:fld>
            <a:endParaRPr lang="en-US" dirty="0">
              <a:solidFill>
                <a:srgbClr val="000000"/>
              </a:solidFill>
            </a:endParaRPr>
          </a:p>
        </p:txBody>
      </p:sp>
      <p:pic>
        <p:nvPicPr>
          <p:cNvPr id="5" name="Picture 11"/>
          <p:cNvPicPr>
            <a:picLocks noChangeAspect="1" noChangeArrowheads="1"/>
          </p:cNvPicPr>
          <p:nvPr/>
        </p:nvPicPr>
        <p:blipFill>
          <a:blip r:embed="rId4" cstate="print"/>
          <a:srcRect/>
          <a:stretch>
            <a:fillRect/>
          </a:stretch>
        </p:blipFill>
        <p:spPr bwMode="auto">
          <a:xfrm>
            <a:off x="1331640" y="2420888"/>
            <a:ext cx="3318101" cy="1839912"/>
          </a:xfrm>
          <a:prstGeom prst="rect">
            <a:avLst/>
          </a:prstGeom>
          <a:noFill/>
          <a:ln w="9525">
            <a:noFill/>
            <a:miter lim="800000"/>
            <a:headEnd/>
            <a:tailEnd/>
          </a:ln>
        </p:spPr>
      </p:pic>
      <p:sp>
        <p:nvSpPr>
          <p:cNvPr id="7" name="TextBox 6"/>
          <p:cNvSpPr txBox="1"/>
          <p:nvPr/>
        </p:nvSpPr>
        <p:spPr>
          <a:xfrm>
            <a:off x="1184975" y="4970329"/>
            <a:ext cx="3811575"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w</a:t>
            </a:r>
            <a:r>
              <a:rPr lang="en-US" sz="2400" b="1" spc="-150" baseline="-25000" dirty="0" smtClean="0">
                <a:solidFill>
                  <a:schemeClr val="tx2"/>
                </a:solidFill>
                <a:latin typeface="Times New Roman" panose="02020603050405020304" pitchFamily="18" charset="0"/>
                <a:cs typeface="Times New Roman" panose="02020603050405020304" pitchFamily="18" charset="0"/>
              </a:rPr>
              <a:t>3</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0.</a:t>
            </a:r>
            <a:r>
              <a:rPr lang="en-NZ" sz="2400" b="1" spc="-150" dirty="0" smtClean="0">
                <a:solidFill>
                  <a:schemeClr val="tx2"/>
                </a:solidFill>
                <a:latin typeface="Times New Roman" panose="02020603050405020304" pitchFamily="18" charset="0"/>
                <a:cs typeface="Times New Roman" panose="02020603050405020304" pitchFamily="18" charset="0"/>
              </a:rPr>
              <a:t>5</a:t>
            </a:r>
            <a:r>
              <a:rPr lang="pl-PL" sz="2400" b="1" spc="-150" dirty="0" smtClean="0">
                <a:solidFill>
                  <a:schemeClr val="tx2"/>
                </a:solidFill>
                <a:latin typeface="Times New Roman" panose="02020603050405020304" pitchFamily="18" charset="0"/>
                <a:cs typeface="Times New Roman" panose="02020603050405020304" pitchFamily="18" charset="0"/>
              </a:rPr>
              <a:t>;</a:t>
            </a:r>
            <a:r>
              <a:rPr lang="en-NZ"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en-NZ" sz="2400" b="1" i="1" spc="-150" dirty="0" smtClean="0">
                <a:solidFill>
                  <a:schemeClr val="tx2"/>
                </a:solidFill>
                <a:latin typeface="Times New Roman" panose="02020603050405020304" pitchFamily="18" charset="0"/>
                <a:cs typeface="Times New Roman" panose="02020603050405020304" pitchFamily="18" charset="0"/>
              </a:rPr>
              <a:t>w</a:t>
            </a:r>
            <a:r>
              <a:rPr lang="en-US" sz="2400" b="1" spc="-150" baseline="-25000" dirty="0" smtClean="0">
                <a:solidFill>
                  <a:schemeClr val="tx2"/>
                </a:solidFill>
                <a:latin typeface="Times New Roman" panose="02020603050405020304" pitchFamily="18" charset="0"/>
                <a:cs typeface="Times New Roman" panose="02020603050405020304" pitchFamily="18" charset="0"/>
              </a:rPr>
              <a:t>2</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0.3;</a:t>
            </a:r>
            <a:r>
              <a:rPr lang="en-NZ"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en-NZ" sz="2400" b="1" i="1" spc="-150" dirty="0" smtClean="0">
                <a:solidFill>
                  <a:schemeClr val="tx2"/>
                </a:solidFill>
                <a:latin typeface="Times New Roman" panose="02020603050405020304" pitchFamily="18" charset="0"/>
                <a:cs typeface="Times New Roman" panose="02020603050405020304" pitchFamily="18" charset="0"/>
              </a:rPr>
              <a:t>w</a:t>
            </a:r>
            <a:r>
              <a:rPr lang="en-US" sz="2400" b="1" spc="-150" baseline="-25000" dirty="0" smtClean="0">
                <a:solidFill>
                  <a:schemeClr val="tx2"/>
                </a:solidFill>
                <a:latin typeface="Times New Roman" panose="02020603050405020304" pitchFamily="18" charset="0"/>
                <a:cs typeface="Times New Roman" panose="02020603050405020304" pitchFamily="18" charset="0"/>
              </a:rPr>
              <a:t>1</a:t>
            </a:r>
            <a:r>
              <a:rPr lang="pl-PL" sz="2400" b="1" spc="-150" dirty="0" smtClean="0">
                <a:solidFill>
                  <a:schemeClr val="tx2"/>
                </a:solidFill>
                <a:latin typeface="Times New Roman" panose="02020603050405020304" pitchFamily="18" charset="0"/>
                <a:cs typeface="Times New Roman" panose="02020603050405020304" pitchFamily="18" charset="0"/>
              </a:rPr>
              <a:t> </a:t>
            </a:r>
            <a:r>
              <a:rPr lang="pl-PL" sz="2400" b="1" spc="-150" dirty="0">
                <a:solidFill>
                  <a:schemeClr val="tx2"/>
                </a:solidFill>
                <a:latin typeface="Times New Roman" panose="02020603050405020304" pitchFamily="18" charset="0"/>
                <a:cs typeface="Times New Roman" panose="02020603050405020304" pitchFamily="18" charset="0"/>
              </a:rPr>
              <a:t>= </a:t>
            </a:r>
            <a:r>
              <a:rPr lang="pl-PL" sz="2400" b="1" spc="-150" dirty="0" smtClean="0">
                <a:solidFill>
                  <a:schemeClr val="tx2"/>
                </a:solidFill>
                <a:latin typeface="Times New Roman" panose="02020603050405020304" pitchFamily="18" charset="0"/>
                <a:cs typeface="Times New Roman" panose="02020603050405020304" pitchFamily="18" charset="0"/>
              </a:rPr>
              <a:t>0.2</a:t>
            </a:r>
            <a:endParaRPr lang="en-US" sz="2400" b="1" spc="-150"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996550" y="4959465"/>
            <a:ext cx="3678666"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3</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411;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2</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380;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400</a:t>
            </a:r>
            <a:endParaRPr lang="da-DK" sz="2400" b="1" spc="-150"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184975" y="5893948"/>
            <a:ext cx="5982922"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4 </a:t>
            </a:r>
            <a:r>
              <a:rPr lang="en-NZ" sz="2400" b="1" spc="-150" dirty="0" smtClean="0">
                <a:solidFill>
                  <a:schemeClr val="tx2"/>
                </a:solidFill>
                <a:latin typeface="Times New Roman" panose="02020603050405020304" pitchFamily="18" charset="0"/>
                <a:cs typeface="Times New Roman" panose="02020603050405020304" pitchFamily="18" charset="0"/>
              </a:rPr>
              <a:t>= 0.5*</a:t>
            </a:r>
            <a:r>
              <a:rPr lang="da-DK" sz="2400" b="1" spc="-150" dirty="0">
                <a:solidFill>
                  <a:schemeClr val="tx2"/>
                </a:solidFill>
                <a:latin typeface="Times New Roman" panose="02020603050405020304" pitchFamily="18" charset="0"/>
                <a:cs typeface="Times New Roman" panose="02020603050405020304" pitchFamily="18" charset="0"/>
              </a:rPr>
              <a:t> 411</a:t>
            </a:r>
            <a:r>
              <a:rPr lang="en-NZ" sz="2400" b="1" spc="-150" dirty="0" smtClean="0">
                <a:solidFill>
                  <a:schemeClr val="tx2"/>
                </a:solidFill>
                <a:latin typeface="Times New Roman" panose="02020603050405020304" pitchFamily="18" charset="0"/>
                <a:cs typeface="Times New Roman" panose="02020603050405020304" pitchFamily="18" charset="0"/>
              </a:rPr>
              <a:t>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0.3*</a:t>
            </a:r>
            <a:r>
              <a:rPr lang="da-DK" sz="2400" b="1" spc="-150" dirty="0">
                <a:solidFill>
                  <a:schemeClr val="tx2"/>
                </a:solidFill>
                <a:latin typeface="Times New Roman" panose="02020603050405020304" pitchFamily="18" charset="0"/>
                <a:cs typeface="Times New Roman" panose="02020603050405020304" pitchFamily="18" charset="0"/>
              </a:rPr>
              <a:t> 380</a:t>
            </a:r>
            <a:r>
              <a:rPr lang="en-NZ" sz="2400" b="1" spc="-150" dirty="0" smtClean="0">
                <a:solidFill>
                  <a:schemeClr val="tx2"/>
                </a:solidFill>
                <a:latin typeface="Times New Roman" panose="02020603050405020304" pitchFamily="18" charset="0"/>
                <a:cs typeface="Times New Roman" panose="02020603050405020304" pitchFamily="18" charset="0"/>
              </a:rPr>
              <a:t>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0.2*</a:t>
            </a:r>
            <a:r>
              <a:rPr lang="da-DK" sz="2400" b="1" spc="-150" dirty="0" smtClean="0">
                <a:solidFill>
                  <a:schemeClr val="tx2"/>
                </a:solidFill>
                <a:latin typeface="Times New Roman" panose="02020603050405020304" pitchFamily="18" charset="0"/>
                <a:cs typeface="Times New Roman" panose="02020603050405020304" pitchFamily="18" charset="0"/>
              </a:rPr>
              <a:t>40</a:t>
            </a:r>
            <a:r>
              <a:rPr lang="en-NZ" sz="2400" b="1" spc="-150" dirty="0" smtClean="0">
                <a:solidFill>
                  <a:schemeClr val="tx2"/>
                </a:solidFill>
                <a:latin typeface="Times New Roman" panose="02020603050405020304" pitchFamily="18" charset="0"/>
                <a:cs typeface="Times New Roman" panose="02020603050405020304" pitchFamily="18" charset="0"/>
              </a:rPr>
              <a:t>0  = 399.5</a:t>
            </a:r>
            <a:endParaRPr lang="en-NZ" sz="2400" b="1" spc="-150" dirty="0">
              <a:solidFill>
                <a:schemeClr val="tx2"/>
              </a:solidFill>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346210102"/>
              </p:ext>
            </p:extLst>
          </p:nvPr>
        </p:nvGraphicFramePr>
        <p:xfrm>
          <a:off x="5300663" y="3644900"/>
          <a:ext cx="3173412" cy="473075"/>
        </p:xfrm>
        <a:graphic>
          <a:graphicData uri="http://schemas.openxmlformats.org/presentationml/2006/ole">
            <mc:AlternateContent xmlns:mc="http://schemas.openxmlformats.org/markup-compatibility/2006">
              <mc:Choice xmlns:v="urn:schemas-microsoft-com:vml" Requires="v">
                <p:oleObj spid="_x0000_s168279" name="Equation" r:id="rId5" imgW="1536480" imgH="228600" progId="Equation.3">
                  <p:embed/>
                </p:oleObj>
              </mc:Choice>
              <mc:Fallback>
                <p:oleObj name="Equation" r:id="rId5" imgW="1536480" imgH="228600" progId="Equation.3">
                  <p:embed/>
                  <p:pic>
                    <p:nvPicPr>
                      <p:cNvPr id="0" name=""/>
                      <p:cNvPicPr>
                        <a:picLocks noChangeAspect="1" noChangeArrowheads="1"/>
                      </p:cNvPicPr>
                      <p:nvPr/>
                    </p:nvPicPr>
                    <p:blipFill>
                      <a:blip r:embed="rId6"/>
                      <a:srcRect/>
                      <a:stretch>
                        <a:fillRect/>
                      </a:stretch>
                    </p:blipFill>
                    <p:spPr bwMode="auto">
                      <a:xfrm>
                        <a:off x="5300663" y="3644900"/>
                        <a:ext cx="31734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1691680" y="4260800"/>
            <a:ext cx="504056" cy="369332"/>
          </a:xfrm>
          <a:prstGeom prst="rect">
            <a:avLst/>
          </a:prstGeom>
          <a:noFill/>
        </p:spPr>
        <p:txBody>
          <a:bodyPr wrap="square" rtlCol="0">
            <a:spAutoFit/>
          </a:bodyPr>
          <a:lstStyle/>
          <a:p>
            <a:pPr algn="ctr"/>
            <a:r>
              <a:rPr lang="en-NZ" b="1" dirty="0" smtClean="0">
                <a:solidFill>
                  <a:schemeClr val="tx2"/>
                </a:solidFill>
              </a:rPr>
              <a:t>4</a:t>
            </a:r>
            <a:endParaRPr lang="en-US" b="1" dirty="0">
              <a:solidFill>
                <a:schemeClr val="tx2"/>
              </a:solidFill>
            </a:endParaRPr>
          </a:p>
        </p:txBody>
      </p:sp>
      <p:sp>
        <p:nvSpPr>
          <p:cNvPr id="12" name="TextBox 11"/>
          <p:cNvSpPr txBox="1"/>
          <p:nvPr/>
        </p:nvSpPr>
        <p:spPr>
          <a:xfrm>
            <a:off x="3167844" y="4272838"/>
            <a:ext cx="684076" cy="369332"/>
          </a:xfrm>
          <a:prstGeom prst="rect">
            <a:avLst/>
          </a:prstGeom>
          <a:noFill/>
        </p:spPr>
        <p:txBody>
          <a:bodyPr wrap="square" rtlCol="0">
            <a:spAutoFit/>
          </a:bodyPr>
          <a:lstStyle/>
          <a:p>
            <a:pPr algn="ctr"/>
            <a:r>
              <a:rPr lang="en-NZ" b="1" dirty="0" smtClean="0">
                <a:solidFill>
                  <a:schemeClr val="tx2"/>
                </a:solidFill>
              </a:rPr>
              <a:t>400</a:t>
            </a:r>
            <a:endParaRPr lang="en-US" b="1" dirty="0">
              <a:solidFill>
                <a:schemeClr val="tx2"/>
              </a:solidFill>
            </a:endParaRPr>
          </a:p>
        </p:txBody>
      </p:sp>
    </p:spTree>
    <p:extLst>
      <p:ext uri="{BB962C8B-B14F-4D97-AF65-F5344CB8AC3E}">
        <p14:creationId xmlns:p14="http://schemas.microsoft.com/office/powerpoint/2010/main" val="2956502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56698" y="1258891"/>
            <a:ext cx="3302507"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Exponential smoothing</a:t>
            </a:r>
            <a:endParaRPr lang="en-AU" sz="1200" dirty="0" smtClean="0">
              <a:solidFill>
                <a:srgbClr val="0070C0"/>
              </a:solidFill>
            </a:endParaRPr>
          </a:p>
        </p:txBody>
      </p:sp>
      <p:graphicFrame>
        <p:nvGraphicFramePr>
          <p:cNvPr id="3074" name="Object 4"/>
          <p:cNvGraphicFramePr>
            <a:graphicFrameLocks noChangeAspect="1"/>
          </p:cNvGraphicFramePr>
          <p:nvPr>
            <p:extLst/>
          </p:nvPr>
        </p:nvGraphicFramePr>
        <p:xfrm>
          <a:off x="1847850" y="1905000"/>
          <a:ext cx="4705350" cy="723900"/>
        </p:xfrm>
        <a:graphic>
          <a:graphicData uri="http://schemas.openxmlformats.org/presentationml/2006/ole">
            <mc:AlternateContent xmlns:mc="http://schemas.openxmlformats.org/markup-compatibility/2006">
              <mc:Choice xmlns:v="urn:schemas-microsoft-com:vml" Requires="v">
                <p:oleObj spid="_x0000_s174371" name="Equation" r:id="rId4" imgW="1485720" imgH="228600" progId="Equation.3">
                  <p:embed/>
                </p:oleObj>
              </mc:Choice>
              <mc:Fallback>
                <p:oleObj name="Equation" r:id="rId4" imgW="1485720" imgH="228600" progId="Equation.3">
                  <p:embed/>
                  <p:pic>
                    <p:nvPicPr>
                      <p:cNvPr id="0" name=""/>
                      <p:cNvPicPr>
                        <a:picLocks noChangeAspect="1" noChangeArrowheads="1"/>
                      </p:cNvPicPr>
                      <p:nvPr/>
                    </p:nvPicPr>
                    <p:blipFill>
                      <a:blip r:embed="rId5"/>
                      <a:srcRect/>
                      <a:stretch>
                        <a:fillRect/>
                      </a:stretch>
                    </p:blipFill>
                    <p:spPr bwMode="auto">
                      <a:xfrm>
                        <a:off x="1847850" y="1905000"/>
                        <a:ext cx="47053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5"/>
          <p:cNvSpPr txBox="1">
            <a:spLocks noChangeArrowheads="1"/>
          </p:cNvSpPr>
          <p:nvPr/>
        </p:nvSpPr>
        <p:spPr bwMode="auto">
          <a:xfrm>
            <a:off x="990602" y="2819400"/>
            <a:ext cx="2062163" cy="641350"/>
          </a:xfrm>
          <a:prstGeom prst="rect">
            <a:avLst/>
          </a:prstGeom>
          <a:noFill/>
          <a:ln w="38100">
            <a:noFill/>
            <a:miter lim="800000"/>
            <a:headEnd/>
            <a:tailEnd/>
          </a:ln>
        </p:spPr>
        <p:txBody>
          <a:bodyPr>
            <a:spAutoFit/>
          </a:bodyPr>
          <a:lstStyle/>
          <a:p>
            <a:pPr algn="ctr" fontAlgn="base">
              <a:spcBef>
                <a:spcPct val="0"/>
              </a:spcBef>
              <a:spcAft>
                <a:spcPct val="0"/>
              </a:spcAft>
            </a:pPr>
            <a:r>
              <a:rPr lang="en-US" b="1" dirty="0" smtClean="0">
                <a:solidFill>
                  <a:srgbClr val="FF0000"/>
                </a:solidFill>
              </a:rPr>
              <a:t>Previous period’s forecast</a:t>
            </a:r>
            <a:endParaRPr lang="en-AU" b="1" dirty="0" smtClean="0">
              <a:solidFill>
                <a:srgbClr val="FF0000"/>
              </a:solidFill>
            </a:endParaRPr>
          </a:p>
        </p:txBody>
      </p:sp>
      <p:sp>
        <p:nvSpPr>
          <p:cNvPr id="3077" name="Line 6"/>
          <p:cNvSpPr>
            <a:spLocks noChangeShapeType="1"/>
          </p:cNvSpPr>
          <p:nvPr/>
        </p:nvSpPr>
        <p:spPr bwMode="auto">
          <a:xfrm flipV="1">
            <a:off x="2133600" y="2514600"/>
            <a:ext cx="762000" cy="304800"/>
          </a:xfrm>
          <a:prstGeom prst="line">
            <a:avLst/>
          </a:prstGeom>
          <a:noFill/>
          <a:ln w="38100">
            <a:solidFill>
              <a:srgbClr val="FF0000"/>
            </a:solidFill>
            <a:round/>
            <a:headEnd/>
            <a:tailEnd type="triangle" w="med" len="med"/>
          </a:ln>
        </p:spPr>
        <p:txBody>
          <a:bodyPr>
            <a:spAutoFit/>
          </a:bodyPr>
          <a:lstStyle/>
          <a:p>
            <a:pPr fontAlgn="base">
              <a:spcBef>
                <a:spcPct val="0"/>
              </a:spcBef>
              <a:spcAft>
                <a:spcPct val="0"/>
              </a:spcAft>
            </a:pPr>
            <a:endParaRPr lang="en-NZ" dirty="0" smtClean="0">
              <a:solidFill>
                <a:srgbClr val="000000"/>
              </a:solidFill>
            </a:endParaRPr>
          </a:p>
        </p:txBody>
      </p:sp>
      <p:sp>
        <p:nvSpPr>
          <p:cNvPr id="3078" name="Text Box 7"/>
          <p:cNvSpPr txBox="1">
            <a:spLocks noChangeArrowheads="1"/>
          </p:cNvSpPr>
          <p:nvPr/>
        </p:nvSpPr>
        <p:spPr bwMode="auto">
          <a:xfrm>
            <a:off x="2885215" y="2999017"/>
            <a:ext cx="2138363" cy="915988"/>
          </a:xfrm>
          <a:prstGeom prst="rect">
            <a:avLst/>
          </a:prstGeom>
          <a:noFill/>
          <a:ln w="38100">
            <a:noFill/>
            <a:miter lim="800000"/>
            <a:headEnd/>
            <a:tailEnd/>
          </a:ln>
        </p:spPr>
        <p:txBody>
          <a:bodyPr>
            <a:spAutoFit/>
          </a:bodyPr>
          <a:lstStyle/>
          <a:p>
            <a:pPr algn="ctr" fontAlgn="base">
              <a:spcBef>
                <a:spcPct val="0"/>
              </a:spcBef>
              <a:spcAft>
                <a:spcPct val="0"/>
              </a:spcAft>
            </a:pPr>
            <a:r>
              <a:rPr lang="en-US" b="1" dirty="0" smtClean="0">
                <a:solidFill>
                  <a:srgbClr val="FF0000"/>
                </a:solidFill>
              </a:rPr>
              <a:t>Smoothing constant (between 0 and 1)</a:t>
            </a:r>
            <a:endParaRPr lang="en-AU" b="1" dirty="0" smtClean="0">
              <a:solidFill>
                <a:srgbClr val="FF0000"/>
              </a:solidFill>
            </a:endParaRPr>
          </a:p>
        </p:txBody>
      </p:sp>
      <p:sp>
        <p:nvSpPr>
          <p:cNvPr id="3079" name="Line 8"/>
          <p:cNvSpPr>
            <a:spLocks noChangeShapeType="1"/>
          </p:cNvSpPr>
          <p:nvPr/>
        </p:nvSpPr>
        <p:spPr bwMode="auto">
          <a:xfrm flipV="1">
            <a:off x="3923928" y="2438399"/>
            <a:ext cx="114672" cy="560617"/>
          </a:xfrm>
          <a:prstGeom prst="line">
            <a:avLst/>
          </a:prstGeom>
          <a:noFill/>
          <a:ln w="38100">
            <a:solidFill>
              <a:srgbClr val="FF0000"/>
            </a:solidFill>
            <a:round/>
            <a:headEnd/>
            <a:tailEnd type="triangle" w="med" len="med"/>
          </a:ln>
        </p:spPr>
        <p:txBody>
          <a:bodyPr wrap="square">
            <a:spAutoFit/>
          </a:bodyPr>
          <a:lstStyle/>
          <a:p>
            <a:pPr fontAlgn="base">
              <a:spcBef>
                <a:spcPct val="0"/>
              </a:spcBef>
              <a:spcAft>
                <a:spcPct val="0"/>
              </a:spcAft>
            </a:pPr>
            <a:endParaRPr lang="en-NZ" dirty="0" smtClean="0">
              <a:solidFill>
                <a:srgbClr val="000000"/>
              </a:solidFill>
            </a:endParaRPr>
          </a:p>
        </p:txBody>
      </p:sp>
      <p:sp>
        <p:nvSpPr>
          <p:cNvPr id="3080" name="Text Box 9"/>
          <p:cNvSpPr txBox="1">
            <a:spLocks noChangeArrowheads="1"/>
          </p:cNvSpPr>
          <p:nvPr/>
        </p:nvSpPr>
        <p:spPr bwMode="auto">
          <a:xfrm>
            <a:off x="5779507" y="3170921"/>
            <a:ext cx="2138363" cy="641350"/>
          </a:xfrm>
          <a:prstGeom prst="rect">
            <a:avLst/>
          </a:prstGeom>
          <a:noFill/>
          <a:ln w="38100">
            <a:noFill/>
            <a:miter lim="800000"/>
            <a:headEnd/>
            <a:tailEnd/>
          </a:ln>
        </p:spPr>
        <p:txBody>
          <a:bodyPr>
            <a:spAutoFit/>
          </a:bodyPr>
          <a:lstStyle/>
          <a:p>
            <a:pPr algn="ctr" fontAlgn="base">
              <a:spcBef>
                <a:spcPct val="0"/>
              </a:spcBef>
              <a:spcAft>
                <a:spcPct val="0"/>
              </a:spcAft>
            </a:pPr>
            <a:r>
              <a:rPr lang="en-US" b="1" dirty="0" smtClean="0">
                <a:solidFill>
                  <a:srgbClr val="FF0000"/>
                </a:solidFill>
              </a:rPr>
              <a:t>Previous period’s forecast error</a:t>
            </a:r>
            <a:endParaRPr lang="en-AU" b="1" dirty="0" smtClean="0">
              <a:solidFill>
                <a:srgbClr val="FF0000"/>
              </a:solidFill>
            </a:endParaRPr>
          </a:p>
        </p:txBody>
      </p:sp>
      <p:sp>
        <p:nvSpPr>
          <p:cNvPr id="3081" name="Line 10"/>
          <p:cNvSpPr>
            <a:spLocks noChangeShapeType="1"/>
          </p:cNvSpPr>
          <p:nvPr/>
        </p:nvSpPr>
        <p:spPr bwMode="auto">
          <a:xfrm flipH="1" flipV="1">
            <a:off x="5436096" y="2946176"/>
            <a:ext cx="1438321" cy="320335"/>
          </a:xfrm>
          <a:prstGeom prst="line">
            <a:avLst/>
          </a:prstGeom>
          <a:noFill/>
          <a:ln w="38100">
            <a:solidFill>
              <a:srgbClr val="FF0000"/>
            </a:solidFill>
            <a:round/>
            <a:headEnd/>
            <a:tailEnd type="triangle" w="med" len="med"/>
          </a:ln>
        </p:spPr>
        <p:txBody>
          <a:bodyPr wrap="square">
            <a:spAutoFit/>
          </a:bodyPr>
          <a:lstStyle/>
          <a:p>
            <a:pPr fontAlgn="base">
              <a:spcBef>
                <a:spcPct val="0"/>
              </a:spcBef>
              <a:spcAft>
                <a:spcPct val="0"/>
              </a:spcAft>
            </a:pPr>
            <a:endParaRPr lang="en-NZ" dirty="0" smtClean="0">
              <a:solidFill>
                <a:srgbClr val="000000"/>
              </a:solidFill>
            </a:endParaRPr>
          </a:p>
        </p:txBody>
      </p:sp>
      <p:sp>
        <p:nvSpPr>
          <p:cNvPr id="3082" name="Text Box 11"/>
          <p:cNvSpPr txBox="1">
            <a:spLocks noChangeArrowheads="1"/>
          </p:cNvSpPr>
          <p:nvPr/>
        </p:nvSpPr>
        <p:spPr bwMode="auto">
          <a:xfrm>
            <a:off x="669927" y="3925891"/>
            <a:ext cx="7712075" cy="1200329"/>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In words:</a:t>
            </a:r>
          </a:p>
          <a:p>
            <a:pPr fontAlgn="base">
              <a:spcBef>
                <a:spcPct val="0"/>
              </a:spcBef>
              <a:spcAft>
                <a:spcPct val="0"/>
              </a:spcAft>
            </a:pPr>
            <a:r>
              <a:rPr lang="en-US" sz="2400" dirty="0" smtClean="0">
                <a:solidFill>
                  <a:srgbClr val="000000"/>
                </a:solidFill>
              </a:rPr>
              <a:t>“Take the previous period’s forecast, and add on a fraction of the previous period’s forecast error.”</a:t>
            </a:r>
            <a:endParaRPr lang="en-AU" sz="2400" dirty="0" smtClean="0">
              <a:solidFill>
                <a:srgbClr val="000000"/>
              </a:solidFill>
            </a:endParaRPr>
          </a:p>
        </p:txBody>
      </p:sp>
      <p:sp>
        <p:nvSpPr>
          <p:cNvPr id="3083" name="Rectangle 14"/>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2" name="Slide Number Placeholder 11"/>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42</a:t>
            </a:fld>
            <a:endParaRPr lang="en-US">
              <a:solidFill>
                <a:srgbClr val="000000"/>
              </a:solidFill>
            </a:endParaRPr>
          </a:p>
        </p:txBody>
      </p:sp>
      <p:sp>
        <p:nvSpPr>
          <p:cNvPr id="2" name="Right Brace 1"/>
          <p:cNvSpPr/>
          <p:nvPr/>
        </p:nvSpPr>
        <p:spPr>
          <a:xfrm rot="5400000">
            <a:off x="5207339" y="1507785"/>
            <a:ext cx="429200" cy="2262520"/>
          </a:xfrm>
          <a:prstGeom prst="rightBrace">
            <a:avLst>
              <a:gd name="adj1" fmla="val 42995"/>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extLst>
      <p:ext uri="{BB962C8B-B14F-4D97-AF65-F5344CB8AC3E}">
        <p14:creationId xmlns:p14="http://schemas.microsoft.com/office/powerpoint/2010/main" val="341790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8" grpId="0"/>
      <p:bldP spid="3079" grpId="0" animBg="1"/>
      <p:bldP spid="3080" grpId="0"/>
      <p:bldP spid="3081" grpId="0" animBg="1"/>
      <p:bldP spid="3082"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56698" y="1258891"/>
            <a:ext cx="6933308"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Exponential smoothing: </a:t>
            </a:r>
            <a:r>
              <a:rPr lang="en-US" sz="2400" dirty="0">
                <a:solidFill>
                  <a:srgbClr val="0070C0"/>
                </a:solidFill>
              </a:rPr>
              <a:t>e</a:t>
            </a:r>
            <a:r>
              <a:rPr lang="en-US" sz="2400" dirty="0" smtClean="0">
                <a:solidFill>
                  <a:srgbClr val="0070C0"/>
                </a:solidFill>
              </a:rPr>
              <a:t>quivalent </a:t>
            </a:r>
            <a:r>
              <a:rPr lang="en-US" sz="2400" dirty="0">
                <a:solidFill>
                  <a:srgbClr val="0070C0"/>
                </a:solidFill>
              </a:rPr>
              <a:t>r</a:t>
            </a:r>
            <a:r>
              <a:rPr lang="en-US" sz="2400" dirty="0" smtClean="0">
                <a:solidFill>
                  <a:srgbClr val="0070C0"/>
                </a:solidFill>
              </a:rPr>
              <a:t>epresentation</a:t>
            </a:r>
            <a:endParaRPr lang="en-AU" sz="1200" dirty="0" smtClean="0">
              <a:solidFill>
                <a:srgbClr val="0070C0"/>
              </a:solidFill>
            </a:endParaRPr>
          </a:p>
        </p:txBody>
      </p:sp>
      <p:graphicFrame>
        <p:nvGraphicFramePr>
          <p:cNvPr id="3074" name="Object 4"/>
          <p:cNvGraphicFramePr>
            <a:graphicFrameLocks noChangeAspect="1"/>
          </p:cNvGraphicFramePr>
          <p:nvPr>
            <p:extLst>
              <p:ext uri="{D42A27DB-BD31-4B8C-83A1-F6EECF244321}">
                <p14:modId xmlns:p14="http://schemas.microsoft.com/office/powerpoint/2010/main" val="198589665"/>
              </p:ext>
            </p:extLst>
          </p:nvPr>
        </p:nvGraphicFramePr>
        <p:xfrm>
          <a:off x="2028825" y="1905000"/>
          <a:ext cx="4343400" cy="723900"/>
        </p:xfrm>
        <a:graphic>
          <a:graphicData uri="http://schemas.openxmlformats.org/presentationml/2006/ole">
            <mc:AlternateContent xmlns:mc="http://schemas.openxmlformats.org/markup-compatibility/2006">
              <mc:Choice xmlns:v="urn:schemas-microsoft-com:vml" Requires="v">
                <p:oleObj spid="_x0000_s172322" name="Equation" r:id="rId4" imgW="1371600" imgH="228600" progId="Equation.3">
                  <p:embed/>
                </p:oleObj>
              </mc:Choice>
              <mc:Fallback>
                <p:oleObj name="Equation" r:id="rId4" imgW="1371600" imgH="228600" progId="Equation.3">
                  <p:embed/>
                  <p:pic>
                    <p:nvPicPr>
                      <p:cNvPr id="0" name=""/>
                      <p:cNvPicPr>
                        <a:picLocks noChangeAspect="1" noChangeArrowheads="1"/>
                      </p:cNvPicPr>
                      <p:nvPr/>
                    </p:nvPicPr>
                    <p:blipFill>
                      <a:blip r:embed="rId5"/>
                      <a:srcRect/>
                      <a:stretch>
                        <a:fillRect/>
                      </a:stretch>
                    </p:blipFill>
                    <p:spPr bwMode="auto">
                      <a:xfrm>
                        <a:off x="2028825" y="1905000"/>
                        <a:ext cx="43434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5"/>
          <p:cNvSpPr txBox="1">
            <a:spLocks noChangeArrowheads="1"/>
          </p:cNvSpPr>
          <p:nvPr/>
        </p:nvSpPr>
        <p:spPr bwMode="auto">
          <a:xfrm>
            <a:off x="5341143" y="2950448"/>
            <a:ext cx="2062163" cy="641350"/>
          </a:xfrm>
          <a:prstGeom prst="rect">
            <a:avLst/>
          </a:prstGeom>
          <a:noFill/>
          <a:ln w="38100">
            <a:noFill/>
            <a:miter lim="800000"/>
            <a:headEnd/>
            <a:tailEnd/>
          </a:ln>
        </p:spPr>
        <p:txBody>
          <a:bodyPr>
            <a:spAutoFit/>
          </a:bodyPr>
          <a:lstStyle/>
          <a:p>
            <a:pPr algn="ctr" fontAlgn="base">
              <a:spcBef>
                <a:spcPct val="0"/>
              </a:spcBef>
              <a:spcAft>
                <a:spcPct val="0"/>
              </a:spcAft>
            </a:pPr>
            <a:r>
              <a:rPr lang="en-US" b="1" dirty="0" smtClean="0">
                <a:solidFill>
                  <a:srgbClr val="FF0000"/>
                </a:solidFill>
              </a:rPr>
              <a:t>Previous period’s forecast</a:t>
            </a:r>
            <a:endParaRPr lang="en-AU" b="1" dirty="0" smtClean="0">
              <a:solidFill>
                <a:srgbClr val="FF0000"/>
              </a:solidFill>
            </a:endParaRPr>
          </a:p>
        </p:txBody>
      </p:sp>
      <p:sp>
        <p:nvSpPr>
          <p:cNvPr id="3077" name="Line 6"/>
          <p:cNvSpPr>
            <a:spLocks noChangeShapeType="1"/>
          </p:cNvSpPr>
          <p:nvPr/>
        </p:nvSpPr>
        <p:spPr bwMode="auto">
          <a:xfrm flipV="1">
            <a:off x="2028825" y="2420887"/>
            <a:ext cx="1126329" cy="596659"/>
          </a:xfrm>
          <a:prstGeom prst="line">
            <a:avLst/>
          </a:prstGeom>
          <a:noFill/>
          <a:ln w="38100">
            <a:solidFill>
              <a:srgbClr val="FF0000"/>
            </a:solidFill>
            <a:round/>
            <a:headEnd/>
            <a:tailEnd type="triangle" w="med" len="med"/>
          </a:ln>
        </p:spPr>
        <p:txBody>
          <a:bodyPr wrap="square">
            <a:spAutoFit/>
          </a:bodyPr>
          <a:lstStyle/>
          <a:p>
            <a:pPr fontAlgn="base">
              <a:spcBef>
                <a:spcPct val="0"/>
              </a:spcBef>
              <a:spcAft>
                <a:spcPct val="0"/>
              </a:spcAft>
            </a:pPr>
            <a:endParaRPr lang="en-NZ" dirty="0" smtClean="0">
              <a:solidFill>
                <a:srgbClr val="000000"/>
              </a:solidFill>
            </a:endParaRPr>
          </a:p>
        </p:txBody>
      </p:sp>
      <p:sp>
        <p:nvSpPr>
          <p:cNvPr id="3078" name="Text Box 7"/>
          <p:cNvSpPr txBox="1">
            <a:spLocks noChangeArrowheads="1"/>
          </p:cNvSpPr>
          <p:nvPr/>
        </p:nvSpPr>
        <p:spPr bwMode="auto">
          <a:xfrm>
            <a:off x="259552" y="2636047"/>
            <a:ext cx="2138363" cy="915988"/>
          </a:xfrm>
          <a:prstGeom prst="rect">
            <a:avLst/>
          </a:prstGeom>
          <a:noFill/>
          <a:ln w="38100">
            <a:noFill/>
            <a:miter lim="800000"/>
            <a:headEnd/>
            <a:tailEnd/>
          </a:ln>
        </p:spPr>
        <p:txBody>
          <a:bodyPr>
            <a:spAutoFit/>
          </a:bodyPr>
          <a:lstStyle/>
          <a:p>
            <a:pPr algn="ctr" fontAlgn="base">
              <a:spcBef>
                <a:spcPct val="0"/>
              </a:spcBef>
              <a:spcAft>
                <a:spcPct val="0"/>
              </a:spcAft>
            </a:pPr>
            <a:r>
              <a:rPr lang="en-US" b="1" dirty="0" smtClean="0">
                <a:solidFill>
                  <a:srgbClr val="FF0000"/>
                </a:solidFill>
              </a:rPr>
              <a:t>Smoothing constant (between 0 and 1)</a:t>
            </a:r>
            <a:endParaRPr lang="en-AU" b="1" dirty="0" smtClean="0">
              <a:solidFill>
                <a:srgbClr val="FF0000"/>
              </a:solidFill>
            </a:endParaRPr>
          </a:p>
        </p:txBody>
      </p:sp>
      <p:sp>
        <p:nvSpPr>
          <p:cNvPr id="3079" name="Line 8"/>
          <p:cNvSpPr>
            <a:spLocks noChangeShapeType="1"/>
          </p:cNvSpPr>
          <p:nvPr/>
        </p:nvSpPr>
        <p:spPr bwMode="auto">
          <a:xfrm flipH="1" flipV="1">
            <a:off x="3517322" y="2463260"/>
            <a:ext cx="190581" cy="646079"/>
          </a:xfrm>
          <a:prstGeom prst="line">
            <a:avLst/>
          </a:prstGeom>
          <a:noFill/>
          <a:ln w="38100">
            <a:solidFill>
              <a:srgbClr val="FF0000"/>
            </a:solidFill>
            <a:round/>
            <a:headEnd/>
            <a:tailEnd type="triangle" w="med" len="med"/>
          </a:ln>
        </p:spPr>
        <p:txBody>
          <a:bodyPr wrap="square">
            <a:spAutoFit/>
          </a:bodyPr>
          <a:lstStyle/>
          <a:p>
            <a:pPr fontAlgn="base">
              <a:spcBef>
                <a:spcPct val="0"/>
              </a:spcBef>
              <a:spcAft>
                <a:spcPct val="0"/>
              </a:spcAft>
            </a:pPr>
            <a:endParaRPr lang="en-NZ" dirty="0" smtClean="0">
              <a:solidFill>
                <a:srgbClr val="000000"/>
              </a:solidFill>
            </a:endParaRPr>
          </a:p>
        </p:txBody>
      </p:sp>
      <p:sp>
        <p:nvSpPr>
          <p:cNvPr id="3080" name="Text Box 9"/>
          <p:cNvSpPr txBox="1">
            <a:spLocks noChangeArrowheads="1"/>
          </p:cNvSpPr>
          <p:nvPr/>
        </p:nvSpPr>
        <p:spPr bwMode="auto">
          <a:xfrm>
            <a:off x="2757597" y="3005835"/>
            <a:ext cx="2138363" cy="641350"/>
          </a:xfrm>
          <a:prstGeom prst="rect">
            <a:avLst/>
          </a:prstGeom>
          <a:noFill/>
          <a:ln w="38100">
            <a:noFill/>
            <a:miter lim="800000"/>
            <a:headEnd/>
            <a:tailEnd/>
          </a:ln>
        </p:spPr>
        <p:txBody>
          <a:bodyPr>
            <a:spAutoFit/>
          </a:bodyPr>
          <a:lstStyle/>
          <a:p>
            <a:pPr algn="ctr" fontAlgn="base">
              <a:spcBef>
                <a:spcPct val="0"/>
              </a:spcBef>
              <a:spcAft>
                <a:spcPct val="0"/>
              </a:spcAft>
            </a:pPr>
            <a:r>
              <a:rPr lang="en-US" b="1" dirty="0" smtClean="0">
                <a:solidFill>
                  <a:srgbClr val="FF0000"/>
                </a:solidFill>
              </a:rPr>
              <a:t>Previous period’s actual demand</a:t>
            </a:r>
            <a:endParaRPr lang="en-AU" b="1" dirty="0" smtClean="0">
              <a:solidFill>
                <a:srgbClr val="FF0000"/>
              </a:solidFill>
            </a:endParaRPr>
          </a:p>
        </p:txBody>
      </p:sp>
      <p:sp>
        <p:nvSpPr>
          <p:cNvPr id="3081" name="Line 10"/>
          <p:cNvSpPr>
            <a:spLocks noChangeShapeType="1"/>
          </p:cNvSpPr>
          <p:nvPr/>
        </p:nvSpPr>
        <p:spPr bwMode="auto">
          <a:xfrm flipH="1" flipV="1">
            <a:off x="5796136" y="2463260"/>
            <a:ext cx="546386" cy="538066"/>
          </a:xfrm>
          <a:prstGeom prst="line">
            <a:avLst/>
          </a:prstGeom>
          <a:noFill/>
          <a:ln w="38100">
            <a:solidFill>
              <a:srgbClr val="FF0000"/>
            </a:solidFill>
            <a:round/>
            <a:headEnd/>
            <a:tailEnd type="triangle" w="med" len="med"/>
          </a:ln>
        </p:spPr>
        <p:txBody>
          <a:bodyPr wrap="square">
            <a:spAutoFit/>
          </a:bodyPr>
          <a:lstStyle/>
          <a:p>
            <a:pPr fontAlgn="base">
              <a:spcBef>
                <a:spcPct val="0"/>
              </a:spcBef>
              <a:spcAft>
                <a:spcPct val="0"/>
              </a:spcAft>
            </a:pPr>
            <a:r>
              <a:rPr lang="en-NZ" dirty="0" smtClean="0">
                <a:solidFill>
                  <a:srgbClr val="000000"/>
                </a:solidFill>
              </a:rPr>
              <a:t>                 </a:t>
            </a:r>
          </a:p>
        </p:txBody>
      </p:sp>
      <p:sp>
        <p:nvSpPr>
          <p:cNvPr id="3082" name="Text Box 11"/>
          <p:cNvSpPr txBox="1">
            <a:spLocks noChangeArrowheads="1"/>
          </p:cNvSpPr>
          <p:nvPr/>
        </p:nvSpPr>
        <p:spPr bwMode="auto">
          <a:xfrm>
            <a:off x="669927" y="3925891"/>
            <a:ext cx="7712075" cy="1200329"/>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In words:</a:t>
            </a:r>
          </a:p>
          <a:p>
            <a:pPr fontAlgn="base">
              <a:spcBef>
                <a:spcPct val="0"/>
              </a:spcBef>
              <a:spcAft>
                <a:spcPct val="0"/>
              </a:spcAft>
            </a:pPr>
            <a:r>
              <a:rPr lang="en-US" sz="2400" dirty="0" smtClean="0">
                <a:solidFill>
                  <a:srgbClr val="000000"/>
                </a:solidFill>
              </a:rPr>
              <a:t>“Take a weighted average of the previous period’s actual </a:t>
            </a:r>
            <a:r>
              <a:rPr lang="en-US" sz="2400" dirty="0">
                <a:solidFill>
                  <a:srgbClr val="000000"/>
                </a:solidFill>
              </a:rPr>
              <a:t>demand </a:t>
            </a:r>
            <a:r>
              <a:rPr lang="en-US" sz="2400" dirty="0" smtClean="0">
                <a:solidFill>
                  <a:srgbClr val="000000"/>
                </a:solidFill>
              </a:rPr>
              <a:t>and the previous period’s forecast</a:t>
            </a:r>
            <a:r>
              <a:rPr lang="en-US" sz="2400" dirty="0">
                <a:solidFill>
                  <a:srgbClr val="000000"/>
                </a:solidFill>
              </a:rPr>
              <a:t>.”</a:t>
            </a:r>
            <a:endParaRPr lang="en-AU" sz="2400" dirty="0" smtClean="0">
              <a:solidFill>
                <a:srgbClr val="000000"/>
              </a:solidFill>
            </a:endParaRPr>
          </a:p>
        </p:txBody>
      </p:sp>
      <p:sp>
        <p:nvSpPr>
          <p:cNvPr id="3083" name="Rectangle 14"/>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2" name="Slide Number Placeholder 11"/>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1017192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8" grpId="0"/>
      <p:bldP spid="3079" grpId="0" animBg="1"/>
      <p:bldP spid="3080" grpId="0"/>
      <p:bldP spid="3081" grpId="0" animBg="1"/>
      <p:bldP spid="30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74650" y="1752600"/>
            <a:ext cx="3863975" cy="4376738"/>
            <a:chOff x="236" y="1104"/>
            <a:chExt cx="2434" cy="2757"/>
          </a:xfrm>
        </p:grpSpPr>
        <p:sp>
          <p:nvSpPr>
            <p:cNvPr id="26635" name="Rectangle 4"/>
            <p:cNvSpPr>
              <a:spLocks noChangeArrowheads="1"/>
            </p:cNvSpPr>
            <p:nvPr/>
          </p:nvSpPr>
          <p:spPr bwMode="auto">
            <a:xfrm>
              <a:off x="342" y="1104"/>
              <a:ext cx="463"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Week</a:t>
              </a:r>
              <a:endParaRPr lang="en-AU" sz="2400" smtClean="0">
                <a:solidFill>
                  <a:srgbClr val="000000"/>
                </a:solidFill>
              </a:endParaRPr>
            </a:p>
          </p:txBody>
        </p:sp>
        <p:sp>
          <p:nvSpPr>
            <p:cNvPr id="26636" name="Rectangle 5"/>
            <p:cNvSpPr>
              <a:spLocks noChangeArrowheads="1"/>
            </p:cNvSpPr>
            <p:nvPr/>
          </p:nvSpPr>
          <p:spPr bwMode="auto">
            <a:xfrm>
              <a:off x="726"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37" name="Rectangle 6"/>
            <p:cNvSpPr>
              <a:spLocks noChangeArrowheads="1"/>
            </p:cNvSpPr>
            <p:nvPr/>
          </p:nvSpPr>
          <p:spPr bwMode="auto">
            <a:xfrm>
              <a:off x="937" y="1104"/>
              <a:ext cx="641"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Demand</a:t>
              </a:r>
              <a:endParaRPr lang="en-AU" sz="2400" smtClean="0">
                <a:solidFill>
                  <a:srgbClr val="000000"/>
                </a:solidFill>
              </a:endParaRPr>
            </a:p>
          </p:txBody>
        </p:sp>
        <p:sp>
          <p:nvSpPr>
            <p:cNvPr id="26638" name="Rectangle 7"/>
            <p:cNvSpPr>
              <a:spLocks noChangeArrowheads="1"/>
            </p:cNvSpPr>
            <p:nvPr/>
          </p:nvSpPr>
          <p:spPr bwMode="auto">
            <a:xfrm>
              <a:off x="1487"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39" name="Rectangle 8"/>
            <p:cNvSpPr>
              <a:spLocks noChangeArrowheads="1"/>
            </p:cNvSpPr>
            <p:nvPr/>
          </p:nvSpPr>
          <p:spPr bwMode="auto">
            <a:xfrm>
              <a:off x="1901" y="1104"/>
              <a:ext cx="560" cy="17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mtClean="0">
                  <a:solidFill>
                    <a:srgbClr val="000000"/>
                  </a:solidFill>
                </a:rPr>
                <a:t>Forecast</a:t>
              </a:r>
              <a:endParaRPr lang="en-AU" sz="2400" smtClean="0">
                <a:solidFill>
                  <a:srgbClr val="000000"/>
                </a:solidFill>
              </a:endParaRPr>
            </a:p>
          </p:txBody>
        </p:sp>
        <p:sp>
          <p:nvSpPr>
            <p:cNvPr id="26640" name="Rectangle 9"/>
            <p:cNvSpPr>
              <a:spLocks noChangeArrowheads="1"/>
            </p:cNvSpPr>
            <p:nvPr/>
          </p:nvSpPr>
          <p:spPr bwMode="auto">
            <a:xfrm>
              <a:off x="2562"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1" name="Rectangle 10"/>
            <p:cNvSpPr>
              <a:spLocks noChangeArrowheads="1"/>
            </p:cNvSpPr>
            <p:nvPr/>
          </p:nvSpPr>
          <p:spPr bwMode="auto">
            <a:xfrm>
              <a:off x="494" y="128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a:t>
              </a:r>
              <a:endParaRPr lang="en-AU" sz="2400" smtClean="0">
                <a:solidFill>
                  <a:srgbClr val="000000"/>
                </a:solidFill>
              </a:endParaRPr>
            </a:p>
          </p:txBody>
        </p:sp>
        <p:sp>
          <p:nvSpPr>
            <p:cNvPr id="26642" name="Rectangle 11"/>
            <p:cNvSpPr>
              <a:spLocks noChangeArrowheads="1"/>
            </p:cNvSpPr>
            <p:nvPr/>
          </p:nvSpPr>
          <p:spPr bwMode="auto">
            <a:xfrm>
              <a:off x="576"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3" name="Rectangle 12"/>
            <p:cNvSpPr>
              <a:spLocks noChangeArrowheads="1"/>
            </p:cNvSpPr>
            <p:nvPr/>
          </p:nvSpPr>
          <p:spPr bwMode="auto">
            <a:xfrm>
              <a:off x="1089" y="1289"/>
              <a:ext cx="32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800</a:t>
              </a:r>
              <a:endParaRPr lang="en-AU" sz="2400" smtClean="0">
                <a:solidFill>
                  <a:srgbClr val="000000"/>
                </a:solidFill>
              </a:endParaRPr>
            </a:p>
          </p:txBody>
        </p:sp>
        <p:sp>
          <p:nvSpPr>
            <p:cNvPr id="26644" name="Rectangle 13"/>
            <p:cNvSpPr>
              <a:spLocks noChangeArrowheads="1"/>
            </p:cNvSpPr>
            <p:nvPr/>
          </p:nvSpPr>
          <p:spPr bwMode="auto">
            <a:xfrm>
              <a:off x="1335"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5" name="Rectangle 14"/>
            <p:cNvSpPr>
              <a:spLocks noChangeArrowheads="1"/>
            </p:cNvSpPr>
            <p:nvPr/>
          </p:nvSpPr>
          <p:spPr bwMode="auto">
            <a:xfrm>
              <a:off x="2132"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6" name="Rectangle 15"/>
            <p:cNvSpPr>
              <a:spLocks noChangeArrowheads="1"/>
            </p:cNvSpPr>
            <p:nvPr/>
          </p:nvSpPr>
          <p:spPr bwMode="auto">
            <a:xfrm>
              <a:off x="236" y="1271"/>
              <a:ext cx="586"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47" name="Rectangle 16"/>
            <p:cNvSpPr>
              <a:spLocks noChangeArrowheads="1"/>
            </p:cNvSpPr>
            <p:nvPr/>
          </p:nvSpPr>
          <p:spPr bwMode="auto">
            <a:xfrm>
              <a:off x="822" y="1271"/>
              <a:ext cx="18"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48" name="Rectangle 17"/>
            <p:cNvSpPr>
              <a:spLocks noChangeArrowheads="1"/>
            </p:cNvSpPr>
            <p:nvPr/>
          </p:nvSpPr>
          <p:spPr bwMode="auto">
            <a:xfrm>
              <a:off x="840" y="1271"/>
              <a:ext cx="750"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49" name="Rectangle 18"/>
            <p:cNvSpPr>
              <a:spLocks noChangeArrowheads="1"/>
            </p:cNvSpPr>
            <p:nvPr/>
          </p:nvSpPr>
          <p:spPr bwMode="auto">
            <a:xfrm>
              <a:off x="1590" y="1271"/>
              <a:ext cx="17"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50" name="Rectangle 19"/>
            <p:cNvSpPr>
              <a:spLocks noChangeArrowheads="1"/>
            </p:cNvSpPr>
            <p:nvPr/>
          </p:nvSpPr>
          <p:spPr bwMode="auto">
            <a:xfrm>
              <a:off x="1607" y="1271"/>
              <a:ext cx="1052"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51" name="Rectangle 20"/>
            <p:cNvSpPr>
              <a:spLocks noChangeArrowheads="1"/>
            </p:cNvSpPr>
            <p:nvPr/>
          </p:nvSpPr>
          <p:spPr bwMode="auto">
            <a:xfrm>
              <a:off x="494" y="145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a:t>
              </a:r>
              <a:endParaRPr lang="en-AU" sz="2400" smtClean="0">
                <a:solidFill>
                  <a:srgbClr val="000000"/>
                </a:solidFill>
              </a:endParaRPr>
            </a:p>
          </p:txBody>
        </p:sp>
        <p:sp>
          <p:nvSpPr>
            <p:cNvPr id="26652" name="Rectangle 21"/>
            <p:cNvSpPr>
              <a:spLocks noChangeArrowheads="1"/>
            </p:cNvSpPr>
            <p:nvPr/>
          </p:nvSpPr>
          <p:spPr bwMode="auto">
            <a:xfrm>
              <a:off x="576"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3" name="Rectangle 22"/>
            <p:cNvSpPr>
              <a:spLocks noChangeArrowheads="1"/>
            </p:cNvSpPr>
            <p:nvPr/>
          </p:nvSpPr>
          <p:spPr bwMode="auto">
            <a:xfrm>
              <a:off x="1048" y="145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1400</a:t>
              </a:r>
              <a:endParaRPr lang="en-AU" sz="2400" smtClean="0">
                <a:solidFill>
                  <a:srgbClr val="000000"/>
                </a:solidFill>
              </a:endParaRPr>
            </a:p>
          </p:txBody>
        </p:sp>
        <p:sp>
          <p:nvSpPr>
            <p:cNvPr id="26654" name="Rectangle 23"/>
            <p:cNvSpPr>
              <a:spLocks noChangeArrowheads="1"/>
            </p:cNvSpPr>
            <p:nvPr/>
          </p:nvSpPr>
          <p:spPr bwMode="auto">
            <a:xfrm>
              <a:off x="1376"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5" name="Rectangle 24"/>
            <p:cNvSpPr>
              <a:spLocks noChangeArrowheads="1"/>
            </p:cNvSpPr>
            <p:nvPr/>
          </p:nvSpPr>
          <p:spPr bwMode="auto">
            <a:xfrm>
              <a:off x="2132"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6" name="Rectangle 25"/>
            <p:cNvSpPr>
              <a:spLocks noChangeArrowheads="1"/>
            </p:cNvSpPr>
            <p:nvPr/>
          </p:nvSpPr>
          <p:spPr bwMode="auto">
            <a:xfrm>
              <a:off x="494" y="1628"/>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3</a:t>
              </a:r>
              <a:endParaRPr lang="en-AU" sz="2400" smtClean="0">
                <a:solidFill>
                  <a:srgbClr val="000000"/>
                </a:solidFill>
              </a:endParaRPr>
            </a:p>
          </p:txBody>
        </p:sp>
        <p:sp>
          <p:nvSpPr>
            <p:cNvPr id="26657" name="Rectangle 26"/>
            <p:cNvSpPr>
              <a:spLocks noChangeArrowheads="1"/>
            </p:cNvSpPr>
            <p:nvPr/>
          </p:nvSpPr>
          <p:spPr bwMode="auto">
            <a:xfrm>
              <a:off x="576"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8" name="Rectangle 27"/>
            <p:cNvSpPr>
              <a:spLocks noChangeArrowheads="1"/>
            </p:cNvSpPr>
            <p:nvPr/>
          </p:nvSpPr>
          <p:spPr bwMode="auto">
            <a:xfrm>
              <a:off x="1048" y="1628"/>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1000</a:t>
              </a:r>
              <a:endParaRPr lang="en-AU" sz="2400" smtClean="0">
                <a:solidFill>
                  <a:srgbClr val="000000"/>
                </a:solidFill>
              </a:endParaRPr>
            </a:p>
          </p:txBody>
        </p:sp>
        <p:sp>
          <p:nvSpPr>
            <p:cNvPr id="26659" name="Rectangle 28"/>
            <p:cNvSpPr>
              <a:spLocks noChangeArrowheads="1"/>
            </p:cNvSpPr>
            <p:nvPr/>
          </p:nvSpPr>
          <p:spPr bwMode="auto">
            <a:xfrm>
              <a:off x="1376"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0" name="Rectangle 29"/>
            <p:cNvSpPr>
              <a:spLocks noChangeArrowheads="1"/>
            </p:cNvSpPr>
            <p:nvPr/>
          </p:nvSpPr>
          <p:spPr bwMode="auto">
            <a:xfrm>
              <a:off x="2132"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1" name="Rectangle 30"/>
            <p:cNvSpPr>
              <a:spLocks noChangeArrowheads="1"/>
            </p:cNvSpPr>
            <p:nvPr/>
          </p:nvSpPr>
          <p:spPr bwMode="auto">
            <a:xfrm>
              <a:off x="494" y="179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4</a:t>
              </a:r>
              <a:endParaRPr lang="en-AU" sz="2400" smtClean="0">
                <a:solidFill>
                  <a:srgbClr val="000000"/>
                </a:solidFill>
              </a:endParaRPr>
            </a:p>
          </p:txBody>
        </p:sp>
        <p:sp>
          <p:nvSpPr>
            <p:cNvPr id="26662" name="Rectangle 31"/>
            <p:cNvSpPr>
              <a:spLocks noChangeArrowheads="1"/>
            </p:cNvSpPr>
            <p:nvPr/>
          </p:nvSpPr>
          <p:spPr bwMode="auto">
            <a:xfrm>
              <a:off x="576"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3" name="Rectangle 32"/>
            <p:cNvSpPr>
              <a:spLocks noChangeArrowheads="1"/>
            </p:cNvSpPr>
            <p:nvPr/>
          </p:nvSpPr>
          <p:spPr bwMode="auto">
            <a:xfrm>
              <a:off x="1048"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6664" name="Rectangle 33"/>
            <p:cNvSpPr>
              <a:spLocks noChangeArrowheads="1"/>
            </p:cNvSpPr>
            <p:nvPr/>
          </p:nvSpPr>
          <p:spPr bwMode="auto">
            <a:xfrm>
              <a:off x="1376"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5" name="Rectangle 34"/>
            <p:cNvSpPr>
              <a:spLocks noChangeArrowheads="1"/>
            </p:cNvSpPr>
            <p:nvPr/>
          </p:nvSpPr>
          <p:spPr bwMode="auto">
            <a:xfrm>
              <a:off x="1968"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1067</a:t>
              </a:r>
              <a:endParaRPr lang="en-AU" sz="2400" smtClean="0">
                <a:solidFill>
                  <a:srgbClr val="000000"/>
                </a:solidFill>
              </a:endParaRPr>
            </a:p>
          </p:txBody>
        </p:sp>
        <p:sp>
          <p:nvSpPr>
            <p:cNvPr id="26666" name="Rectangle 35"/>
            <p:cNvSpPr>
              <a:spLocks noChangeArrowheads="1"/>
            </p:cNvSpPr>
            <p:nvPr/>
          </p:nvSpPr>
          <p:spPr bwMode="auto">
            <a:xfrm>
              <a:off x="2296"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7" name="Rectangle 36"/>
            <p:cNvSpPr>
              <a:spLocks noChangeArrowheads="1"/>
            </p:cNvSpPr>
            <p:nvPr/>
          </p:nvSpPr>
          <p:spPr bwMode="auto">
            <a:xfrm>
              <a:off x="494" y="196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5</a:t>
              </a:r>
              <a:endParaRPr lang="en-AU" sz="2400" smtClean="0">
                <a:solidFill>
                  <a:srgbClr val="000000"/>
                </a:solidFill>
              </a:endParaRPr>
            </a:p>
          </p:txBody>
        </p:sp>
        <p:sp>
          <p:nvSpPr>
            <p:cNvPr id="26668" name="Rectangle 37"/>
            <p:cNvSpPr>
              <a:spLocks noChangeArrowheads="1"/>
            </p:cNvSpPr>
            <p:nvPr/>
          </p:nvSpPr>
          <p:spPr bwMode="auto">
            <a:xfrm>
              <a:off x="576"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9" name="Rectangle 38"/>
            <p:cNvSpPr>
              <a:spLocks noChangeArrowheads="1"/>
            </p:cNvSpPr>
            <p:nvPr/>
          </p:nvSpPr>
          <p:spPr bwMode="auto">
            <a:xfrm>
              <a:off x="1048"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6670" name="Rectangle 39"/>
            <p:cNvSpPr>
              <a:spLocks noChangeArrowheads="1"/>
            </p:cNvSpPr>
            <p:nvPr/>
          </p:nvSpPr>
          <p:spPr bwMode="auto">
            <a:xfrm>
              <a:off x="1376"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1" name="Rectangle 40"/>
            <p:cNvSpPr>
              <a:spLocks noChangeArrowheads="1"/>
            </p:cNvSpPr>
            <p:nvPr/>
          </p:nvSpPr>
          <p:spPr bwMode="auto">
            <a:xfrm>
              <a:off x="1968"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6672" name="Rectangle 41"/>
            <p:cNvSpPr>
              <a:spLocks noChangeArrowheads="1"/>
            </p:cNvSpPr>
            <p:nvPr/>
          </p:nvSpPr>
          <p:spPr bwMode="auto">
            <a:xfrm>
              <a:off x="2296"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3" name="Rectangle 42"/>
            <p:cNvSpPr>
              <a:spLocks noChangeArrowheads="1"/>
            </p:cNvSpPr>
            <p:nvPr/>
          </p:nvSpPr>
          <p:spPr bwMode="auto">
            <a:xfrm>
              <a:off x="494" y="213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6</a:t>
              </a:r>
              <a:endParaRPr lang="en-AU" sz="2400" smtClean="0">
                <a:solidFill>
                  <a:srgbClr val="000000"/>
                </a:solidFill>
              </a:endParaRPr>
            </a:p>
          </p:txBody>
        </p:sp>
        <p:sp>
          <p:nvSpPr>
            <p:cNvPr id="26674" name="Rectangle 43"/>
            <p:cNvSpPr>
              <a:spLocks noChangeArrowheads="1"/>
            </p:cNvSpPr>
            <p:nvPr/>
          </p:nvSpPr>
          <p:spPr bwMode="auto">
            <a:xfrm>
              <a:off x="576"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5" name="Rectangle 44"/>
            <p:cNvSpPr>
              <a:spLocks noChangeArrowheads="1"/>
            </p:cNvSpPr>
            <p:nvPr/>
          </p:nvSpPr>
          <p:spPr bwMode="auto">
            <a:xfrm>
              <a:off x="1048"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6676" name="Rectangle 45"/>
            <p:cNvSpPr>
              <a:spLocks noChangeArrowheads="1"/>
            </p:cNvSpPr>
            <p:nvPr/>
          </p:nvSpPr>
          <p:spPr bwMode="auto">
            <a:xfrm>
              <a:off x="1376"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7" name="Rectangle 46"/>
            <p:cNvSpPr>
              <a:spLocks noChangeArrowheads="1"/>
            </p:cNvSpPr>
            <p:nvPr/>
          </p:nvSpPr>
          <p:spPr bwMode="auto">
            <a:xfrm>
              <a:off x="1968"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1333</a:t>
              </a:r>
              <a:endParaRPr lang="en-AU" sz="2400" smtClean="0">
                <a:solidFill>
                  <a:srgbClr val="000000"/>
                </a:solidFill>
              </a:endParaRPr>
            </a:p>
          </p:txBody>
        </p:sp>
        <p:sp>
          <p:nvSpPr>
            <p:cNvPr id="26678" name="Rectangle 47"/>
            <p:cNvSpPr>
              <a:spLocks noChangeArrowheads="1"/>
            </p:cNvSpPr>
            <p:nvPr/>
          </p:nvSpPr>
          <p:spPr bwMode="auto">
            <a:xfrm>
              <a:off x="2296"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9" name="Rectangle 48"/>
            <p:cNvSpPr>
              <a:spLocks noChangeArrowheads="1"/>
            </p:cNvSpPr>
            <p:nvPr/>
          </p:nvSpPr>
          <p:spPr bwMode="auto">
            <a:xfrm>
              <a:off x="494" y="230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7</a:t>
              </a:r>
              <a:endParaRPr lang="en-AU" sz="2400" smtClean="0">
                <a:solidFill>
                  <a:srgbClr val="000000"/>
                </a:solidFill>
              </a:endParaRPr>
            </a:p>
          </p:txBody>
        </p:sp>
        <p:sp>
          <p:nvSpPr>
            <p:cNvPr id="26680" name="Rectangle 49"/>
            <p:cNvSpPr>
              <a:spLocks noChangeArrowheads="1"/>
            </p:cNvSpPr>
            <p:nvPr/>
          </p:nvSpPr>
          <p:spPr bwMode="auto">
            <a:xfrm>
              <a:off x="576"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1" name="Rectangle 50"/>
            <p:cNvSpPr>
              <a:spLocks noChangeArrowheads="1"/>
            </p:cNvSpPr>
            <p:nvPr/>
          </p:nvSpPr>
          <p:spPr bwMode="auto">
            <a:xfrm>
              <a:off x="1048"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1800</a:t>
              </a:r>
              <a:endParaRPr lang="en-AU" sz="2400" smtClean="0">
                <a:solidFill>
                  <a:srgbClr val="000000"/>
                </a:solidFill>
              </a:endParaRPr>
            </a:p>
          </p:txBody>
        </p:sp>
        <p:sp>
          <p:nvSpPr>
            <p:cNvPr id="26682" name="Rectangle 51"/>
            <p:cNvSpPr>
              <a:spLocks noChangeArrowheads="1"/>
            </p:cNvSpPr>
            <p:nvPr/>
          </p:nvSpPr>
          <p:spPr bwMode="auto">
            <a:xfrm>
              <a:off x="1376"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3" name="Rectangle 52"/>
            <p:cNvSpPr>
              <a:spLocks noChangeArrowheads="1"/>
            </p:cNvSpPr>
            <p:nvPr/>
          </p:nvSpPr>
          <p:spPr bwMode="auto">
            <a:xfrm>
              <a:off x="1968"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1433</a:t>
              </a:r>
              <a:endParaRPr lang="en-AU" sz="2400" smtClean="0">
                <a:solidFill>
                  <a:srgbClr val="000000"/>
                </a:solidFill>
              </a:endParaRPr>
            </a:p>
          </p:txBody>
        </p:sp>
        <p:sp>
          <p:nvSpPr>
            <p:cNvPr id="26684" name="Rectangle 53"/>
            <p:cNvSpPr>
              <a:spLocks noChangeArrowheads="1"/>
            </p:cNvSpPr>
            <p:nvPr/>
          </p:nvSpPr>
          <p:spPr bwMode="auto">
            <a:xfrm>
              <a:off x="2296"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5" name="Rectangle 54"/>
            <p:cNvSpPr>
              <a:spLocks noChangeArrowheads="1"/>
            </p:cNvSpPr>
            <p:nvPr/>
          </p:nvSpPr>
          <p:spPr bwMode="auto">
            <a:xfrm>
              <a:off x="494" y="246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a:t>
              </a:r>
              <a:endParaRPr lang="en-AU" sz="2400" smtClean="0">
                <a:solidFill>
                  <a:srgbClr val="000000"/>
                </a:solidFill>
              </a:endParaRPr>
            </a:p>
          </p:txBody>
        </p:sp>
        <p:sp>
          <p:nvSpPr>
            <p:cNvPr id="26686" name="Rectangle 55"/>
            <p:cNvSpPr>
              <a:spLocks noChangeArrowheads="1"/>
            </p:cNvSpPr>
            <p:nvPr/>
          </p:nvSpPr>
          <p:spPr bwMode="auto">
            <a:xfrm>
              <a:off x="576"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7" name="Rectangle 56"/>
            <p:cNvSpPr>
              <a:spLocks noChangeArrowheads="1"/>
            </p:cNvSpPr>
            <p:nvPr/>
          </p:nvSpPr>
          <p:spPr bwMode="auto">
            <a:xfrm>
              <a:off x="1048"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6688" name="Rectangle 57"/>
            <p:cNvSpPr>
              <a:spLocks noChangeArrowheads="1"/>
            </p:cNvSpPr>
            <p:nvPr/>
          </p:nvSpPr>
          <p:spPr bwMode="auto">
            <a:xfrm>
              <a:off x="1376"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9" name="Rectangle 58"/>
            <p:cNvSpPr>
              <a:spLocks noChangeArrowheads="1"/>
            </p:cNvSpPr>
            <p:nvPr/>
          </p:nvSpPr>
          <p:spPr bwMode="auto">
            <a:xfrm>
              <a:off x="1968"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1533</a:t>
              </a:r>
              <a:endParaRPr lang="en-AU" sz="2400" smtClean="0">
                <a:solidFill>
                  <a:srgbClr val="000000"/>
                </a:solidFill>
              </a:endParaRPr>
            </a:p>
          </p:txBody>
        </p:sp>
        <p:sp>
          <p:nvSpPr>
            <p:cNvPr id="26690" name="Rectangle 59"/>
            <p:cNvSpPr>
              <a:spLocks noChangeArrowheads="1"/>
            </p:cNvSpPr>
            <p:nvPr/>
          </p:nvSpPr>
          <p:spPr bwMode="auto">
            <a:xfrm>
              <a:off x="2296"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1" name="Rectangle 60"/>
            <p:cNvSpPr>
              <a:spLocks noChangeArrowheads="1"/>
            </p:cNvSpPr>
            <p:nvPr/>
          </p:nvSpPr>
          <p:spPr bwMode="auto">
            <a:xfrm>
              <a:off x="494" y="263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9</a:t>
              </a:r>
              <a:endParaRPr lang="en-AU" sz="2400" smtClean="0">
                <a:solidFill>
                  <a:srgbClr val="000000"/>
                </a:solidFill>
              </a:endParaRPr>
            </a:p>
          </p:txBody>
        </p:sp>
        <p:sp>
          <p:nvSpPr>
            <p:cNvPr id="26692" name="Rectangle 61"/>
            <p:cNvSpPr>
              <a:spLocks noChangeArrowheads="1"/>
            </p:cNvSpPr>
            <p:nvPr/>
          </p:nvSpPr>
          <p:spPr bwMode="auto">
            <a:xfrm>
              <a:off x="576"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3" name="Rectangle 62"/>
            <p:cNvSpPr>
              <a:spLocks noChangeArrowheads="1"/>
            </p:cNvSpPr>
            <p:nvPr/>
          </p:nvSpPr>
          <p:spPr bwMode="auto">
            <a:xfrm>
              <a:off x="1048"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6694" name="Rectangle 63"/>
            <p:cNvSpPr>
              <a:spLocks noChangeArrowheads="1"/>
            </p:cNvSpPr>
            <p:nvPr/>
          </p:nvSpPr>
          <p:spPr bwMode="auto">
            <a:xfrm>
              <a:off x="1376"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5" name="Rectangle 64"/>
            <p:cNvSpPr>
              <a:spLocks noChangeArrowheads="1"/>
            </p:cNvSpPr>
            <p:nvPr/>
          </p:nvSpPr>
          <p:spPr bwMode="auto">
            <a:xfrm>
              <a:off x="1968"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6696" name="Rectangle 65"/>
            <p:cNvSpPr>
              <a:spLocks noChangeArrowheads="1"/>
            </p:cNvSpPr>
            <p:nvPr/>
          </p:nvSpPr>
          <p:spPr bwMode="auto">
            <a:xfrm>
              <a:off x="2296"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7" name="Rectangle 66"/>
            <p:cNvSpPr>
              <a:spLocks noChangeArrowheads="1"/>
            </p:cNvSpPr>
            <p:nvPr/>
          </p:nvSpPr>
          <p:spPr bwMode="auto">
            <a:xfrm>
              <a:off x="453" y="280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a:t>
              </a:r>
              <a:endParaRPr lang="en-AU" sz="2400" smtClean="0">
                <a:solidFill>
                  <a:srgbClr val="000000"/>
                </a:solidFill>
              </a:endParaRPr>
            </a:p>
          </p:txBody>
        </p:sp>
        <p:sp>
          <p:nvSpPr>
            <p:cNvPr id="26698" name="Rectangle 67"/>
            <p:cNvSpPr>
              <a:spLocks noChangeArrowheads="1"/>
            </p:cNvSpPr>
            <p:nvPr/>
          </p:nvSpPr>
          <p:spPr bwMode="auto">
            <a:xfrm>
              <a:off x="617"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9" name="Rectangle 68"/>
            <p:cNvSpPr>
              <a:spLocks noChangeArrowheads="1"/>
            </p:cNvSpPr>
            <p:nvPr/>
          </p:nvSpPr>
          <p:spPr bwMode="auto">
            <a:xfrm>
              <a:off x="1048"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6700" name="Rectangle 69"/>
            <p:cNvSpPr>
              <a:spLocks noChangeArrowheads="1"/>
            </p:cNvSpPr>
            <p:nvPr/>
          </p:nvSpPr>
          <p:spPr bwMode="auto">
            <a:xfrm>
              <a:off x="1376"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1" name="Rectangle 70"/>
            <p:cNvSpPr>
              <a:spLocks noChangeArrowheads="1"/>
            </p:cNvSpPr>
            <p:nvPr/>
          </p:nvSpPr>
          <p:spPr bwMode="auto">
            <a:xfrm>
              <a:off x="1968"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6702" name="Rectangle 71"/>
            <p:cNvSpPr>
              <a:spLocks noChangeArrowheads="1"/>
            </p:cNvSpPr>
            <p:nvPr/>
          </p:nvSpPr>
          <p:spPr bwMode="auto">
            <a:xfrm>
              <a:off x="2296"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3" name="Rectangle 72"/>
            <p:cNvSpPr>
              <a:spLocks noChangeArrowheads="1"/>
            </p:cNvSpPr>
            <p:nvPr/>
          </p:nvSpPr>
          <p:spPr bwMode="auto">
            <a:xfrm>
              <a:off x="453" y="297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11</a:t>
              </a:r>
              <a:endParaRPr lang="en-AU" sz="2400" smtClean="0">
                <a:solidFill>
                  <a:srgbClr val="000000"/>
                </a:solidFill>
              </a:endParaRPr>
            </a:p>
          </p:txBody>
        </p:sp>
        <p:sp>
          <p:nvSpPr>
            <p:cNvPr id="26704" name="Rectangle 73"/>
            <p:cNvSpPr>
              <a:spLocks noChangeArrowheads="1"/>
            </p:cNvSpPr>
            <p:nvPr/>
          </p:nvSpPr>
          <p:spPr bwMode="auto">
            <a:xfrm>
              <a:off x="617"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5" name="Rectangle 74"/>
            <p:cNvSpPr>
              <a:spLocks noChangeArrowheads="1"/>
            </p:cNvSpPr>
            <p:nvPr/>
          </p:nvSpPr>
          <p:spPr bwMode="auto">
            <a:xfrm>
              <a:off x="1048"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6706" name="Rectangle 75"/>
            <p:cNvSpPr>
              <a:spLocks noChangeArrowheads="1"/>
            </p:cNvSpPr>
            <p:nvPr/>
          </p:nvSpPr>
          <p:spPr bwMode="auto">
            <a:xfrm>
              <a:off x="1376"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7" name="Rectangle 76"/>
            <p:cNvSpPr>
              <a:spLocks noChangeArrowheads="1"/>
            </p:cNvSpPr>
            <p:nvPr/>
          </p:nvSpPr>
          <p:spPr bwMode="auto">
            <a:xfrm>
              <a:off x="1968"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6708" name="Rectangle 77"/>
            <p:cNvSpPr>
              <a:spLocks noChangeArrowheads="1"/>
            </p:cNvSpPr>
            <p:nvPr/>
          </p:nvSpPr>
          <p:spPr bwMode="auto">
            <a:xfrm>
              <a:off x="2296"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9" name="Rectangle 78"/>
            <p:cNvSpPr>
              <a:spLocks noChangeArrowheads="1"/>
            </p:cNvSpPr>
            <p:nvPr/>
          </p:nvSpPr>
          <p:spPr bwMode="auto">
            <a:xfrm>
              <a:off x="453" y="314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12</a:t>
              </a:r>
              <a:endParaRPr lang="en-AU" sz="2400" smtClean="0">
                <a:solidFill>
                  <a:srgbClr val="000000"/>
                </a:solidFill>
              </a:endParaRPr>
            </a:p>
          </p:txBody>
        </p:sp>
        <p:sp>
          <p:nvSpPr>
            <p:cNvPr id="26710" name="Rectangle 79"/>
            <p:cNvSpPr>
              <a:spLocks noChangeArrowheads="1"/>
            </p:cNvSpPr>
            <p:nvPr/>
          </p:nvSpPr>
          <p:spPr bwMode="auto">
            <a:xfrm>
              <a:off x="617"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1" name="Rectangle 80"/>
            <p:cNvSpPr>
              <a:spLocks noChangeArrowheads="1"/>
            </p:cNvSpPr>
            <p:nvPr/>
          </p:nvSpPr>
          <p:spPr bwMode="auto">
            <a:xfrm>
              <a:off x="1048"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6712" name="Rectangle 81"/>
            <p:cNvSpPr>
              <a:spLocks noChangeArrowheads="1"/>
            </p:cNvSpPr>
            <p:nvPr/>
          </p:nvSpPr>
          <p:spPr bwMode="auto">
            <a:xfrm>
              <a:off x="1376"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3" name="Rectangle 82"/>
            <p:cNvSpPr>
              <a:spLocks noChangeArrowheads="1"/>
            </p:cNvSpPr>
            <p:nvPr/>
          </p:nvSpPr>
          <p:spPr bwMode="auto">
            <a:xfrm>
              <a:off x="1968"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6714" name="Rectangle 83"/>
            <p:cNvSpPr>
              <a:spLocks noChangeArrowheads="1"/>
            </p:cNvSpPr>
            <p:nvPr/>
          </p:nvSpPr>
          <p:spPr bwMode="auto">
            <a:xfrm>
              <a:off x="2296"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5" name="Rectangle 84"/>
            <p:cNvSpPr>
              <a:spLocks noChangeArrowheads="1"/>
            </p:cNvSpPr>
            <p:nvPr/>
          </p:nvSpPr>
          <p:spPr bwMode="auto">
            <a:xfrm>
              <a:off x="453" y="331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a:t>
              </a:r>
              <a:endParaRPr lang="en-AU" sz="2400" smtClean="0">
                <a:solidFill>
                  <a:srgbClr val="000000"/>
                </a:solidFill>
              </a:endParaRPr>
            </a:p>
          </p:txBody>
        </p:sp>
        <p:sp>
          <p:nvSpPr>
            <p:cNvPr id="26716" name="Rectangle 85"/>
            <p:cNvSpPr>
              <a:spLocks noChangeArrowheads="1"/>
            </p:cNvSpPr>
            <p:nvPr/>
          </p:nvSpPr>
          <p:spPr bwMode="auto">
            <a:xfrm>
              <a:off x="617"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7" name="Rectangle 86"/>
            <p:cNvSpPr>
              <a:spLocks noChangeArrowheads="1"/>
            </p:cNvSpPr>
            <p:nvPr/>
          </p:nvSpPr>
          <p:spPr bwMode="auto">
            <a:xfrm>
              <a:off x="1048"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6718" name="Rectangle 87"/>
            <p:cNvSpPr>
              <a:spLocks noChangeArrowheads="1"/>
            </p:cNvSpPr>
            <p:nvPr/>
          </p:nvSpPr>
          <p:spPr bwMode="auto">
            <a:xfrm>
              <a:off x="1376"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9" name="Rectangle 88"/>
            <p:cNvSpPr>
              <a:spLocks noChangeArrowheads="1"/>
            </p:cNvSpPr>
            <p:nvPr/>
          </p:nvSpPr>
          <p:spPr bwMode="auto">
            <a:xfrm>
              <a:off x="1968"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1633</a:t>
              </a:r>
              <a:endParaRPr lang="en-AU" sz="2400" smtClean="0">
                <a:solidFill>
                  <a:srgbClr val="000000"/>
                </a:solidFill>
              </a:endParaRPr>
            </a:p>
          </p:txBody>
        </p:sp>
        <p:sp>
          <p:nvSpPr>
            <p:cNvPr id="26720" name="Rectangle 89"/>
            <p:cNvSpPr>
              <a:spLocks noChangeArrowheads="1"/>
            </p:cNvSpPr>
            <p:nvPr/>
          </p:nvSpPr>
          <p:spPr bwMode="auto">
            <a:xfrm>
              <a:off x="2296"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1" name="Rectangle 90"/>
            <p:cNvSpPr>
              <a:spLocks noChangeArrowheads="1"/>
            </p:cNvSpPr>
            <p:nvPr/>
          </p:nvSpPr>
          <p:spPr bwMode="auto">
            <a:xfrm>
              <a:off x="453" y="348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a:t>
              </a:r>
              <a:endParaRPr lang="en-AU" sz="2400" smtClean="0">
                <a:solidFill>
                  <a:srgbClr val="000000"/>
                </a:solidFill>
              </a:endParaRPr>
            </a:p>
          </p:txBody>
        </p:sp>
        <p:sp>
          <p:nvSpPr>
            <p:cNvPr id="26722" name="Rectangle 91"/>
            <p:cNvSpPr>
              <a:spLocks noChangeArrowheads="1"/>
            </p:cNvSpPr>
            <p:nvPr/>
          </p:nvSpPr>
          <p:spPr bwMode="auto">
            <a:xfrm>
              <a:off x="617"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3" name="Rectangle 92"/>
            <p:cNvSpPr>
              <a:spLocks noChangeArrowheads="1"/>
            </p:cNvSpPr>
            <p:nvPr/>
          </p:nvSpPr>
          <p:spPr bwMode="auto">
            <a:xfrm>
              <a:off x="1048"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6724" name="Rectangle 93"/>
            <p:cNvSpPr>
              <a:spLocks noChangeArrowheads="1"/>
            </p:cNvSpPr>
            <p:nvPr/>
          </p:nvSpPr>
          <p:spPr bwMode="auto">
            <a:xfrm>
              <a:off x="1376"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5" name="Rectangle 94"/>
            <p:cNvSpPr>
              <a:spLocks noChangeArrowheads="1"/>
            </p:cNvSpPr>
            <p:nvPr/>
          </p:nvSpPr>
          <p:spPr bwMode="auto">
            <a:xfrm>
              <a:off x="1968"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1833</a:t>
              </a:r>
              <a:endParaRPr lang="en-AU" sz="2400" smtClean="0">
                <a:solidFill>
                  <a:srgbClr val="000000"/>
                </a:solidFill>
              </a:endParaRPr>
            </a:p>
          </p:txBody>
        </p:sp>
        <p:sp>
          <p:nvSpPr>
            <p:cNvPr id="26726" name="Rectangle 95"/>
            <p:cNvSpPr>
              <a:spLocks noChangeArrowheads="1"/>
            </p:cNvSpPr>
            <p:nvPr/>
          </p:nvSpPr>
          <p:spPr bwMode="auto">
            <a:xfrm>
              <a:off x="2296"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7" name="Rectangle 96"/>
            <p:cNvSpPr>
              <a:spLocks noChangeArrowheads="1"/>
            </p:cNvSpPr>
            <p:nvPr/>
          </p:nvSpPr>
          <p:spPr bwMode="auto">
            <a:xfrm>
              <a:off x="453" y="365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a:t>
              </a:r>
              <a:endParaRPr lang="en-AU" sz="2400" smtClean="0">
                <a:solidFill>
                  <a:srgbClr val="000000"/>
                </a:solidFill>
              </a:endParaRPr>
            </a:p>
          </p:txBody>
        </p:sp>
        <p:sp>
          <p:nvSpPr>
            <p:cNvPr id="26728" name="Rectangle 97"/>
            <p:cNvSpPr>
              <a:spLocks noChangeArrowheads="1"/>
            </p:cNvSpPr>
            <p:nvPr/>
          </p:nvSpPr>
          <p:spPr bwMode="auto">
            <a:xfrm>
              <a:off x="617"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9" name="Rectangle 98"/>
            <p:cNvSpPr>
              <a:spLocks noChangeArrowheads="1"/>
            </p:cNvSpPr>
            <p:nvPr/>
          </p:nvSpPr>
          <p:spPr bwMode="auto">
            <a:xfrm>
              <a:off x="1048"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2000</a:t>
              </a:r>
              <a:endParaRPr lang="en-AU" sz="2400" smtClean="0">
                <a:solidFill>
                  <a:srgbClr val="000000"/>
                </a:solidFill>
              </a:endParaRPr>
            </a:p>
          </p:txBody>
        </p:sp>
        <p:sp>
          <p:nvSpPr>
            <p:cNvPr id="26730" name="Rectangle 99"/>
            <p:cNvSpPr>
              <a:spLocks noChangeArrowheads="1"/>
            </p:cNvSpPr>
            <p:nvPr/>
          </p:nvSpPr>
          <p:spPr bwMode="auto">
            <a:xfrm>
              <a:off x="1376"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31" name="Rectangle 100"/>
            <p:cNvSpPr>
              <a:spLocks noChangeArrowheads="1"/>
            </p:cNvSpPr>
            <p:nvPr/>
          </p:nvSpPr>
          <p:spPr bwMode="auto">
            <a:xfrm>
              <a:off x="1968"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2033</a:t>
              </a:r>
              <a:endParaRPr lang="en-AU" sz="2400" smtClean="0">
                <a:solidFill>
                  <a:srgbClr val="000000"/>
                </a:solidFill>
              </a:endParaRPr>
            </a:p>
          </p:txBody>
        </p:sp>
        <p:sp>
          <p:nvSpPr>
            <p:cNvPr id="26732" name="Rectangle 101"/>
            <p:cNvSpPr>
              <a:spLocks noChangeArrowheads="1"/>
            </p:cNvSpPr>
            <p:nvPr/>
          </p:nvSpPr>
          <p:spPr bwMode="auto">
            <a:xfrm>
              <a:off x="2296"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grpSp>
      <p:sp>
        <p:nvSpPr>
          <p:cNvPr id="26627" name="Rectangle 102"/>
          <p:cNvSpPr>
            <a:spLocks noChangeArrowheads="1"/>
          </p:cNvSpPr>
          <p:nvPr/>
        </p:nvSpPr>
        <p:spPr bwMode="auto">
          <a:xfrm>
            <a:off x="374650" y="6059488"/>
            <a:ext cx="9302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28" name="Rectangle 103"/>
          <p:cNvSpPr>
            <a:spLocks noChangeArrowheads="1"/>
          </p:cNvSpPr>
          <p:nvPr/>
        </p:nvSpPr>
        <p:spPr bwMode="auto">
          <a:xfrm>
            <a:off x="13049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29" name="Rectangle 104"/>
          <p:cNvSpPr>
            <a:spLocks noChangeArrowheads="1"/>
          </p:cNvSpPr>
          <p:nvPr/>
        </p:nvSpPr>
        <p:spPr bwMode="auto">
          <a:xfrm>
            <a:off x="1314450" y="6059488"/>
            <a:ext cx="12096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30" name="Rectangle 105"/>
          <p:cNvSpPr>
            <a:spLocks noChangeArrowheads="1"/>
          </p:cNvSpPr>
          <p:nvPr/>
        </p:nvSpPr>
        <p:spPr bwMode="auto">
          <a:xfrm>
            <a:off x="25241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31" name="Rectangle 106"/>
          <p:cNvSpPr>
            <a:spLocks noChangeArrowheads="1"/>
          </p:cNvSpPr>
          <p:nvPr/>
        </p:nvSpPr>
        <p:spPr bwMode="auto">
          <a:xfrm>
            <a:off x="2533650" y="6059488"/>
            <a:ext cx="1687513"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32" name="Text Box 107"/>
          <p:cNvSpPr txBox="1">
            <a:spLocks noChangeArrowheads="1"/>
          </p:cNvSpPr>
          <p:nvPr/>
        </p:nvSpPr>
        <p:spPr bwMode="auto">
          <a:xfrm>
            <a:off x="133350" y="1258888"/>
            <a:ext cx="3302507"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Exponential smoothing</a:t>
            </a:r>
            <a:endParaRPr lang="en-AU" sz="1200" dirty="0" smtClean="0">
              <a:solidFill>
                <a:srgbClr val="0070C0"/>
              </a:solidFill>
            </a:endParaRPr>
          </a:p>
        </p:txBody>
      </p:sp>
      <p:sp>
        <p:nvSpPr>
          <p:cNvPr id="26633" name="Text Box 108"/>
          <p:cNvSpPr txBox="1">
            <a:spLocks noChangeArrowheads="1"/>
          </p:cNvSpPr>
          <p:nvPr/>
        </p:nvSpPr>
        <p:spPr bwMode="auto">
          <a:xfrm>
            <a:off x="4403725" y="2097088"/>
            <a:ext cx="4632771" cy="1938992"/>
          </a:xfrm>
          <a:prstGeom prst="rect">
            <a:avLst/>
          </a:prstGeom>
          <a:noFill/>
          <a:ln w="38100">
            <a:noFill/>
            <a:miter lim="800000"/>
            <a:headEnd/>
            <a:tailEnd/>
          </a:ln>
        </p:spPr>
        <p:txBody>
          <a:bodyPr wrap="square">
            <a:spAutoFit/>
          </a:bodyPr>
          <a:lstStyle/>
          <a:p>
            <a:pPr fontAlgn="base">
              <a:spcBef>
                <a:spcPct val="0"/>
              </a:spcBef>
              <a:spcAft>
                <a:spcPct val="0"/>
              </a:spcAft>
            </a:pPr>
            <a:r>
              <a:rPr lang="en-US" sz="2400" dirty="0" smtClean="0">
                <a:solidFill>
                  <a:srgbClr val="000000"/>
                </a:solidFill>
              </a:rPr>
              <a:t>Assume a smoothing constant of 0.2. </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dirty="0" smtClean="0">
                <a:solidFill>
                  <a:srgbClr val="000000"/>
                </a:solidFill>
              </a:rPr>
              <a:t>What is the exponential smoothing forecast for week 16?</a:t>
            </a:r>
            <a:endParaRPr lang="en-AU" sz="2400" dirty="0" smtClean="0">
              <a:solidFill>
                <a:srgbClr val="000000"/>
              </a:solidFill>
            </a:endParaRPr>
          </a:p>
        </p:txBody>
      </p:sp>
      <p:sp>
        <p:nvSpPr>
          <p:cNvPr id="26634" name="Rectangle 111"/>
          <p:cNvSpPr>
            <a:spLocks noChangeArrowheads="1"/>
          </p:cNvSpPr>
          <p:nvPr/>
        </p:nvSpPr>
        <p:spPr bwMode="auto">
          <a:xfrm>
            <a:off x="377371" y="188640"/>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graphicFrame>
        <p:nvGraphicFramePr>
          <p:cNvPr id="71681" name="Object 1"/>
          <p:cNvGraphicFramePr>
            <a:graphicFrameLocks noChangeAspect="1"/>
          </p:cNvGraphicFramePr>
          <p:nvPr>
            <p:extLst/>
          </p:nvPr>
        </p:nvGraphicFramePr>
        <p:xfrm>
          <a:off x="4248150" y="1066800"/>
          <a:ext cx="4700588" cy="723900"/>
        </p:xfrm>
        <a:graphic>
          <a:graphicData uri="http://schemas.openxmlformats.org/presentationml/2006/ole">
            <mc:AlternateContent xmlns:mc="http://schemas.openxmlformats.org/markup-compatibility/2006">
              <mc:Choice xmlns:v="urn:schemas-microsoft-com:vml" Requires="v">
                <p:oleObj spid="_x0000_s182355" name="Equation" r:id="rId4" imgW="1485720" imgH="228600" progId="Equation.3">
                  <p:embed/>
                </p:oleObj>
              </mc:Choice>
              <mc:Fallback>
                <p:oleObj name="Equation" r:id="rId4" imgW="1485720" imgH="228600" progId="Equation.3">
                  <p:embed/>
                  <p:pic>
                    <p:nvPicPr>
                      <p:cNvPr id="0" name=""/>
                      <p:cNvPicPr>
                        <a:picLocks noChangeAspect="1" noChangeArrowheads="1"/>
                      </p:cNvPicPr>
                      <p:nvPr/>
                    </p:nvPicPr>
                    <p:blipFill>
                      <a:blip r:embed="rId5"/>
                      <a:srcRect/>
                      <a:stretch>
                        <a:fillRect/>
                      </a:stretch>
                    </p:blipFill>
                    <p:spPr bwMode="auto">
                      <a:xfrm>
                        <a:off x="4248150" y="1066800"/>
                        <a:ext cx="4700588"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Slide Number Placeholder 109"/>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2996571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681"/>
                                        </p:tgtEl>
                                        <p:attrNameLst>
                                          <p:attrName>style.visibility</p:attrName>
                                        </p:attrNameLst>
                                      </p:cBhvr>
                                      <p:to>
                                        <p:strVal val="visible"/>
                                      </p:to>
                                    </p:set>
                                    <p:anim calcmode="lin" valueType="num">
                                      <p:cBhvr additive="base">
                                        <p:cTn id="7" dur="500" fill="hold"/>
                                        <p:tgtEl>
                                          <p:spTgt spid="71681"/>
                                        </p:tgtEl>
                                        <p:attrNameLst>
                                          <p:attrName>ppt_x</p:attrName>
                                        </p:attrNameLst>
                                      </p:cBhvr>
                                      <p:tavLst>
                                        <p:tav tm="0">
                                          <p:val>
                                            <p:strVal val="0-#ppt_w/2"/>
                                          </p:val>
                                        </p:tav>
                                        <p:tav tm="100000">
                                          <p:val>
                                            <p:strVal val="#ppt_x"/>
                                          </p:val>
                                        </p:tav>
                                      </p:tavLst>
                                    </p:anim>
                                    <p:anim calcmode="lin" valueType="num">
                                      <p:cBhvr additive="base">
                                        <p:cTn id="8" dur="500" fill="hold"/>
                                        <p:tgtEl>
                                          <p:spTgt spid="71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bwMode="auto">
          <a:xfrm>
            <a:off x="1288664" y="5794376"/>
            <a:ext cx="2894305" cy="268222"/>
          </a:xfrm>
          <a:prstGeom prst="rect">
            <a:avLst/>
          </a:prstGeom>
          <a:noFill/>
          <a:ln w="25400" cap="flat" cmpd="sng" algn="ctr">
            <a:solidFill>
              <a:srgbClr val="BBE0E3"/>
            </a:solidFill>
            <a:prstDash val="solid"/>
            <a:round/>
            <a:headEnd type="none" w="sm" len="sm"/>
            <a:tailEnd type="stealth" w="med" len="lg"/>
          </a:ln>
          <a:effectLst>
            <a:glow rad="63500">
              <a:srgbClr val="2D2D8A">
                <a:satMod val="175000"/>
                <a:alpha val="40000"/>
              </a:srgbClr>
            </a:glow>
          </a:effectLst>
        </p:spPr>
        <p:txBody>
          <a:bodyPr vert="horz" wrap="square" lIns="91440" tIns="45720" rIns="91440" bIns="45720" numCol="1" rtlCol="0" anchor="t" anchorCtr="0" compatLnSpc="1">
            <a:prstTxWarp prst="textNoShape">
              <a:avLst/>
            </a:prstTxWarp>
          </a:bodyPr>
          <a:lstStyle/>
          <a:p>
            <a:endParaRPr lang="en-NZ" kern="0">
              <a:solidFill>
                <a:srgbClr val="000000"/>
              </a:solidFill>
              <a:latin typeface="Arial"/>
              <a:cs typeface="Arial"/>
            </a:endParaRPr>
          </a:p>
        </p:txBody>
      </p:sp>
      <p:grpSp>
        <p:nvGrpSpPr>
          <p:cNvPr id="2" name="Group 3"/>
          <p:cNvGrpSpPr>
            <a:grpSpLocks/>
          </p:cNvGrpSpPr>
          <p:nvPr/>
        </p:nvGrpSpPr>
        <p:grpSpPr bwMode="auto">
          <a:xfrm>
            <a:off x="374650" y="1752600"/>
            <a:ext cx="3863975" cy="4376738"/>
            <a:chOff x="236" y="1104"/>
            <a:chExt cx="2434" cy="2757"/>
          </a:xfrm>
        </p:grpSpPr>
        <p:sp>
          <p:nvSpPr>
            <p:cNvPr id="26635" name="Rectangle 4"/>
            <p:cNvSpPr>
              <a:spLocks noChangeArrowheads="1"/>
            </p:cNvSpPr>
            <p:nvPr/>
          </p:nvSpPr>
          <p:spPr bwMode="auto">
            <a:xfrm>
              <a:off x="342" y="1104"/>
              <a:ext cx="463"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Week</a:t>
              </a:r>
              <a:endParaRPr lang="en-AU" sz="2400" smtClean="0">
                <a:solidFill>
                  <a:srgbClr val="000000"/>
                </a:solidFill>
              </a:endParaRPr>
            </a:p>
          </p:txBody>
        </p:sp>
        <p:sp>
          <p:nvSpPr>
            <p:cNvPr id="26636" name="Rectangle 5"/>
            <p:cNvSpPr>
              <a:spLocks noChangeArrowheads="1"/>
            </p:cNvSpPr>
            <p:nvPr/>
          </p:nvSpPr>
          <p:spPr bwMode="auto">
            <a:xfrm>
              <a:off x="726"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37" name="Rectangle 6"/>
            <p:cNvSpPr>
              <a:spLocks noChangeArrowheads="1"/>
            </p:cNvSpPr>
            <p:nvPr/>
          </p:nvSpPr>
          <p:spPr bwMode="auto">
            <a:xfrm>
              <a:off x="937" y="1104"/>
              <a:ext cx="641"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Demand</a:t>
              </a:r>
              <a:endParaRPr lang="en-AU" sz="2400" smtClean="0">
                <a:solidFill>
                  <a:srgbClr val="000000"/>
                </a:solidFill>
              </a:endParaRPr>
            </a:p>
          </p:txBody>
        </p:sp>
        <p:sp>
          <p:nvSpPr>
            <p:cNvPr id="26638" name="Rectangle 7"/>
            <p:cNvSpPr>
              <a:spLocks noChangeArrowheads="1"/>
            </p:cNvSpPr>
            <p:nvPr/>
          </p:nvSpPr>
          <p:spPr bwMode="auto">
            <a:xfrm>
              <a:off x="1487"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39" name="Rectangle 8"/>
            <p:cNvSpPr>
              <a:spLocks noChangeArrowheads="1"/>
            </p:cNvSpPr>
            <p:nvPr/>
          </p:nvSpPr>
          <p:spPr bwMode="auto">
            <a:xfrm>
              <a:off x="1901" y="1104"/>
              <a:ext cx="560" cy="173"/>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smtClean="0">
                  <a:solidFill>
                    <a:srgbClr val="000000"/>
                  </a:solidFill>
                </a:rPr>
                <a:t>Forecast</a:t>
              </a:r>
              <a:endParaRPr lang="en-AU" sz="2400" smtClean="0">
                <a:solidFill>
                  <a:srgbClr val="000000"/>
                </a:solidFill>
              </a:endParaRPr>
            </a:p>
          </p:txBody>
        </p:sp>
        <p:sp>
          <p:nvSpPr>
            <p:cNvPr id="26640" name="Rectangle 9"/>
            <p:cNvSpPr>
              <a:spLocks noChangeArrowheads="1"/>
            </p:cNvSpPr>
            <p:nvPr/>
          </p:nvSpPr>
          <p:spPr bwMode="auto">
            <a:xfrm>
              <a:off x="2562" y="1104"/>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1" name="Rectangle 10"/>
            <p:cNvSpPr>
              <a:spLocks noChangeArrowheads="1"/>
            </p:cNvSpPr>
            <p:nvPr/>
          </p:nvSpPr>
          <p:spPr bwMode="auto">
            <a:xfrm>
              <a:off x="494" y="128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a:t>
              </a:r>
              <a:endParaRPr lang="en-AU" sz="2400" smtClean="0">
                <a:solidFill>
                  <a:srgbClr val="000000"/>
                </a:solidFill>
              </a:endParaRPr>
            </a:p>
          </p:txBody>
        </p:sp>
        <p:sp>
          <p:nvSpPr>
            <p:cNvPr id="26642" name="Rectangle 11"/>
            <p:cNvSpPr>
              <a:spLocks noChangeArrowheads="1"/>
            </p:cNvSpPr>
            <p:nvPr/>
          </p:nvSpPr>
          <p:spPr bwMode="auto">
            <a:xfrm>
              <a:off x="576"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3" name="Rectangle 12"/>
            <p:cNvSpPr>
              <a:spLocks noChangeArrowheads="1"/>
            </p:cNvSpPr>
            <p:nvPr/>
          </p:nvSpPr>
          <p:spPr bwMode="auto">
            <a:xfrm>
              <a:off x="1089" y="1289"/>
              <a:ext cx="32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800</a:t>
              </a:r>
              <a:endParaRPr lang="en-AU" sz="2400" smtClean="0">
                <a:solidFill>
                  <a:srgbClr val="000000"/>
                </a:solidFill>
              </a:endParaRPr>
            </a:p>
          </p:txBody>
        </p:sp>
        <p:sp>
          <p:nvSpPr>
            <p:cNvPr id="26644" name="Rectangle 13"/>
            <p:cNvSpPr>
              <a:spLocks noChangeArrowheads="1"/>
            </p:cNvSpPr>
            <p:nvPr/>
          </p:nvSpPr>
          <p:spPr bwMode="auto">
            <a:xfrm>
              <a:off x="1335"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5" name="Rectangle 14"/>
            <p:cNvSpPr>
              <a:spLocks noChangeArrowheads="1"/>
            </p:cNvSpPr>
            <p:nvPr/>
          </p:nvSpPr>
          <p:spPr bwMode="auto">
            <a:xfrm>
              <a:off x="2132" y="128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46" name="Rectangle 15"/>
            <p:cNvSpPr>
              <a:spLocks noChangeArrowheads="1"/>
            </p:cNvSpPr>
            <p:nvPr/>
          </p:nvSpPr>
          <p:spPr bwMode="auto">
            <a:xfrm>
              <a:off x="236" y="1271"/>
              <a:ext cx="586"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47" name="Rectangle 16"/>
            <p:cNvSpPr>
              <a:spLocks noChangeArrowheads="1"/>
            </p:cNvSpPr>
            <p:nvPr/>
          </p:nvSpPr>
          <p:spPr bwMode="auto">
            <a:xfrm>
              <a:off x="822" y="1271"/>
              <a:ext cx="18"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48" name="Rectangle 17"/>
            <p:cNvSpPr>
              <a:spLocks noChangeArrowheads="1"/>
            </p:cNvSpPr>
            <p:nvPr/>
          </p:nvSpPr>
          <p:spPr bwMode="auto">
            <a:xfrm>
              <a:off x="840" y="1271"/>
              <a:ext cx="750"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49" name="Rectangle 18"/>
            <p:cNvSpPr>
              <a:spLocks noChangeArrowheads="1"/>
            </p:cNvSpPr>
            <p:nvPr/>
          </p:nvSpPr>
          <p:spPr bwMode="auto">
            <a:xfrm>
              <a:off x="1590" y="1271"/>
              <a:ext cx="17"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50" name="Rectangle 19"/>
            <p:cNvSpPr>
              <a:spLocks noChangeArrowheads="1"/>
            </p:cNvSpPr>
            <p:nvPr/>
          </p:nvSpPr>
          <p:spPr bwMode="auto">
            <a:xfrm>
              <a:off x="1607" y="1271"/>
              <a:ext cx="1052" cy="18"/>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51" name="Rectangle 20"/>
            <p:cNvSpPr>
              <a:spLocks noChangeArrowheads="1"/>
            </p:cNvSpPr>
            <p:nvPr/>
          </p:nvSpPr>
          <p:spPr bwMode="auto">
            <a:xfrm>
              <a:off x="494" y="145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a:t>
              </a:r>
              <a:endParaRPr lang="en-AU" sz="2400" smtClean="0">
                <a:solidFill>
                  <a:srgbClr val="000000"/>
                </a:solidFill>
              </a:endParaRPr>
            </a:p>
          </p:txBody>
        </p:sp>
        <p:sp>
          <p:nvSpPr>
            <p:cNvPr id="26652" name="Rectangle 21"/>
            <p:cNvSpPr>
              <a:spLocks noChangeArrowheads="1"/>
            </p:cNvSpPr>
            <p:nvPr/>
          </p:nvSpPr>
          <p:spPr bwMode="auto">
            <a:xfrm>
              <a:off x="576"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3" name="Rectangle 22"/>
            <p:cNvSpPr>
              <a:spLocks noChangeArrowheads="1"/>
            </p:cNvSpPr>
            <p:nvPr/>
          </p:nvSpPr>
          <p:spPr bwMode="auto">
            <a:xfrm>
              <a:off x="1048" y="145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1400</a:t>
              </a:r>
              <a:endParaRPr lang="en-AU" sz="2400" smtClean="0">
                <a:solidFill>
                  <a:srgbClr val="000000"/>
                </a:solidFill>
              </a:endParaRPr>
            </a:p>
          </p:txBody>
        </p:sp>
        <p:sp>
          <p:nvSpPr>
            <p:cNvPr id="26654" name="Rectangle 23"/>
            <p:cNvSpPr>
              <a:spLocks noChangeArrowheads="1"/>
            </p:cNvSpPr>
            <p:nvPr/>
          </p:nvSpPr>
          <p:spPr bwMode="auto">
            <a:xfrm>
              <a:off x="1376"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5" name="Rectangle 24"/>
            <p:cNvSpPr>
              <a:spLocks noChangeArrowheads="1"/>
            </p:cNvSpPr>
            <p:nvPr/>
          </p:nvSpPr>
          <p:spPr bwMode="auto">
            <a:xfrm>
              <a:off x="2132" y="145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6" name="Rectangle 25"/>
            <p:cNvSpPr>
              <a:spLocks noChangeArrowheads="1"/>
            </p:cNvSpPr>
            <p:nvPr/>
          </p:nvSpPr>
          <p:spPr bwMode="auto">
            <a:xfrm>
              <a:off x="494" y="1628"/>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3</a:t>
              </a:r>
              <a:endParaRPr lang="en-AU" sz="2400" smtClean="0">
                <a:solidFill>
                  <a:srgbClr val="000000"/>
                </a:solidFill>
              </a:endParaRPr>
            </a:p>
          </p:txBody>
        </p:sp>
        <p:sp>
          <p:nvSpPr>
            <p:cNvPr id="26657" name="Rectangle 26"/>
            <p:cNvSpPr>
              <a:spLocks noChangeArrowheads="1"/>
            </p:cNvSpPr>
            <p:nvPr/>
          </p:nvSpPr>
          <p:spPr bwMode="auto">
            <a:xfrm>
              <a:off x="576"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58" name="Rectangle 27"/>
            <p:cNvSpPr>
              <a:spLocks noChangeArrowheads="1"/>
            </p:cNvSpPr>
            <p:nvPr/>
          </p:nvSpPr>
          <p:spPr bwMode="auto">
            <a:xfrm>
              <a:off x="1048" y="1628"/>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1000</a:t>
              </a:r>
              <a:endParaRPr lang="en-AU" sz="2400" smtClean="0">
                <a:solidFill>
                  <a:srgbClr val="000000"/>
                </a:solidFill>
              </a:endParaRPr>
            </a:p>
          </p:txBody>
        </p:sp>
        <p:sp>
          <p:nvSpPr>
            <p:cNvPr id="26659" name="Rectangle 28"/>
            <p:cNvSpPr>
              <a:spLocks noChangeArrowheads="1"/>
            </p:cNvSpPr>
            <p:nvPr/>
          </p:nvSpPr>
          <p:spPr bwMode="auto">
            <a:xfrm>
              <a:off x="1376"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0" name="Rectangle 29"/>
            <p:cNvSpPr>
              <a:spLocks noChangeArrowheads="1"/>
            </p:cNvSpPr>
            <p:nvPr/>
          </p:nvSpPr>
          <p:spPr bwMode="auto">
            <a:xfrm>
              <a:off x="2132" y="1628"/>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1" name="Rectangle 30"/>
            <p:cNvSpPr>
              <a:spLocks noChangeArrowheads="1"/>
            </p:cNvSpPr>
            <p:nvPr/>
          </p:nvSpPr>
          <p:spPr bwMode="auto">
            <a:xfrm>
              <a:off x="494" y="179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4</a:t>
              </a:r>
              <a:endParaRPr lang="en-AU" sz="2400" smtClean="0">
                <a:solidFill>
                  <a:srgbClr val="000000"/>
                </a:solidFill>
              </a:endParaRPr>
            </a:p>
          </p:txBody>
        </p:sp>
        <p:sp>
          <p:nvSpPr>
            <p:cNvPr id="26662" name="Rectangle 31"/>
            <p:cNvSpPr>
              <a:spLocks noChangeArrowheads="1"/>
            </p:cNvSpPr>
            <p:nvPr/>
          </p:nvSpPr>
          <p:spPr bwMode="auto">
            <a:xfrm>
              <a:off x="576"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3" name="Rectangle 32"/>
            <p:cNvSpPr>
              <a:spLocks noChangeArrowheads="1"/>
            </p:cNvSpPr>
            <p:nvPr/>
          </p:nvSpPr>
          <p:spPr bwMode="auto">
            <a:xfrm>
              <a:off x="1048"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6664" name="Rectangle 33"/>
            <p:cNvSpPr>
              <a:spLocks noChangeArrowheads="1"/>
            </p:cNvSpPr>
            <p:nvPr/>
          </p:nvSpPr>
          <p:spPr bwMode="auto">
            <a:xfrm>
              <a:off x="1376"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5" name="Rectangle 34"/>
            <p:cNvSpPr>
              <a:spLocks noChangeArrowheads="1"/>
            </p:cNvSpPr>
            <p:nvPr/>
          </p:nvSpPr>
          <p:spPr bwMode="auto">
            <a:xfrm>
              <a:off x="1968" y="179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1067</a:t>
              </a:r>
              <a:endParaRPr lang="en-AU" sz="2400" smtClean="0">
                <a:solidFill>
                  <a:srgbClr val="000000"/>
                </a:solidFill>
              </a:endParaRPr>
            </a:p>
          </p:txBody>
        </p:sp>
        <p:sp>
          <p:nvSpPr>
            <p:cNvPr id="26666" name="Rectangle 35"/>
            <p:cNvSpPr>
              <a:spLocks noChangeArrowheads="1"/>
            </p:cNvSpPr>
            <p:nvPr/>
          </p:nvSpPr>
          <p:spPr bwMode="auto">
            <a:xfrm>
              <a:off x="2296" y="179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7" name="Rectangle 36"/>
            <p:cNvSpPr>
              <a:spLocks noChangeArrowheads="1"/>
            </p:cNvSpPr>
            <p:nvPr/>
          </p:nvSpPr>
          <p:spPr bwMode="auto">
            <a:xfrm>
              <a:off x="494" y="1965"/>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5</a:t>
              </a:r>
              <a:endParaRPr lang="en-AU" sz="2400" smtClean="0">
                <a:solidFill>
                  <a:srgbClr val="000000"/>
                </a:solidFill>
              </a:endParaRPr>
            </a:p>
          </p:txBody>
        </p:sp>
        <p:sp>
          <p:nvSpPr>
            <p:cNvPr id="26668" name="Rectangle 37"/>
            <p:cNvSpPr>
              <a:spLocks noChangeArrowheads="1"/>
            </p:cNvSpPr>
            <p:nvPr/>
          </p:nvSpPr>
          <p:spPr bwMode="auto">
            <a:xfrm>
              <a:off x="576"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69" name="Rectangle 38"/>
            <p:cNvSpPr>
              <a:spLocks noChangeArrowheads="1"/>
            </p:cNvSpPr>
            <p:nvPr/>
          </p:nvSpPr>
          <p:spPr bwMode="auto">
            <a:xfrm>
              <a:off x="1048"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6670" name="Rectangle 39"/>
            <p:cNvSpPr>
              <a:spLocks noChangeArrowheads="1"/>
            </p:cNvSpPr>
            <p:nvPr/>
          </p:nvSpPr>
          <p:spPr bwMode="auto">
            <a:xfrm>
              <a:off x="1376"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1" name="Rectangle 40"/>
            <p:cNvSpPr>
              <a:spLocks noChangeArrowheads="1"/>
            </p:cNvSpPr>
            <p:nvPr/>
          </p:nvSpPr>
          <p:spPr bwMode="auto">
            <a:xfrm>
              <a:off x="1968" y="1965"/>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6672" name="Rectangle 41"/>
            <p:cNvSpPr>
              <a:spLocks noChangeArrowheads="1"/>
            </p:cNvSpPr>
            <p:nvPr/>
          </p:nvSpPr>
          <p:spPr bwMode="auto">
            <a:xfrm>
              <a:off x="2296" y="1965"/>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3" name="Rectangle 42"/>
            <p:cNvSpPr>
              <a:spLocks noChangeArrowheads="1"/>
            </p:cNvSpPr>
            <p:nvPr/>
          </p:nvSpPr>
          <p:spPr bwMode="auto">
            <a:xfrm>
              <a:off x="494" y="213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6</a:t>
              </a:r>
              <a:endParaRPr lang="en-AU" sz="2400" smtClean="0">
                <a:solidFill>
                  <a:srgbClr val="000000"/>
                </a:solidFill>
              </a:endParaRPr>
            </a:p>
          </p:txBody>
        </p:sp>
        <p:sp>
          <p:nvSpPr>
            <p:cNvPr id="26674" name="Rectangle 43"/>
            <p:cNvSpPr>
              <a:spLocks noChangeArrowheads="1"/>
            </p:cNvSpPr>
            <p:nvPr/>
          </p:nvSpPr>
          <p:spPr bwMode="auto">
            <a:xfrm>
              <a:off x="576"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5" name="Rectangle 44"/>
            <p:cNvSpPr>
              <a:spLocks noChangeArrowheads="1"/>
            </p:cNvSpPr>
            <p:nvPr/>
          </p:nvSpPr>
          <p:spPr bwMode="auto">
            <a:xfrm>
              <a:off x="1048"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6676" name="Rectangle 45"/>
            <p:cNvSpPr>
              <a:spLocks noChangeArrowheads="1"/>
            </p:cNvSpPr>
            <p:nvPr/>
          </p:nvSpPr>
          <p:spPr bwMode="auto">
            <a:xfrm>
              <a:off x="1376"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7" name="Rectangle 46"/>
            <p:cNvSpPr>
              <a:spLocks noChangeArrowheads="1"/>
            </p:cNvSpPr>
            <p:nvPr/>
          </p:nvSpPr>
          <p:spPr bwMode="auto">
            <a:xfrm>
              <a:off x="1968" y="213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1333</a:t>
              </a:r>
              <a:endParaRPr lang="en-AU" sz="2400" smtClean="0">
                <a:solidFill>
                  <a:srgbClr val="000000"/>
                </a:solidFill>
              </a:endParaRPr>
            </a:p>
          </p:txBody>
        </p:sp>
        <p:sp>
          <p:nvSpPr>
            <p:cNvPr id="26678" name="Rectangle 47"/>
            <p:cNvSpPr>
              <a:spLocks noChangeArrowheads="1"/>
            </p:cNvSpPr>
            <p:nvPr/>
          </p:nvSpPr>
          <p:spPr bwMode="auto">
            <a:xfrm>
              <a:off x="2296" y="213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79" name="Rectangle 48"/>
            <p:cNvSpPr>
              <a:spLocks noChangeArrowheads="1"/>
            </p:cNvSpPr>
            <p:nvPr/>
          </p:nvSpPr>
          <p:spPr bwMode="auto">
            <a:xfrm>
              <a:off x="494" y="2302"/>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7</a:t>
              </a:r>
              <a:endParaRPr lang="en-AU" sz="2400" smtClean="0">
                <a:solidFill>
                  <a:srgbClr val="000000"/>
                </a:solidFill>
              </a:endParaRPr>
            </a:p>
          </p:txBody>
        </p:sp>
        <p:sp>
          <p:nvSpPr>
            <p:cNvPr id="26680" name="Rectangle 49"/>
            <p:cNvSpPr>
              <a:spLocks noChangeArrowheads="1"/>
            </p:cNvSpPr>
            <p:nvPr/>
          </p:nvSpPr>
          <p:spPr bwMode="auto">
            <a:xfrm>
              <a:off x="576"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1" name="Rectangle 50"/>
            <p:cNvSpPr>
              <a:spLocks noChangeArrowheads="1"/>
            </p:cNvSpPr>
            <p:nvPr/>
          </p:nvSpPr>
          <p:spPr bwMode="auto">
            <a:xfrm>
              <a:off x="1048"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1800</a:t>
              </a:r>
              <a:endParaRPr lang="en-AU" sz="2400" smtClean="0">
                <a:solidFill>
                  <a:srgbClr val="000000"/>
                </a:solidFill>
              </a:endParaRPr>
            </a:p>
          </p:txBody>
        </p:sp>
        <p:sp>
          <p:nvSpPr>
            <p:cNvPr id="26682" name="Rectangle 51"/>
            <p:cNvSpPr>
              <a:spLocks noChangeArrowheads="1"/>
            </p:cNvSpPr>
            <p:nvPr/>
          </p:nvSpPr>
          <p:spPr bwMode="auto">
            <a:xfrm>
              <a:off x="1376"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3" name="Rectangle 52"/>
            <p:cNvSpPr>
              <a:spLocks noChangeArrowheads="1"/>
            </p:cNvSpPr>
            <p:nvPr/>
          </p:nvSpPr>
          <p:spPr bwMode="auto">
            <a:xfrm>
              <a:off x="1968" y="2302"/>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1433</a:t>
              </a:r>
              <a:endParaRPr lang="en-AU" sz="2400" smtClean="0">
                <a:solidFill>
                  <a:srgbClr val="000000"/>
                </a:solidFill>
              </a:endParaRPr>
            </a:p>
          </p:txBody>
        </p:sp>
        <p:sp>
          <p:nvSpPr>
            <p:cNvPr id="26684" name="Rectangle 53"/>
            <p:cNvSpPr>
              <a:spLocks noChangeArrowheads="1"/>
            </p:cNvSpPr>
            <p:nvPr/>
          </p:nvSpPr>
          <p:spPr bwMode="auto">
            <a:xfrm>
              <a:off x="2296" y="2302"/>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5" name="Rectangle 54"/>
            <p:cNvSpPr>
              <a:spLocks noChangeArrowheads="1"/>
            </p:cNvSpPr>
            <p:nvPr/>
          </p:nvSpPr>
          <p:spPr bwMode="auto">
            <a:xfrm>
              <a:off x="494" y="246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8</a:t>
              </a:r>
              <a:endParaRPr lang="en-AU" sz="2400" smtClean="0">
                <a:solidFill>
                  <a:srgbClr val="000000"/>
                </a:solidFill>
              </a:endParaRPr>
            </a:p>
          </p:txBody>
        </p:sp>
        <p:sp>
          <p:nvSpPr>
            <p:cNvPr id="26686" name="Rectangle 55"/>
            <p:cNvSpPr>
              <a:spLocks noChangeArrowheads="1"/>
            </p:cNvSpPr>
            <p:nvPr/>
          </p:nvSpPr>
          <p:spPr bwMode="auto">
            <a:xfrm>
              <a:off x="576"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7" name="Rectangle 56"/>
            <p:cNvSpPr>
              <a:spLocks noChangeArrowheads="1"/>
            </p:cNvSpPr>
            <p:nvPr/>
          </p:nvSpPr>
          <p:spPr bwMode="auto">
            <a:xfrm>
              <a:off x="1048"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6688" name="Rectangle 57"/>
            <p:cNvSpPr>
              <a:spLocks noChangeArrowheads="1"/>
            </p:cNvSpPr>
            <p:nvPr/>
          </p:nvSpPr>
          <p:spPr bwMode="auto">
            <a:xfrm>
              <a:off x="1376"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89" name="Rectangle 58"/>
            <p:cNvSpPr>
              <a:spLocks noChangeArrowheads="1"/>
            </p:cNvSpPr>
            <p:nvPr/>
          </p:nvSpPr>
          <p:spPr bwMode="auto">
            <a:xfrm>
              <a:off x="1968" y="246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1533</a:t>
              </a:r>
              <a:endParaRPr lang="en-AU" sz="2400" smtClean="0">
                <a:solidFill>
                  <a:srgbClr val="000000"/>
                </a:solidFill>
              </a:endParaRPr>
            </a:p>
          </p:txBody>
        </p:sp>
        <p:sp>
          <p:nvSpPr>
            <p:cNvPr id="26690" name="Rectangle 59"/>
            <p:cNvSpPr>
              <a:spLocks noChangeArrowheads="1"/>
            </p:cNvSpPr>
            <p:nvPr/>
          </p:nvSpPr>
          <p:spPr bwMode="auto">
            <a:xfrm>
              <a:off x="2296" y="246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1" name="Rectangle 60"/>
            <p:cNvSpPr>
              <a:spLocks noChangeArrowheads="1"/>
            </p:cNvSpPr>
            <p:nvPr/>
          </p:nvSpPr>
          <p:spPr bwMode="auto">
            <a:xfrm>
              <a:off x="494" y="2639"/>
              <a:ext cx="152"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9</a:t>
              </a:r>
              <a:endParaRPr lang="en-AU" sz="2400" smtClean="0">
                <a:solidFill>
                  <a:srgbClr val="000000"/>
                </a:solidFill>
              </a:endParaRPr>
            </a:p>
          </p:txBody>
        </p:sp>
        <p:sp>
          <p:nvSpPr>
            <p:cNvPr id="26692" name="Rectangle 61"/>
            <p:cNvSpPr>
              <a:spLocks noChangeArrowheads="1"/>
            </p:cNvSpPr>
            <p:nvPr/>
          </p:nvSpPr>
          <p:spPr bwMode="auto">
            <a:xfrm>
              <a:off x="576"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3" name="Rectangle 62"/>
            <p:cNvSpPr>
              <a:spLocks noChangeArrowheads="1"/>
            </p:cNvSpPr>
            <p:nvPr/>
          </p:nvSpPr>
          <p:spPr bwMode="auto">
            <a:xfrm>
              <a:off x="1048"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1300</a:t>
              </a:r>
              <a:endParaRPr lang="en-AU" sz="2400" smtClean="0">
                <a:solidFill>
                  <a:srgbClr val="000000"/>
                </a:solidFill>
              </a:endParaRPr>
            </a:p>
          </p:txBody>
        </p:sp>
        <p:sp>
          <p:nvSpPr>
            <p:cNvPr id="26694" name="Rectangle 63"/>
            <p:cNvSpPr>
              <a:spLocks noChangeArrowheads="1"/>
            </p:cNvSpPr>
            <p:nvPr/>
          </p:nvSpPr>
          <p:spPr bwMode="auto">
            <a:xfrm>
              <a:off x="1376"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5" name="Rectangle 64"/>
            <p:cNvSpPr>
              <a:spLocks noChangeArrowheads="1"/>
            </p:cNvSpPr>
            <p:nvPr/>
          </p:nvSpPr>
          <p:spPr bwMode="auto">
            <a:xfrm>
              <a:off x="1968" y="2639"/>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6696" name="Rectangle 65"/>
            <p:cNvSpPr>
              <a:spLocks noChangeArrowheads="1"/>
            </p:cNvSpPr>
            <p:nvPr/>
          </p:nvSpPr>
          <p:spPr bwMode="auto">
            <a:xfrm>
              <a:off x="2296" y="2639"/>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7" name="Rectangle 66"/>
            <p:cNvSpPr>
              <a:spLocks noChangeArrowheads="1"/>
            </p:cNvSpPr>
            <p:nvPr/>
          </p:nvSpPr>
          <p:spPr bwMode="auto">
            <a:xfrm>
              <a:off x="453" y="280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10</a:t>
              </a:r>
              <a:endParaRPr lang="en-AU" sz="2400" smtClean="0">
                <a:solidFill>
                  <a:srgbClr val="000000"/>
                </a:solidFill>
              </a:endParaRPr>
            </a:p>
          </p:txBody>
        </p:sp>
        <p:sp>
          <p:nvSpPr>
            <p:cNvPr id="26698" name="Rectangle 67"/>
            <p:cNvSpPr>
              <a:spLocks noChangeArrowheads="1"/>
            </p:cNvSpPr>
            <p:nvPr/>
          </p:nvSpPr>
          <p:spPr bwMode="auto">
            <a:xfrm>
              <a:off x="617"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699" name="Rectangle 68"/>
            <p:cNvSpPr>
              <a:spLocks noChangeArrowheads="1"/>
            </p:cNvSpPr>
            <p:nvPr/>
          </p:nvSpPr>
          <p:spPr bwMode="auto">
            <a:xfrm>
              <a:off x="1048"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6700" name="Rectangle 69"/>
            <p:cNvSpPr>
              <a:spLocks noChangeArrowheads="1"/>
            </p:cNvSpPr>
            <p:nvPr/>
          </p:nvSpPr>
          <p:spPr bwMode="auto">
            <a:xfrm>
              <a:off x="1376"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1" name="Rectangle 70"/>
            <p:cNvSpPr>
              <a:spLocks noChangeArrowheads="1"/>
            </p:cNvSpPr>
            <p:nvPr/>
          </p:nvSpPr>
          <p:spPr bwMode="auto">
            <a:xfrm>
              <a:off x="1968" y="280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1600</a:t>
              </a:r>
              <a:endParaRPr lang="en-AU" sz="2400" smtClean="0">
                <a:solidFill>
                  <a:srgbClr val="000000"/>
                </a:solidFill>
              </a:endParaRPr>
            </a:p>
          </p:txBody>
        </p:sp>
        <p:sp>
          <p:nvSpPr>
            <p:cNvPr id="26702" name="Rectangle 71"/>
            <p:cNvSpPr>
              <a:spLocks noChangeArrowheads="1"/>
            </p:cNvSpPr>
            <p:nvPr/>
          </p:nvSpPr>
          <p:spPr bwMode="auto">
            <a:xfrm>
              <a:off x="2296" y="280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3" name="Rectangle 72"/>
            <p:cNvSpPr>
              <a:spLocks noChangeArrowheads="1"/>
            </p:cNvSpPr>
            <p:nvPr/>
          </p:nvSpPr>
          <p:spPr bwMode="auto">
            <a:xfrm>
              <a:off x="453" y="2976"/>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11</a:t>
              </a:r>
              <a:endParaRPr lang="en-AU" sz="2400" smtClean="0">
                <a:solidFill>
                  <a:srgbClr val="000000"/>
                </a:solidFill>
              </a:endParaRPr>
            </a:p>
          </p:txBody>
        </p:sp>
        <p:sp>
          <p:nvSpPr>
            <p:cNvPr id="26704" name="Rectangle 73"/>
            <p:cNvSpPr>
              <a:spLocks noChangeArrowheads="1"/>
            </p:cNvSpPr>
            <p:nvPr/>
          </p:nvSpPr>
          <p:spPr bwMode="auto">
            <a:xfrm>
              <a:off x="617"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5" name="Rectangle 74"/>
            <p:cNvSpPr>
              <a:spLocks noChangeArrowheads="1"/>
            </p:cNvSpPr>
            <p:nvPr/>
          </p:nvSpPr>
          <p:spPr bwMode="auto">
            <a:xfrm>
              <a:off x="1048"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1700</a:t>
              </a:r>
              <a:endParaRPr lang="en-AU" sz="2400" smtClean="0">
                <a:solidFill>
                  <a:srgbClr val="000000"/>
                </a:solidFill>
              </a:endParaRPr>
            </a:p>
          </p:txBody>
        </p:sp>
        <p:sp>
          <p:nvSpPr>
            <p:cNvPr id="26706" name="Rectangle 75"/>
            <p:cNvSpPr>
              <a:spLocks noChangeArrowheads="1"/>
            </p:cNvSpPr>
            <p:nvPr/>
          </p:nvSpPr>
          <p:spPr bwMode="auto">
            <a:xfrm>
              <a:off x="1376"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7" name="Rectangle 76"/>
            <p:cNvSpPr>
              <a:spLocks noChangeArrowheads="1"/>
            </p:cNvSpPr>
            <p:nvPr/>
          </p:nvSpPr>
          <p:spPr bwMode="auto">
            <a:xfrm>
              <a:off x="1968" y="2976"/>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6708" name="Rectangle 77"/>
            <p:cNvSpPr>
              <a:spLocks noChangeArrowheads="1"/>
            </p:cNvSpPr>
            <p:nvPr/>
          </p:nvSpPr>
          <p:spPr bwMode="auto">
            <a:xfrm>
              <a:off x="2296" y="2976"/>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09" name="Rectangle 78"/>
            <p:cNvSpPr>
              <a:spLocks noChangeArrowheads="1"/>
            </p:cNvSpPr>
            <p:nvPr/>
          </p:nvSpPr>
          <p:spPr bwMode="auto">
            <a:xfrm>
              <a:off x="453" y="314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12</a:t>
              </a:r>
              <a:endParaRPr lang="en-AU" sz="2400" smtClean="0">
                <a:solidFill>
                  <a:srgbClr val="000000"/>
                </a:solidFill>
              </a:endParaRPr>
            </a:p>
          </p:txBody>
        </p:sp>
        <p:sp>
          <p:nvSpPr>
            <p:cNvPr id="26710" name="Rectangle 79"/>
            <p:cNvSpPr>
              <a:spLocks noChangeArrowheads="1"/>
            </p:cNvSpPr>
            <p:nvPr/>
          </p:nvSpPr>
          <p:spPr bwMode="auto">
            <a:xfrm>
              <a:off x="617"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1" name="Rectangle 80"/>
            <p:cNvSpPr>
              <a:spLocks noChangeArrowheads="1"/>
            </p:cNvSpPr>
            <p:nvPr/>
          </p:nvSpPr>
          <p:spPr bwMode="auto">
            <a:xfrm>
              <a:off x="1048"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1500</a:t>
              </a:r>
              <a:endParaRPr lang="en-AU" sz="2400" smtClean="0">
                <a:solidFill>
                  <a:srgbClr val="000000"/>
                </a:solidFill>
              </a:endParaRPr>
            </a:p>
          </p:txBody>
        </p:sp>
        <p:sp>
          <p:nvSpPr>
            <p:cNvPr id="26712" name="Rectangle 81"/>
            <p:cNvSpPr>
              <a:spLocks noChangeArrowheads="1"/>
            </p:cNvSpPr>
            <p:nvPr/>
          </p:nvSpPr>
          <p:spPr bwMode="auto">
            <a:xfrm>
              <a:off x="1376"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3" name="Rectangle 82"/>
            <p:cNvSpPr>
              <a:spLocks noChangeArrowheads="1"/>
            </p:cNvSpPr>
            <p:nvPr/>
          </p:nvSpPr>
          <p:spPr bwMode="auto">
            <a:xfrm>
              <a:off x="1968" y="314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1567</a:t>
              </a:r>
              <a:endParaRPr lang="en-AU" sz="2400" smtClean="0">
                <a:solidFill>
                  <a:srgbClr val="000000"/>
                </a:solidFill>
              </a:endParaRPr>
            </a:p>
          </p:txBody>
        </p:sp>
        <p:sp>
          <p:nvSpPr>
            <p:cNvPr id="26714" name="Rectangle 83"/>
            <p:cNvSpPr>
              <a:spLocks noChangeArrowheads="1"/>
            </p:cNvSpPr>
            <p:nvPr/>
          </p:nvSpPr>
          <p:spPr bwMode="auto">
            <a:xfrm>
              <a:off x="2296" y="314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5" name="Rectangle 84"/>
            <p:cNvSpPr>
              <a:spLocks noChangeArrowheads="1"/>
            </p:cNvSpPr>
            <p:nvPr/>
          </p:nvSpPr>
          <p:spPr bwMode="auto">
            <a:xfrm>
              <a:off x="453" y="3313"/>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13</a:t>
              </a:r>
              <a:endParaRPr lang="en-AU" sz="2400" smtClean="0">
                <a:solidFill>
                  <a:srgbClr val="000000"/>
                </a:solidFill>
              </a:endParaRPr>
            </a:p>
          </p:txBody>
        </p:sp>
        <p:sp>
          <p:nvSpPr>
            <p:cNvPr id="26716" name="Rectangle 85"/>
            <p:cNvSpPr>
              <a:spLocks noChangeArrowheads="1"/>
            </p:cNvSpPr>
            <p:nvPr/>
          </p:nvSpPr>
          <p:spPr bwMode="auto">
            <a:xfrm>
              <a:off x="617"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7" name="Rectangle 86"/>
            <p:cNvSpPr>
              <a:spLocks noChangeArrowheads="1"/>
            </p:cNvSpPr>
            <p:nvPr/>
          </p:nvSpPr>
          <p:spPr bwMode="auto">
            <a:xfrm>
              <a:off x="1048"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6718" name="Rectangle 87"/>
            <p:cNvSpPr>
              <a:spLocks noChangeArrowheads="1"/>
            </p:cNvSpPr>
            <p:nvPr/>
          </p:nvSpPr>
          <p:spPr bwMode="auto">
            <a:xfrm>
              <a:off x="1376"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19" name="Rectangle 88"/>
            <p:cNvSpPr>
              <a:spLocks noChangeArrowheads="1"/>
            </p:cNvSpPr>
            <p:nvPr/>
          </p:nvSpPr>
          <p:spPr bwMode="auto">
            <a:xfrm>
              <a:off x="1968" y="3313"/>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1633</a:t>
              </a:r>
              <a:endParaRPr lang="en-AU" sz="2400" smtClean="0">
                <a:solidFill>
                  <a:srgbClr val="000000"/>
                </a:solidFill>
              </a:endParaRPr>
            </a:p>
          </p:txBody>
        </p:sp>
        <p:sp>
          <p:nvSpPr>
            <p:cNvPr id="26720" name="Rectangle 89"/>
            <p:cNvSpPr>
              <a:spLocks noChangeArrowheads="1"/>
            </p:cNvSpPr>
            <p:nvPr/>
          </p:nvSpPr>
          <p:spPr bwMode="auto">
            <a:xfrm>
              <a:off x="2296" y="3313"/>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1" name="Rectangle 90"/>
            <p:cNvSpPr>
              <a:spLocks noChangeArrowheads="1"/>
            </p:cNvSpPr>
            <p:nvPr/>
          </p:nvSpPr>
          <p:spPr bwMode="auto">
            <a:xfrm>
              <a:off x="453" y="348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14</a:t>
              </a:r>
              <a:endParaRPr lang="en-AU" sz="2400" smtClean="0">
                <a:solidFill>
                  <a:srgbClr val="000000"/>
                </a:solidFill>
              </a:endParaRPr>
            </a:p>
          </p:txBody>
        </p:sp>
        <p:sp>
          <p:nvSpPr>
            <p:cNvPr id="26722" name="Rectangle 91"/>
            <p:cNvSpPr>
              <a:spLocks noChangeArrowheads="1"/>
            </p:cNvSpPr>
            <p:nvPr/>
          </p:nvSpPr>
          <p:spPr bwMode="auto">
            <a:xfrm>
              <a:off x="617"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3" name="Rectangle 92"/>
            <p:cNvSpPr>
              <a:spLocks noChangeArrowheads="1"/>
            </p:cNvSpPr>
            <p:nvPr/>
          </p:nvSpPr>
          <p:spPr bwMode="auto">
            <a:xfrm>
              <a:off x="1048"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2300</a:t>
              </a:r>
              <a:endParaRPr lang="en-AU" sz="2400" smtClean="0">
                <a:solidFill>
                  <a:srgbClr val="000000"/>
                </a:solidFill>
              </a:endParaRPr>
            </a:p>
          </p:txBody>
        </p:sp>
        <p:sp>
          <p:nvSpPr>
            <p:cNvPr id="26724" name="Rectangle 93"/>
            <p:cNvSpPr>
              <a:spLocks noChangeArrowheads="1"/>
            </p:cNvSpPr>
            <p:nvPr/>
          </p:nvSpPr>
          <p:spPr bwMode="auto">
            <a:xfrm>
              <a:off x="1376"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5" name="Rectangle 94"/>
            <p:cNvSpPr>
              <a:spLocks noChangeArrowheads="1"/>
            </p:cNvSpPr>
            <p:nvPr/>
          </p:nvSpPr>
          <p:spPr bwMode="auto">
            <a:xfrm>
              <a:off x="1968" y="348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1833</a:t>
              </a:r>
              <a:endParaRPr lang="en-AU" sz="2400" smtClean="0">
                <a:solidFill>
                  <a:srgbClr val="000000"/>
                </a:solidFill>
              </a:endParaRPr>
            </a:p>
          </p:txBody>
        </p:sp>
        <p:sp>
          <p:nvSpPr>
            <p:cNvPr id="26726" name="Rectangle 95"/>
            <p:cNvSpPr>
              <a:spLocks noChangeArrowheads="1"/>
            </p:cNvSpPr>
            <p:nvPr/>
          </p:nvSpPr>
          <p:spPr bwMode="auto">
            <a:xfrm>
              <a:off x="2296" y="348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7" name="Rectangle 96"/>
            <p:cNvSpPr>
              <a:spLocks noChangeArrowheads="1"/>
            </p:cNvSpPr>
            <p:nvPr/>
          </p:nvSpPr>
          <p:spPr bwMode="auto">
            <a:xfrm>
              <a:off x="453" y="3650"/>
              <a:ext cx="23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15</a:t>
              </a:r>
              <a:endParaRPr lang="en-AU" sz="2400" smtClean="0">
                <a:solidFill>
                  <a:srgbClr val="000000"/>
                </a:solidFill>
              </a:endParaRPr>
            </a:p>
          </p:txBody>
        </p:sp>
        <p:sp>
          <p:nvSpPr>
            <p:cNvPr id="26728" name="Rectangle 97"/>
            <p:cNvSpPr>
              <a:spLocks noChangeArrowheads="1"/>
            </p:cNvSpPr>
            <p:nvPr/>
          </p:nvSpPr>
          <p:spPr bwMode="auto">
            <a:xfrm>
              <a:off x="617"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29" name="Rectangle 98"/>
            <p:cNvSpPr>
              <a:spLocks noChangeArrowheads="1"/>
            </p:cNvSpPr>
            <p:nvPr/>
          </p:nvSpPr>
          <p:spPr bwMode="auto">
            <a:xfrm>
              <a:off x="1048"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2000</a:t>
              </a:r>
              <a:endParaRPr lang="en-AU" sz="2400" smtClean="0">
                <a:solidFill>
                  <a:srgbClr val="000000"/>
                </a:solidFill>
              </a:endParaRPr>
            </a:p>
          </p:txBody>
        </p:sp>
        <p:sp>
          <p:nvSpPr>
            <p:cNvPr id="26730" name="Rectangle 99"/>
            <p:cNvSpPr>
              <a:spLocks noChangeArrowheads="1"/>
            </p:cNvSpPr>
            <p:nvPr/>
          </p:nvSpPr>
          <p:spPr bwMode="auto">
            <a:xfrm>
              <a:off x="1376"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sp>
          <p:nvSpPr>
            <p:cNvPr id="26731" name="Rectangle 100"/>
            <p:cNvSpPr>
              <a:spLocks noChangeArrowheads="1"/>
            </p:cNvSpPr>
            <p:nvPr/>
          </p:nvSpPr>
          <p:spPr bwMode="auto">
            <a:xfrm>
              <a:off x="1968" y="3650"/>
              <a:ext cx="407"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2033</a:t>
              </a:r>
              <a:endParaRPr lang="en-AU" sz="2400" smtClean="0">
                <a:solidFill>
                  <a:srgbClr val="000000"/>
                </a:solidFill>
              </a:endParaRPr>
            </a:p>
          </p:txBody>
        </p:sp>
        <p:sp>
          <p:nvSpPr>
            <p:cNvPr id="26732" name="Rectangle 101"/>
            <p:cNvSpPr>
              <a:spLocks noChangeArrowheads="1"/>
            </p:cNvSpPr>
            <p:nvPr/>
          </p:nvSpPr>
          <p:spPr bwMode="auto">
            <a:xfrm>
              <a:off x="2296" y="3650"/>
              <a:ext cx="108" cy="211"/>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mtClean="0">
                  <a:solidFill>
                    <a:srgbClr val="000000"/>
                  </a:solidFill>
                </a:rPr>
                <a:t> </a:t>
              </a:r>
              <a:endParaRPr lang="en-AU" sz="2400" smtClean="0">
                <a:solidFill>
                  <a:srgbClr val="000000"/>
                </a:solidFill>
              </a:endParaRPr>
            </a:p>
          </p:txBody>
        </p:sp>
      </p:grpSp>
      <p:sp>
        <p:nvSpPr>
          <p:cNvPr id="26627" name="Rectangle 102"/>
          <p:cNvSpPr>
            <a:spLocks noChangeArrowheads="1"/>
          </p:cNvSpPr>
          <p:nvPr/>
        </p:nvSpPr>
        <p:spPr bwMode="auto">
          <a:xfrm>
            <a:off x="374650" y="6059488"/>
            <a:ext cx="9302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28" name="Rectangle 103"/>
          <p:cNvSpPr>
            <a:spLocks noChangeArrowheads="1"/>
          </p:cNvSpPr>
          <p:nvPr/>
        </p:nvSpPr>
        <p:spPr bwMode="auto">
          <a:xfrm>
            <a:off x="13049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30" name="Rectangle 105"/>
          <p:cNvSpPr>
            <a:spLocks noChangeArrowheads="1"/>
          </p:cNvSpPr>
          <p:nvPr/>
        </p:nvSpPr>
        <p:spPr bwMode="auto">
          <a:xfrm>
            <a:off x="2524125" y="6059488"/>
            <a:ext cx="952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31" name="Rectangle 106"/>
          <p:cNvSpPr>
            <a:spLocks noChangeArrowheads="1"/>
          </p:cNvSpPr>
          <p:nvPr/>
        </p:nvSpPr>
        <p:spPr bwMode="auto">
          <a:xfrm>
            <a:off x="2533650" y="6059488"/>
            <a:ext cx="1687513"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26632" name="Text Box 107"/>
          <p:cNvSpPr txBox="1">
            <a:spLocks noChangeArrowheads="1"/>
          </p:cNvSpPr>
          <p:nvPr/>
        </p:nvSpPr>
        <p:spPr bwMode="auto">
          <a:xfrm>
            <a:off x="133350" y="1258888"/>
            <a:ext cx="3302507"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Exponential smoothing</a:t>
            </a:r>
            <a:endParaRPr lang="en-AU" sz="1200" dirty="0" smtClean="0">
              <a:solidFill>
                <a:srgbClr val="0070C0"/>
              </a:solidFill>
            </a:endParaRPr>
          </a:p>
        </p:txBody>
      </p:sp>
      <p:sp>
        <p:nvSpPr>
          <p:cNvPr id="26633" name="Text Box 108"/>
          <p:cNvSpPr txBox="1">
            <a:spLocks noChangeArrowheads="1"/>
          </p:cNvSpPr>
          <p:nvPr/>
        </p:nvSpPr>
        <p:spPr bwMode="auto">
          <a:xfrm>
            <a:off x="4403725" y="2097088"/>
            <a:ext cx="4632771" cy="1938992"/>
          </a:xfrm>
          <a:prstGeom prst="rect">
            <a:avLst/>
          </a:prstGeom>
          <a:noFill/>
          <a:ln w="38100">
            <a:noFill/>
            <a:miter lim="800000"/>
            <a:headEnd/>
            <a:tailEnd/>
          </a:ln>
        </p:spPr>
        <p:txBody>
          <a:bodyPr wrap="square">
            <a:spAutoFit/>
          </a:bodyPr>
          <a:lstStyle/>
          <a:p>
            <a:pPr fontAlgn="base">
              <a:spcBef>
                <a:spcPct val="0"/>
              </a:spcBef>
              <a:spcAft>
                <a:spcPct val="0"/>
              </a:spcAft>
            </a:pPr>
            <a:r>
              <a:rPr lang="en-US" sz="2400" dirty="0" smtClean="0">
                <a:solidFill>
                  <a:srgbClr val="000000"/>
                </a:solidFill>
              </a:rPr>
              <a:t>Assume a smoothing constant of 0.2. </a:t>
            </a:r>
          </a:p>
          <a:p>
            <a:pPr fontAlgn="base">
              <a:spcBef>
                <a:spcPct val="0"/>
              </a:spcBef>
              <a:spcAft>
                <a:spcPct val="0"/>
              </a:spcAft>
            </a:pPr>
            <a:endParaRPr lang="en-US" sz="2400" dirty="0">
              <a:solidFill>
                <a:srgbClr val="000000"/>
              </a:solidFill>
            </a:endParaRPr>
          </a:p>
          <a:p>
            <a:pPr fontAlgn="base">
              <a:spcBef>
                <a:spcPct val="0"/>
              </a:spcBef>
              <a:spcAft>
                <a:spcPct val="0"/>
              </a:spcAft>
            </a:pPr>
            <a:r>
              <a:rPr lang="en-US" sz="2400" dirty="0" smtClean="0">
                <a:solidFill>
                  <a:srgbClr val="000000"/>
                </a:solidFill>
              </a:rPr>
              <a:t>What is the exponential smoothing forecast for week 16?</a:t>
            </a:r>
            <a:endParaRPr lang="en-AU" sz="2400" dirty="0" smtClean="0">
              <a:solidFill>
                <a:srgbClr val="000000"/>
              </a:solidFill>
            </a:endParaRPr>
          </a:p>
        </p:txBody>
      </p:sp>
      <p:sp>
        <p:nvSpPr>
          <p:cNvPr id="26634" name="Rectangle 111"/>
          <p:cNvSpPr>
            <a:spLocks noChangeArrowheads="1"/>
          </p:cNvSpPr>
          <p:nvPr/>
        </p:nvSpPr>
        <p:spPr bwMode="auto">
          <a:xfrm>
            <a:off x="400050"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graphicFrame>
        <p:nvGraphicFramePr>
          <p:cNvPr id="71681" name="Object 1"/>
          <p:cNvGraphicFramePr>
            <a:graphicFrameLocks noChangeAspect="1"/>
          </p:cNvGraphicFramePr>
          <p:nvPr>
            <p:extLst/>
          </p:nvPr>
        </p:nvGraphicFramePr>
        <p:xfrm>
          <a:off x="4248150" y="1066800"/>
          <a:ext cx="4700588" cy="723900"/>
        </p:xfrm>
        <a:graphic>
          <a:graphicData uri="http://schemas.openxmlformats.org/presentationml/2006/ole">
            <mc:AlternateContent xmlns:mc="http://schemas.openxmlformats.org/markup-compatibility/2006">
              <mc:Choice xmlns:v="urn:schemas-microsoft-com:vml" Requires="v">
                <p:oleObj spid="_x0000_s183460" name="Equation" r:id="rId4" imgW="1485720" imgH="228600" progId="Equation.3">
                  <p:embed/>
                </p:oleObj>
              </mc:Choice>
              <mc:Fallback>
                <p:oleObj name="Equation" r:id="rId4" imgW="1485720" imgH="228600" progId="Equation.3">
                  <p:embed/>
                  <p:pic>
                    <p:nvPicPr>
                      <p:cNvPr id="0" name=""/>
                      <p:cNvPicPr>
                        <a:picLocks noChangeAspect="1" noChangeArrowheads="1"/>
                      </p:cNvPicPr>
                      <p:nvPr/>
                    </p:nvPicPr>
                    <p:blipFill>
                      <a:blip r:embed="rId5"/>
                      <a:srcRect/>
                      <a:stretch>
                        <a:fillRect/>
                      </a:stretch>
                    </p:blipFill>
                    <p:spPr bwMode="auto">
                      <a:xfrm>
                        <a:off x="4248150" y="1066800"/>
                        <a:ext cx="4700588"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 name="Slide Number Placeholder 109"/>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45</a:t>
            </a:fld>
            <a:endParaRPr lang="en-US">
              <a:solidFill>
                <a:srgbClr val="000000"/>
              </a:solidFill>
            </a:endParaRPr>
          </a:p>
        </p:txBody>
      </p:sp>
      <p:sp>
        <p:nvSpPr>
          <p:cNvPr id="112" name="Rectangle 111"/>
          <p:cNvSpPr/>
          <p:nvPr/>
        </p:nvSpPr>
        <p:spPr bwMode="auto">
          <a:xfrm>
            <a:off x="2656817" y="6097190"/>
            <a:ext cx="1526153" cy="504056"/>
          </a:xfrm>
          <a:prstGeom prst="rect">
            <a:avLst/>
          </a:prstGeom>
          <a:noFill/>
          <a:ln w="25400" cap="flat" cmpd="sng" algn="ctr">
            <a:solidFill>
              <a:srgbClr val="BBE0E3"/>
            </a:solidFill>
            <a:prstDash val="solid"/>
            <a:round/>
            <a:headEnd type="none" w="sm" len="sm"/>
            <a:tailEnd type="stealth" w="med" len="lg"/>
          </a:ln>
          <a:effectLst>
            <a:glow rad="63500">
              <a:srgbClr val="2D2D8A">
                <a:satMod val="175000"/>
                <a:alpha val="40000"/>
              </a:srgbClr>
            </a:glow>
          </a:effectLst>
        </p:spPr>
        <p:txBody>
          <a:bodyPr vert="horz" wrap="square" lIns="91440" tIns="45720" rIns="91440" bIns="45720" numCol="1" rtlCol="0" anchor="t" anchorCtr="0" compatLnSpc="1">
            <a:prstTxWarp prst="textNoShape">
              <a:avLst/>
            </a:prstTxWarp>
          </a:bodyPr>
          <a:lstStyle/>
          <a:p>
            <a:endParaRPr lang="en-NZ" kern="0">
              <a:solidFill>
                <a:srgbClr val="000000"/>
              </a:solidFill>
              <a:latin typeface="Arial"/>
              <a:cs typeface="Arial"/>
            </a:endParaRPr>
          </a:p>
        </p:txBody>
      </p:sp>
      <p:sp>
        <p:nvSpPr>
          <p:cNvPr id="113" name="TextBox 112"/>
          <p:cNvSpPr txBox="1"/>
          <p:nvPr/>
        </p:nvSpPr>
        <p:spPr>
          <a:xfrm>
            <a:off x="3097664" y="6164552"/>
            <a:ext cx="1008112" cy="400110"/>
          </a:xfrm>
          <a:prstGeom prst="rect">
            <a:avLst/>
          </a:prstGeom>
          <a:noFill/>
        </p:spPr>
        <p:txBody>
          <a:bodyPr wrap="square" rtlCol="0">
            <a:spAutoFit/>
          </a:bodyPr>
          <a:lstStyle/>
          <a:p>
            <a:r>
              <a:rPr lang="en-NZ" sz="2000" b="1" dirty="0" smtClean="0">
                <a:solidFill>
                  <a:schemeClr val="tx2"/>
                </a:solidFill>
                <a:latin typeface="+mn-lt"/>
              </a:rPr>
              <a:t>2027</a:t>
            </a:r>
            <a:endParaRPr lang="en-NZ" sz="2000" b="1" dirty="0">
              <a:solidFill>
                <a:schemeClr val="tx2"/>
              </a:solidFill>
              <a:latin typeface="+mn-lt"/>
            </a:endParaRPr>
          </a:p>
        </p:txBody>
      </p:sp>
      <p:sp>
        <p:nvSpPr>
          <p:cNvPr id="114" name="TextBox 113"/>
          <p:cNvSpPr txBox="1"/>
          <p:nvPr/>
        </p:nvSpPr>
        <p:spPr>
          <a:xfrm>
            <a:off x="632209" y="6164552"/>
            <a:ext cx="850131" cy="400110"/>
          </a:xfrm>
          <a:prstGeom prst="rect">
            <a:avLst/>
          </a:prstGeom>
          <a:noFill/>
        </p:spPr>
        <p:txBody>
          <a:bodyPr wrap="square" rtlCol="0">
            <a:spAutoFit/>
          </a:bodyPr>
          <a:lstStyle/>
          <a:p>
            <a:r>
              <a:rPr lang="en-NZ" sz="2000" b="1" dirty="0" smtClean="0">
                <a:solidFill>
                  <a:schemeClr val="tx2"/>
                </a:solidFill>
                <a:latin typeface="+mn-lt"/>
              </a:rPr>
              <a:t>16</a:t>
            </a:r>
            <a:endParaRPr lang="en-NZ" sz="2000" b="1" dirty="0">
              <a:solidFill>
                <a:schemeClr val="tx2"/>
              </a:solidFill>
              <a:latin typeface="+mn-lt"/>
            </a:endParaRPr>
          </a:p>
        </p:txBody>
      </p:sp>
      <p:graphicFrame>
        <p:nvGraphicFramePr>
          <p:cNvPr id="3" name="Object 2"/>
          <p:cNvGraphicFramePr>
            <a:graphicFrameLocks noChangeAspect="1"/>
          </p:cNvGraphicFramePr>
          <p:nvPr>
            <p:extLst/>
          </p:nvPr>
        </p:nvGraphicFramePr>
        <p:xfrm>
          <a:off x="4644008" y="4177070"/>
          <a:ext cx="3625850" cy="533400"/>
        </p:xfrm>
        <a:graphic>
          <a:graphicData uri="http://schemas.openxmlformats.org/presentationml/2006/ole">
            <mc:AlternateContent xmlns:mc="http://schemas.openxmlformats.org/markup-compatibility/2006">
              <mc:Choice xmlns:v="urn:schemas-microsoft-com:vml" Requires="v">
                <p:oleObj spid="_x0000_s183461" name="Equation" r:id="rId6" imgW="1434960" imgH="228600" progId="Equation.3">
                  <p:embed/>
                </p:oleObj>
              </mc:Choice>
              <mc:Fallback>
                <p:oleObj name="Equation" r:id="rId6" imgW="1434960" imgH="228600" progId="Equation.3">
                  <p:embed/>
                  <p:pic>
                    <p:nvPicPr>
                      <p:cNvPr id="0" name=""/>
                      <p:cNvPicPr>
                        <a:picLocks noChangeAspect="1" noChangeArrowheads="1"/>
                      </p:cNvPicPr>
                      <p:nvPr/>
                    </p:nvPicPr>
                    <p:blipFill>
                      <a:blip r:embed="rId7"/>
                      <a:srcRect/>
                      <a:stretch>
                        <a:fillRect/>
                      </a:stretch>
                    </p:blipFill>
                    <p:spPr bwMode="auto">
                      <a:xfrm>
                        <a:off x="4644008" y="4177070"/>
                        <a:ext cx="3625850" cy="533400"/>
                      </a:xfrm>
                      <a:prstGeom prst="rect">
                        <a:avLst/>
                      </a:prstGeom>
                      <a:noFill/>
                      <a:ln>
                        <a:noFill/>
                      </a:ln>
                    </p:spPr>
                  </p:pic>
                </p:oleObj>
              </mc:Fallback>
            </mc:AlternateContent>
          </a:graphicData>
        </a:graphic>
      </p:graphicFrame>
      <p:sp>
        <p:nvSpPr>
          <p:cNvPr id="116" name="TextBox 115"/>
          <p:cNvSpPr txBox="1"/>
          <p:nvPr/>
        </p:nvSpPr>
        <p:spPr>
          <a:xfrm>
            <a:off x="4475376" y="4738930"/>
            <a:ext cx="4588696" cy="461665"/>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15</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2033;  </a:t>
            </a:r>
            <a:r>
              <a:rPr lang="en-US" sz="2400" b="1" i="1" spc="-150" dirty="0" smtClean="0">
                <a:solidFill>
                  <a:schemeClr val="tx2"/>
                </a:solidFill>
                <a:latin typeface="Times New Roman" panose="02020603050405020304" pitchFamily="18" charset="0"/>
                <a:cs typeface="Times New Roman" panose="02020603050405020304" pitchFamily="18" charset="0"/>
              </a:rPr>
              <a:t>D</a:t>
            </a:r>
            <a:r>
              <a:rPr lang="en-US" sz="2400" b="1" spc="-150" baseline="-25000" dirty="0" smtClean="0">
                <a:solidFill>
                  <a:schemeClr val="tx2"/>
                </a:solidFill>
                <a:latin typeface="Times New Roman" panose="02020603050405020304" pitchFamily="18" charset="0"/>
                <a:cs typeface="Times New Roman" panose="02020603050405020304" pitchFamily="18" charset="0"/>
              </a:rPr>
              <a:t>15</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2000</a:t>
            </a:r>
            <a:r>
              <a:rPr lang="da-DK" sz="2400" b="1" spc="-150" dirty="0">
                <a:solidFill>
                  <a:schemeClr val="tx2"/>
                </a:solidFill>
                <a:latin typeface="Times New Roman" panose="02020603050405020304" pitchFamily="18" charset="0"/>
                <a:cs typeface="Times New Roman" panose="02020603050405020304" pitchFamily="18" charset="0"/>
              </a:rPr>
              <a:t>;</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el-GR" sz="2400" b="1" i="1" spc="-150" dirty="0" smtClean="0">
                <a:solidFill>
                  <a:schemeClr val="tx2"/>
                </a:solidFill>
                <a:latin typeface="Times New Roman" panose="02020603050405020304" pitchFamily="18" charset="0"/>
                <a:cs typeface="Times New Roman" panose="02020603050405020304" pitchFamily="18" charset="0"/>
              </a:rPr>
              <a:t>α</a:t>
            </a:r>
            <a:r>
              <a:rPr lang="da-DK" sz="2400" b="1" spc="-150" dirty="0" smtClean="0">
                <a:solidFill>
                  <a:schemeClr val="tx2"/>
                </a:solidFill>
                <a:latin typeface="Times New Roman" panose="02020603050405020304" pitchFamily="18" charset="0"/>
                <a:cs typeface="Times New Roman" panose="02020603050405020304" pitchFamily="18" charset="0"/>
              </a:rPr>
              <a:t> </a:t>
            </a:r>
            <a:r>
              <a:rPr lang="da-DK" sz="2400" b="1" spc="-150" dirty="0">
                <a:solidFill>
                  <a:schemeClr val="tx2"/>
                </a:solidFill>
                <a:latin typeface="Times New Roman" panose="02020603050405020304" pitchFamily="18" charset="0"/>
                <a:cs typeface="Times New Roman" panose="02020603050405020304" pitchFamily="18" charset="0"/>
              </a:rPr>
              <a:t>= </a:t>
            </a:r>
            <a:r>
              <a:rPr lang="da-DK" sz="2400" b="1" spc="-150" dirty="0" smtClean="0">
                <a:solidFill>
                  <a:schemeClr val="tx2"/>
                </a:solidFill>
                <a:latin typeface="Times New Roman" panose="02020603050405020304" pitchFamily="18" charset="0"/>
                <a:cs typeface="Times New Roman" panose="02020603050405020304" pitchFamily="18" charset="0"/>
              </a:rPr>
              <a:t>0.2</a:t>
            </a:r>
            <a:endParaRPr lang="da-DK" sz="2400" b="1" spc="-150" dirty="0">
              <a:solidFill>
                <a:schemeClr val="tx2"/>
              </a:solidFill>
              <a:latin typeface="Times New Roman" panose="02020603050405020304" pitchFamily="18" charset="0"/>
              <a:cs typeface="Times New Roman" panose="02020603050405020304" pitchFamily="18" charset="0"/>
            </a:endParaRPr>
          </a:p>
        </p:txBody>
      </p:sp>
      <p:sp>
        <p:nvSpPr>
          <p:cNvPr id="117" name="TextBox 116"/>
          <p:cNvSpPr txBox="1"/>
          <p:nvPr/>
        </p:nvSpPr>
        <p:spPr>
          <a:xfrm>
            <a:off x="4483936" y="5486240"/>
            <a:ext cx="4662366" cy="830997"/>
          </a:xfrm>
          <a:prstGeom prst="rect">
            <a:avLst/>
          </a:prstGeom>
          <a:noFill/>
        </p:spPr>
        <p:txBody>
          <a:bodyPr wrap="square" rtlCol="0">
            <a:spAutoFit/>
          </a:bodyPr>
          <a:lstStyle/>
          <a:p>
            <a:r>
              <a:rPr lang="en-US" sz="2400" b="1" i="1" spc="-150" dirty="0" smtClean="0">
                <a:solidFill>
                  <a:schemeClr val="tx2"/>
                </a:solidFill>
                <a:latin typeface="Times New Roman" panose="02020603050405020304" pitchFamily="18" charset="0"/>
                <a:cs typeface="Times New Roman" panose="02020603050405020304" pitchFamily="18" charset="0"/>
              </a:rPr>
              <a:t>F</a:t>
            </a:r>
            <a:r>
              <a:rPr lang="en-US" sz="2400" b="1" spc="-150" baseline="-25000" dirty="0" smtClean="0">
                <a:solidFill>
                  <a:schemeClr val="tx2"/>
                </a:solidFill>
                <a:latin typeface="Times New Roman" panose="02020603050405020304" pitchFamily="18" charset="0"/>
                <a:cs typeface="Times New Roman" panose="02020603050405020304" pitchFamily="18" charset="0"/>
              </a:rPr>
              <a:t>16 </a:t>
            </a:r>
            <a:r>
              <a:rPr lang="en-NZ" sz="2400" b="1" spc="-150" dirty="0" smtClean="0">
                <a:solidFill>
                  <a:schemeClr val="tx2"/>
                </a:solidFill>
                <a:latin typeface="Times New Roman" panose="02020603050405020304" pitchFamily="18" charset="0"/>
                <a:cs typeface="Times New Roman" panose="02020603050405020304" pitchFamily="18" charset="0"/>
              </a:rPr>
              <a:t>= 2033 </a:t>
            </a:r>
            <a:r>
              <a:rPr lang="en-NZ" sz="2400" b="1" spc="-150" dirty="0">
                <a:solidFill>
                  <a:schemeClr val="tx2"/>
                </a:solidFill>
                <a:latin typeface="Times New Roman" panose="02020603050405020304" pitchFamily="18" charset="0"/>
                <a:cs typeface="Times New Roman" panose="02020603050405020304" pitchFamily="18" charset="0"/>
              </a:rPr>
              <a:t>+ </a:t>
            </a:r>
            <a:r>
              <a:rPr lang="en-NZ" sz="2400" b="1" spc="-150" dirty="0" smtClean="0">
                <a:solidFill>
                  <a:schemeClr val="tx2"/>
                </a:solidFill>
                <a:latin typeface="Times New Roman" panose="02020603050405020304" pitchFamily="18" charset="0"/>
                <a:cs typeface="Times New Roman" panose="02020603050405020304" pitchFamily="18" charset="0"/>
              </a:rPr>
              <a:t>0.2* (2000 – 2033)</a:t>
            </a:r>
            <a:br>
              <a:rPr lang="en-NZ" sz="2400" b="1" spc="-150" dirty="0" smtClean="0">
                <a:solidFill>
                  <a:schemeClr val="tx2"/>
                </a:solidFill>
                <a:latin typeface="Times New Roman" panose="02020603050405020304" pitchFamily="18" charset="0"/>
                <a:cs typeface="Times New Roman" panose="02020603050405020304" pitchFamily="18" charset="0"/>
              </a:rPr>
            </a:br>
            <a:r>
              <a:rPr lang="en-NZ" sz="2400" b="1" spc="-150" dirty="0" smtClean="0">
                <a:solidFill>
                  <a:schemeClr val="tx2"/>
                </a:solidFill>
                <a:latin typeface="Times New Roman" panose="02020603050405020304" pitchFamily="18" charset="0"/>
                <a:cs typeface="Times New Roman" panose="02020603050405020304" pitchFamily="18" charset="0"/>
              </a:rPr>
              <a:t>       = 2027</a:t>
            </a:r>
            <a:endParaRPr lang="en-NZ" sz="2400" b="1" spc="-150" dirty="0">
              <a:solidFill>
                <a:schemeClr val="tx2"/>
              </a:solidFill>
              <a:latin typeface="Times New Roman" panose="02020603050405020304" pitchFamily="18" charset="0"/>
              <a:cs typeface="Times New Roman" panose="02020603050405020304" pitchFamily="18" charset="0"/>
            </a:endParaRPr>
          </a:p>
        </p:txBody>
      </p:sp>
      <p:sp>
        <p:nvSpPr>
          <p:cNvPr id="26629" name="Rectangle 104"/>
          <p:cNvSpPr>
            <a:spLocks noChangeArrowheads="1"/>
          </p:cNvSpPr>
          <p:nvPr/>
        </p:nvSpPr>
        <p:spPr bwMode="auto">
          <a:xfrm>
            <a:off x="1314450" y="6059488"/>
            <a:ext cx="1209675" cy="9525"/>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Tree>
    <p:extLst>
      <p:ext uri="{BB962C8B-B14F-4D97-AF65-F5344CB8AC3E}">
        <p14:creationId xmlns:p14="http://schemas.microsoft.com/office/powerpoint/2010/main" val="287682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p:bldP spid="114" grpId="0"/>
      <p:bldP spid="116" grpId="0"/>
      <p:bldP spid="1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323528" y="228600"/>
            <a:ext cx="8820472" cy="609600"/>
          </a:xfrm>
        </p:spPr>
        <p:txBody>
          <a:bodyPr/>
          <a:lstStyle/>
          <a:p>
            <a:pPr algn="l"/>
            <a:r>
              <a:rPr lang="en-US" sz="3200" b="1" dirty="0" smtClean="0">
                <a:latin typeface="Arial" charset="0"/>
              </a:rPr>
              <a:t>Exponential smoothing </a:t>
            </a:r>
            <a:r>
              <a:rPr lang="en-US" sz="3200" b="1" dirty="0">
                <a:solidFill>
                  <a:schemeClr val="tx1"/>
                </a:solidFill>
                <a:latin typeface="Arial" charset="0"/>
              </a:rPr>
              <a:t>e</a:t>
            </a:r>
            <a:r>
              <a:rPr lang="en-US" sz="3200" b="1" dirty="0" smtClean="0">
                <a:solidFill>
                  <a:schemeClr val="tx1"/>
                </a:solidFill>
                <a:latin typeface="Arial" charset="0"/>
              </a:rPr>
              <a:t>xercise</a:t>
            </a:r>
          </a:p>
        </p:txBody>
      </p:sp>
      <p:sp>
        <p:nvSpPr>
          <p:cNvPr id="206850" name="Rectangle 2"/>
          <p:cNvSpPr>
            <a:spLocks noGrp="1"/>
          </p:cNvSpPr>
          <p:nvPr>
            <p:ph idx="1"/>
          </p:nvPr>
        </p:nvSpPr>
        <p:spPr>
          <a:xfrm>
            <a:off x="502448" y="1185675"/>
            <a:ext cx="7543800" cy="5410200"/>
          </a:xfrm>
        </p:spPr>
        <p:txBody>
          <a:bodyPr/>
          <a:lstStyle/>
          <a:p>
            <a:pPr marL="0" indent="0">
              <a:lnSpc>
                <a:spcPct val="80000"/>
              </a:lnSpc>
              <a:spcAft>
                <a:spcPts val="600"/>
              </a:spcAft>
              <a:buFont typeface="Arial" charset="0"/>
              <a:buNone/>
              <a:defRPr/>
            </a:pPr>
            <a:r>
              <a:rPr lang="en-US" sz="2400" dirty="0" smtClean="0"/>
              <a:t>Reconsider the medical clinic patient arrival data. It is now the end of week 3. The forecast for week 3 was 390.</a:t>
            </a:r>
          </a:p>
          <a:p>
            <a:pPr marL="457200" indent="-457200">
              <a:lnSpc>
                <a:spcPct val="80000"/>
              </a:lnSpc>
              <a:buFont typeface="Arial" charset="0"/>
              <a:buAutoNum type="alphaLcPeriod"/>
              <a:defRPr/>
            </a:pPr>
            <a:r>
              <a:rPr lang="en-US" sz="2400" dirty="0" smtClean="0"/>
              <a:t>Using </a:t>
            </a:r>
            <a:r>
              <a:rPr lang="en-US" sz="2400" i="1" dirty="0" smtClean="0">
                <a:solidFill>
                  <a:srgbClr val="000000"/>
                </a:solidFill>
                <a:effectLst>
                  <a:outerShdw blurRad="38100" dist="38100" dir="2700000" algn="tl">
                    <a:srgbClr val="C0C0C0"/>
                  </a:outerShdw>
                </a:effectLst>
                <a:latin typeface="Symbol" pitchFamily="18" charset="2"/>
              </a:rPr>
              <a:t></a:t>
            </a:r>
            <a:r>
              <a:rPr lang="en-US" sz="2400" dirty="0" smtClean="0"/>
              <a:t> = 0.10, calculate the exponential</a:t>
            </a:r>
          </a:p>
          <a:p>
            <a:pPr marL="457200" indent="-457200">
              <a:lnSpc>
                <a:spcPct val="80000"/>
              </a:lnSpc>
              <a:buNone/>
              <a:defRPr/>
            </a:pPr>
            <a:r>
              <a:rPr lang="en-US" sz="2400" dirty="0" smtClean="0"/>
              <a:t>	smoothing forecast for week 4.</a:t>
            </a:r>
          </a:p>
          <a:p>
            <a:pPr marL="457200" indent="-457200">
              <a:lnSpc>
                <a:spcPct val="80000"/>
              </a:lnSpc>
              <a:buNone/>
              <a:defRPr/>
            </a:pPr>
            <a:r>
              <a:rPr lang="en-US" sz="2400" dirty="0" smtClean="0"/>
              <a:t/>
            </a:r>
            <a:br>
              <a:rPr lang="en-US" sz="2400" dirty="0" smtClean="0"/>
            </a:br>
            <a:r>
              <a:rPr lang="en-US" sz="2400" dirty="0" smtClean="0"/>
              <a:t>		</a:t>
            </a:r>
            <a:r>
              <a:rPr lang="en-US" sz="2400" i="1" dirty="0" smtClean="0">
                <a:latin typeface="Times New Roman" panose="02020603050405020304" pitchFamily="18" charset="0"/>
                <a:cs typeface="Times New Roman" panose="02020603050405020304" pitchFamily="18" charset="0"/>
              </a:rPr>
              <a:t>F</a:t>
            </a:r>
            <a:r>
              <a:rPr lang="en-US" sz="2400" i="1" baseline="-250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 </a:t>
            </a:r>
            <a:r>
              <a:rPr lang="el-GR" sz="2400" i="1"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a:t>
            </a:r>
            <a:r>
              <a:rPr lang="en-US" sz="2400" i="1" dirty="0" smtClean="0">
                <a:latin typeface="Times New Roman" panose="02020603050405020304" pitchFamily="18" charset="0"/>
                <a:cs typeface="Times New Roman" panose="02020603050405020304" pitchFamily="18" charset="0"/>
              </a:rPr>
              <a:t>D</a:t>
            </a:r>
            <a:r>
              <a:rPr lang="en-US" sz="2400" i="1" baseline="-25000" dirty="0" smtClean="0">
                <a:latin typeface="Times New Roman" panose="02020603050405020304" pitchFamily="18" charset="0"/>
                <a:cs typeface="Times New Roman" panose="02020603050405020304" pitchFamily="18" charset="0"/>
              </a:rPr>
              <a:t>t</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 (1 – </a:t>
            </a:r>
            <a:r>
              <a:rPr lang="el-GR" sz="2400" i="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F</a:t>
            </a:r>
            <a:r>
              <a:rPr lang="en-US" sz="2400" i="1" baseline="-25000" dirty="0" smtClean="0">
                <a:latin typeface="Times New Roman" panose="02020603050405020304" pitchFamily="18" charset="0"/>
                <a:cs typeface="Times New Roman" panose="02020603050405020304" pitchFamily="18" charset="0"/>
              </a:rPr>
              <a:t>t</a:t>
            </a:r>
            <a:r>
              <a:rPr lang="en-US" sz="2400" baseline="-25000" dirty="0" smtClean="0">
                <a:latin typeface="Times New Roman" panose="02020603050405020304" pitchFamily="18" charset="0"/>
                <a:cs typeface="Times New Roman" panose="02020603050405020304" pitchFamily="18" charset="0"/>
              </a:rPr>
              <a:t>-1</a:t>
            </a:r>
            <a:endParaRPr lang="en-US" sz="2400" dirty="0" smtClean="0">
              <a:solidFill>
                <a:schemeClr val="accent2"/>
              </a:solidFill>
              <a:latin typeface="Times New Roman" panose="02020603050405020304" pitchFamily="18" charset="0"/>
              <a:cs typeface="Times New Roman" panose="02020603050405020304" pitchFamily="18" charset="0"/>
            </a:endParaRPr>
          </a:p>
          <a:p>
            <a:pPr marL="0" indent="0">
              <a:buNone/>
            </a:pPr>
            <a:r>
              <a:rPr lang="en-US" sz="2400" i="1" dirty="0" smtClean="0">
                <a:latin typeface="Times New Roman" panose="02020603050405020304" pitchFamily="18" charset="0"/>
                <a:cs typeface="Times New Roman" panose="02020603050405020304" pitchFamily="18" charset="0"/>
              </a:rPr>
              <a:t>	</a:t>
            </a:r>
            <a:r>
              <a:rPr lang="en-US" sz="2400" i="1" dirty="0" smtClean="0">
                <a:solidFill>
                  <a:schemeClr val="accent2"/>
                </a:solidFill>
                <a:latin typeface="Times New Roman" panose="02020603050405020304" pitchFamily="18" charset="0"/>
                <a:cs typeface="Times New Roman" panose="02020603050405020304" pitchFamily="18" charset="0"/>
              </a:rPr>
              <a:t> </a:t>
            </a:r>
            <a:endParaRPr lang="en-US" sz="2400" dirty="0" smtClean="0">
              <a:solidFill>
                <a:schemeClr val="accent2"/>
              </a:solidFill>
              <a:latin typeface="Times New Roman" panose="02020603050405020304" pitchFamily="18" charset="0"/>
              <a:cs typeface="Times New Roman" panose="02020603050405020304" pitchFamily="18" charset="0"/>
            </a:endParaRPr>
          </a:p>
          <a:p>
            <a:pPr marL="0" indent="0" algn="ctr">
              <a:lnSpc>
                <a:spcPct val="80000"/>
              </a:lnSpc>
              <a:buFont typeface="Arial" charset="0"/>
              <a:buNone/>
              <a:defRPr/>
            </a:pPr>
            <a:endParaRPr lang="en-US" sz="800" dirty="0" smtClean="0"/>
          </a:p>
          <a:p>
            <a:pPr marL="457200" indent="-457200">
              <a:lnSpc>
                <a:spcPct val="80000"/>
              </a:lnSpc>
              <a:buFont typeface="Arial" charset="0"/>
              <a:buAutoNum type="alphaLcPeriod" startAt="2"/>
              <a:defRPr/>
            </a:pPr>
            <a:r>
              <a:rPr lang="en-US" sz="2400" dirty="0" smtClean="0"/>
              <a:t>What is the absolute forecast error for week 4 if      </a:t>
            </a:r>
          </a:p>
          <a:p>
            <a:pPr marL="457200" indent="-457200">
              <a:lnSpc>
                <a:spcPct val="80000"/>
              </a:lnSpc>
              <a:buNone/>
              <a:defRPr/>
            </a:pPr>
            <a:r>
              <a:rPr lang="en-US" sz="2400" dirty="0" smtClean="0"/>
              <a:t>      the actual demand turned out to be 415?</a:t>
            </a:r>
          </a:p>
          <a:p>
            <a:pPr marL="0" indent="0">
              <a:lnSpc>
                <a:spcPct val="80000"/>
              </a:lnSpc>
              <a:buNone/>
              <a:defRPr/>
            </a:pPr>
            <a:r>
              <a:rPr lang="en-US" sz="2400" i="1" dirty="0" smtClean="0"/>
              <a:t>	</a:t>
            </a:r>
            <a:endParaRPr lang="en-US" sz="800" dirty="0" smtClean="0"/>
          </a:p>
          <a:p>
            <a:pPr marL="0" indent="0">
              <a:lnSpc>
                <a:spcPct val="80000"/>
              </a:lnSpc>
              <a:buFont typeface="Arial" charset="0"/>
              <a:buNone/>
              <a:defRPr/>
            </a:pPr>
            <a:r>
              <a:rPr lang="en-US" sz="2400" dirty="0" smtClean="0"/>
              <a:t>c.    What is the forecast for week 5?</a:t>
            </a:r>
          </a:p>
          <a:p>
            <a:pPr marL="0" indent="0">
              <a:buNone/>
            </a:pPr>
            <a:r>
              <a:rPr lang="en-US" sz="2400" i="1" dirty="0" smtClean="0"/>
              <a:t>	</a:t>
            </a:r>
            <a:endParaRPr lang="en-US" sz="2400" dirty="0">
              <a:solidFill>
                <a:schemeClr val="accent2"/>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46</a:t>
            </a:fld>
            <a:endParaRPr lang="en-US" dirty="0">
              <a:solidFill>
                <a:srgbClr val="000000"/>
              </a:solidFill>
            </a:endParaRPr>
          </a:p>
        </p:txBody>
      </p:sp>
      <p:grpSp>
        <p:nvGrpSpPr>
          <p:cNvPr id="3" name="Group 2"/>
          <p:cNvGrpSpPr/>
          <p:nvPr/>
        </p:nvGrpSpPr>
        <p:grpSpPr>
          <a:xfrm>
            <a:off x="6660232" y="1844824"/>
            <a:ext cx="2128838" cy="1974093"/>
            <a:chOff x="6654800" y="2078949"/>
            <a:chExt cx="2128838" cy="1974093"/>
          </a:xfrm>
        </p:grpSpPr>
        <p:sp>
          <p:nvSpPr>
            <p:cNvPr id="206855" name="Rectangle 5"/>
            <p:cNvSpPr>
              <a:spLocks noChangeArrowheads="1"/>
            </p:cNvSpPr>
            <p:nvPr/>
          </p:nvSpPr>
          <p:spPr bwMode="auto">
            <a:xfrm>
              <a:off x="6661150" y="2086121"/>
              <a:ext cx="2122488" cy="329912"/>
            </a:xfrm>
            <a:prstGeom prst="rect">
              <a:avLst/>
            </a:prstGeom>
            <a:noFill/>
            <a:ln w="9525">
              <a:noFill/>
              <a:miter lim="800000"/>
              <a:headEnd/>
              <a:tailEnd/>
            </a:ln>
          </p:spPr>
          <p:txBody>
            <a:bodyPr/>
            <a:lstStyle/>
            <a:p>
              <a:endParaRPr lang="en-US" dirty="0"/>
            </a:p>
          </p:txBody>
        </p:sp>
        <p:sp>
          <p:nvSpPr>
            <p:cNvPr id="206856" name="Rectangle 6"/>
            <p:cNvSpPr>
              <a:spLocks noChangeArrowheads="1"/>
            </p:cNvSpPr>
            <p:nvPr/>
          </p:nvSpPr>
          <p:spPr bwMode="auto">
            <a:xfrm>
              <a:off x="6661150" y="2080742"/>
              <a:ext cx="2114550" cy="320947"/>
            </a:xfrm>
            <a:prstGeom prst="rect">
              <a:avLst/>
            </a:prstGeom>
            <a:solidFill>
              <a:schemeClr val="accent1">
                <a:lumMod val="20000"/>
                <a:lumOff val="80000"/>
              </a:schemeClr>
            </a:solidFill>
            <a:ln w="9525">
              <a:noFill/>
              <a:miter lim="800000"/>
              <a:headEnd/>
              <a:tailEnd/>
            </a:ln>
          </p:spPr>
          <p:txBody>
            <a:bodyPr/>
            <a:lstStyle/>
            <a:p>
              <a:endParaRPr lang="en-US" dirty="0"/>
            </a:p>
          </p:txBody>
        </p:sp>
        <p:sp>
          <p:nvSpPr>
            <p:cNvPr id="206857" name="Rectangle 7"/>
            <p:cNvSpPr>
              <a:spLocks noChangeArrowheads="1"/>
            </p:cNvSpPr>
            <p:nvPr/>
          </p:nvSpPr>
          <p:spPr bwMode="auto">
            <a:xfrm>
              <a:off x="6667500" y="2401689"/>
              <a:ext cx="935038" cy="1645974"/>
            </a:xfrm>
            <a:prstGeom prst="rect">
              <a:avLst/>
            </a:prstGeom>
            <a:solidFill>
              <a:schemeClr val="accent5">
                <a:lumMod val="20000"/>
                <a:lumOff val="80000"/>
              </a:schemeClr>
            </a:solidFill>
            <a:ln w="9525">
              <a:noFill/>
              <a:miter lim="800000"/>
              <a:headEnd/>
              <a:tailEnd/>
            </a:ln>
          </p:spPr>
          <p:txBody>
            <a:bodyPr/>
            <a:lstStyle/>
            <a:p>
              <a:endParaRPr lang="en-US" dirty="0"/>
            </a:p>
          </p:txBody>
        </p:sp>
        <p:sp>
          <p:nvSpPr>
            <p:cNvPr id="206858" name="Rectangle 8"/>
            <p:cNvSpPr>
              <a:spLocks noChangeArrowheads="1"/>
            </p:cNvSpPr>
            <p:nvPr/>
          </p:nvSpPr>
          <p:spPr bwMode="auto">
            <a:xfrm>
              <a:off x="6827838" y="2091500"/>
              <a:ext cx="63341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Week</a:t>
              </a:r>
              <a:endParaRPr lang="en-US" sz="2400" dirty="0"/>
            </a:p>
          </p:txBody>
        </p:sp>
        <p:sp>
          <p:nvSpPr>
            <p:cNvPr id="206859" name="Rectangle 9"/>
            <p:cNvSpPr>
              <a:spLocks noChangeArrowheads="1"/>
            </p:cNvSpPr>
            <p:nvPr/>
          </p:nvSpPr>
          <p:spPr bwMode="auto">
            <a:xfrm>
              <a:off x="7769225" y="2091500"/>
              <a:ext cx="8683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Arrivals</a:t>
              </a:r>
              <a:endParaRPr lang="en-US" sz="2400" dirty="0"/>
            </a:p>
          </p:txBody>
        </p:sp>
        <p:sp>
          <p:nvSpPr>
            <p:cNvPr id="206860" name="Rectangle 10"/>
            <p:cNvSpPr>
              <a:spLocks noChangeArrowheads="1"/>
            </p:cNvSpPr>
            <p:nvPr/>
          </p:nvSpPr>
          <p:spPr bwMode="auto">
            <a:xfrm>
              <a:off x="7067550" y="2419619"/>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1</a:t>
              </a:r>
              <a:endParaRPr lang="en-US" sz="2400" dirty="0"/>
            </a:p>
          </p:txBody>
        </p:sp>
        <p:sp>
          <p:nvSpPr>
            <p:cNvPr id="206861" name="Rectangle 11"/>
            <p:cNvSpPr>
              <a:spLocks noChangeArrowheads="1"/>
            </p:cNvSpPr>
            <p:nvPr/>
          </p:nvSpPr>
          <p:spPr bwMode="auto">
            <a:xfrm>
              <a:off x="7981950" y="2419619"/>
              <a:ext cx="4365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400</a:t>
              </a:r>
              <a:endParaRPr lang="en-US" sz="2400" dirty="0"/>
            </a:p>
          </p:txBody>
        </p:sp>
        <p:sp>
          <p:nvSpPr>
            <p:cNvPr id="206862" name="Rectangle 12"/>
            <p:cNvSpPr>
              <a:spLocks noChangeArrowheads="1"/>
            </p:cNvSpPr>
            <p:nvPr/>
          </p:nvSpPr>
          <p:spPr bwMode="auto">
            <a:xfrm>
              <a:off x="7067550" y="2747738"/>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2</a:t>
              </a:r>
              <a:endParaRPr lang="en-US" sz="2400" dirty="0"/>
            </a:p>
          </p:txBody>
        </p:sp>
        <p:sp>
          <p:nvSpPr>
            <p:cNvPr id="206863" name="Rectangle 13"/>
            <p:cNvSpPr>
              <a:spLocks noChangeArrowheads="1"/>
            </p:cNvSpPr>
            <p:nvPr/>
          </p:nvSpPr>
          <p:spPr bwMode="auto">
            <a:xfrm>
              <a:off x="7981950" y="2747738"/>
              <a:ext cx="4365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380</a:t>
              </a:r>
              <a:endParaRPr lang="en-US" sz="2400" dirty="0"/>
            </a:p>
          </p:txBody>
        </p:sp>
        <p:sp>
          <p:nvSpPr>
            <p:cNvPr id="206864" name="Rectangle 14"/>
            <p:cNvSpPr>
              <a:spLocks noChangeArrowheads="1"/>
            </p:cNvSpPr>
            <p:nvPr/>
          </p:nvSpPr>
          <p:spPr bwMode="auto">
            <a:xfrm>
              <a:off x="7067550" y="3077650"/>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3</a:t>
              </a:r>
              <a:endParaRPr lang="en-US" sz="2400" dirty="0"/>
            </a:p>
          </p:txBody>
        </p:sp>
        <p:sp>
          <p:nvSpPr>
            <p:cNvPr id="206865" name="Rectangle 15"/>
            <p:cNvSpPr>
              <a:spLocks noChangeArrowheads="1"/>
            </p:cNvSpPr>
            <p:nvPr/>
          </p:nvSpPr>
          <p:spPr bwMode="auto">
            <a:xfrm>
              <a:off x="7981950" y="3077650"/>
              <a:ext cx="4365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411</a:t>
              </a:r>
              <a:endParaRPr lang="en-US" sz="2400" dirty="0"/>
            </a:p>
          </p:txBody>
        </p:sp>
        <p:sp>
          <p:nvSpPr>
            <p:cNvPr id="206866" name="Rectangle 16"/>
            <p:cNvSpPr>
              <a:spLocks noChangeArrowheads="1"/>
            </p:cNvSpPr>
            <p:nvPr/>
          </p:nvSpPr>
          <p:spPr bwMode="auto">
            <a:xfrm>
              <a:off x="7067550" y="3405769"/>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4</a:t>
              </a:r>
              <a:endParaRPr lang="en-US" sz="2400" dirty="0"/>
            </a:p>
          </p:txBody>
        </p:sp>
        <p:sp>
          <p:nvSpPr>
            <p:cNvPr id="206868" name="Rectangle 18"/>
            <p:cNvSpPr>
              <a:spLocks noChangeArrowheads="1"/>
            </p:cNvSpPr>
            <p:nvPr/>
          </p:nvSpPr>
          <p:spPr bwMode="auto">
            <a:xfrm>
              <a:off x="7067550" y="3735681"/>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5</a:t>
              </a:r>
              <a:endParaRPr lang="en-US" sz="2400" dirty="0"/>
            </a:p>
          </p:txBody>
        </p:sp>
        <p:sp>
          <p:nvSpPr>
            <p:cNvPr id="206870" name="Line 20"/>
            <p:cNvSpPr>
              <a:spLocks noChangeShapeType="1"/>
            </p:cNvSpPr>
            <p:nvPr/>
          </p:nvSpPr>
          <p:spPr bwMode="auto">
            <a:xfrm>
              <a:off x="6654800" y="2078949"/>
              <a:ext cx="1588" cy="1972300"/>
            </a:xfrm>
            <a:prstGeom prst="line">
              <a:avLst/>
            </a:prstGeom>
            <a:noFill/>
            <a:ln w="12700">
              <a:solidFill>
                <a:srgbClr val="000000"/>
              </a:solidFill>
              <a:round/>
              <a:headEnd/>
              <a:tailEnd/>
            </a:ln>
          </p:spPr>
          <p:txBody>
            <a:bodyPr/>
            <a:lstStyle/>
            <a:p>
              <a:endParaRPr lang="en-US" dirty="0"/>
            </a:p>
          </p:txBody>
        </p:sp>
        <p:sp>
          <p:nvSpPr>
            <p:cNvPr id="206871" name="Line 21"/>
            <p:cNvSpPr>
              <a:spLocks noChangeShapeType="1"/>
            </p:cNvSpPr>
            <p:nvPr/>
          </p:nvSpPr>
          <p:spPr bwMode="auto">
            <a:xfrm>
              <a:off x="8775700" y="2093293"/>
              <a:ext cx="1588" cy="1957956"/>
            </a:xfrm>
            <a:prstGeom prst="line">
              <a:avLst/>
            </a:prstGeom>
            <a:noFill/>
            <a:ln w="12700">
              <a:solidFill>
                <a:srgbClr val="000000"/>
              </a:solidFill>
              <a:round/>
              <a:headEnd/>
              <a:tailEnd/>
            </a:ln>
          </p:spPr>
          <p:txBody>
            <a:bodyPr/>
            <a:lstStyle/>
            <a:p>
              <a:endParaRPr lang="en-US" dirty="0"/>
            </a:p>
          </p:txBody>
        </p:sp>
        <p:sp>
          <p:nvSpPr>
            <p:cNvPr id="206872" name="Line 22"/>
            <p:cNvSpPr>
              <a:spLocks noChangeShapeType="1"/>
            </p:cNvSpPr>
            <p:nvPr/>
          </p:nvSpPr>
          <p:spPr bwMode="auto">
            <a:xfrm>
              <a:off x="7600950" y="2421412"/>
              <a:ext cx="1588" cy="1629837"/>
            </a:xfrm>
            <a:prstGeom prst="line">
              <a:avLst/>
            </a:prstGeom>
            <a:noFill/>
            <a:ln w="12700">
              <a:solidFill>
                <a:srgbClr val="000000"/>
              </a:solidFill>
              <a:round/>
              <a:headEnd/>
              <a:tailEnd/>
            </a:ln>
          </p:spPr>
          <p:txBody>
            <a:bodyPr/>
            <a:lstStyle/>
            <a:p>
              <a:endParaRPr lang="en-US" dirty="0"/>
            </a:p>
          </p:txBody>
        </p:sp>
        <p:sp>
          <p:nvSpPr>
            <p:cNvPr id="206873" name="Line 23"/>
            <p:cNvSpPr>
              <a:spLocks noChangeShapeType="1"/>
            </p:cNvSpPr>
            <p:nvPr/>
          </p:nvSpPr>
          <p:spPr bwMode="auto">
            <a:xfrm>
              <a:off x="6667500" y="2078949"/>
              <a:ext cx="2108200" cy="1793"/>
            </a:xfrm>
            <a:prstGeom prst="line">
              <a:avLst/>
            </a:prstGeom>
            <a:noFill/>
            <a:ln w="12700">
              <a:solidFill>
                <a:srgbClr val="000000"/>
              </a:solidFill>
              <a:round/>
              <a:headEnd/>
              <a:tailEnd/>
            </a:ln>
          </p:spPr>
          <p:txBody>
            <a:bodyPr/>
            <a:lstStyle/>
            <a:p>
              <a:endParaRPr lang="en-US" dirty="0"/>
            </a:p>
          </p:txBody>
        </p:sp>
        <p:sp>
          <p:nvSpPr>
            <p:cNvPr id="206874" name="Line 24"/>
            <p:cNvSpPr>
              <a:spLocks noChangeShapeType="1"/>
            </p:cNvSpPr>
            <p:nvPr/>
          </p:nvSpPr>
          <p:spPr bwMode="auto">
            <a:xfrm>
              <a:off x="6667500" y="2401689"/>
              <a:ext cx="2108200" cy="1793"/>
            </a:xfrm>
            <a:prstGeom prst="line">
              <a:avLst/>
            </a:prstGeom>
            <a:noFill/>
            <a:ln w="12700">
              <a:solidFill>
                <a:srgbClr val="000000"/>
              </a:solidFill>
              <a:round/>
              <a:headEnd/>
              <a:tailEnd/>
            </a:ln>
          </p:spPr>
          <p:txBody>
            <a:bodyPr/>
            <a:lstStyle/>
            <a:p>
              <a:endParaRPr lang="en-US" dirty="0"/>
            </a:p>
          </p:txBody>
        </p:sp>
        <p:sp>
          <p:nvSpPr>
            <p:cNvPr id="206875" name="Line 25"/>
            <p:cNvSpPr>
              <a:spLocks noChangeShapeType="1"/>
            </p:cNvSpPr>
            <p:nvPr/>
          </p:nvSpPr>
          <p:spPr bwMode="auto">
            <a:xfrm>
              <a:off x="6667500" y="4051249"/>
              <a:ext cx="2108200" cy="1793"/>
            </a:xfrm>
            <a:prstGeom prst="line">
              <a:avLst/>
            </a:prstGeom>
            <a:noFill/>
            <a:ln w="12700">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1040642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6850">
                                            <p:txEl>
                                              <p:pRg st="4" end="4"/>
                                            </p:txEl>
                                          </p:spTgt>
                                        </p:tgtEl>
                                        <p:attrNameLst>
                                          <p:attrName>style.visibility</p:attrName>
                                        </p:attrNameLst>
                                      </p:cBhvr>
                                      <p:to>
                                        <p:strVal val="visible"/>
                                      </p:to>
                                    </p:set>
                                    <p:animEffect transition="in" filter="blinds(horizontal)">
                                      <p:cBhvr>
                                        <p:cTn id="7" dur="500"/>
                                        <p:tgtEl>
                                          <p:spTgt spid="20685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6850">
                                            <p:txEl>
                                              <p:pRg st="8" end="8"/>
                                            </p:txEl>
                                          </p:spTgt>
                                        </p:tgtEl>
                                        <p:attrNameLst>
                                          <p:attrName>style.visibility</p:attrName>
                                        </p:attrNameLst>
                                      </p:cBhvr>
                                      <p:to>
                                        <p:strVal val="visible"/>
                                      </p:to>
                                    </p:set>
                                    <p:animEffect transition="in" filter="blinds(horizontal)">
                                      <p:cBhvr>
                                        <p:cTn id="12" dur="500"/>
                                        <p:tgtEl>
                                          <p:spTgt spid="206850">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6850">
                                            <p:txEl>
                                              <p:pRg st="10" end="10"/>
                                            </p:txEl>
                                          </p:spTgt>
                                        </p:tgtEl>
                                        <p:attrNameLst>
                                          <p:attrName>style.visibility</p:attrName>
                                        </p:attrNameLst>
                                      </p:cBhvr>
                                      <p:to>
                                        <p:strVal val="visible"/>
                                      </p:to>
                                    </p:set>
                                    <p:animEffect transition="in" filter="blinds(horizontal)">
                                      <p:cBhvr>
                                        <p:cTn id="17" dur="500"/>
                                        <p:tgtEl>
                                          <p:spTgt spid="20685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title"/>
          </p:nvPr>
        </p:nvSpPr>
        <p:spPr>
          <a:xfrm>
            <a:off x="323528" y="228600"/>
            <a:ext cx="8820472" cy="609600"/>
          </a:xfrm>
        </p:spPr>
        <p:txBody>
          <a:bodyPr/>
          <a:lstStyle/>
          <a:p>
            <a:pPr algn="l"/>
            <a:r>
              <a:rPr lang="en-US" sz="3200" b="1" dirty="0" smtClean="0">
                <a:latin typeface="Arial" charset="0"/>
              </a:rPr>
              <a:t>Exponential smoothing </a:t>
            </a:r>
            <a:r>
              <a:rPr lang="en-US" sz="3200" b="1" dirty="0">
                <a:solidFill>
                  <a:schemeClr val="tx1"/>
                </a:solidFill>
                <a:latin typeface="Arial" charset="0"/>
              </a:rPr>
              <a:t>e</a:t>
            </a:r>
            <a:r>
              <a:rPr lang="en-US" sz="3200" b="1" dirty="0" smtClean="0">
                <a:solidFill>
                  <a:schemeClr val="tx1"/>
                </a:solidFill>
                <a:latin typeface="Arial" charset="0"/>
              </a:rPr>
              <a:t>xercise</a:t>
            </a:r>
          </a:p>
        </p:txBody>
      </p:sp>
      <p:sp>
        <p:nvSpPr>
          <p:cNvPr id="206850" name="Rectangle 2"/>
          <p:cNvSpPr>
            <a:spLocks noGrp="1"/>
          </p:cNvSpPr>
          <p:nvPr>
            <p:ph idx="1"/>
          </p:nvPr>
        </p:nvSpPr>
        <p:spPr>
          <a:xfrm>
            <a:off x="502448" y="1185675"/>
            <a:ext cx="7543800" cy="5410200"/>
          </a:xfrm>
        </p:spPr>
        <p:txBody>
          <a:bodyPr/>
          <a:lstStyle/>
          <a:p>
            <a:pPr marL="0" indent="0">
              <a:lnSpc>
                <a:spcPct val="80000"/>
              </a:lnSpc>
              <a:spcAft>
                <a:spcPts val="600"/>
              </a:spcAft>
              <a:buFont typeface="Arial" charset="0"/>
              <a:buNone/>
              <a:defRPr/>
            </a:pPr>
            <a:r>
              <a:rPr lang="en-US" sz="2400" dirty="0" smtClean="0"/>
              <a:t>Reconsider the medical clinic patient arrival data. It is now the end of week 3. The forecast for week 3 was 390.</a:t>
            </a:r>
          </a:p>
          <a:p>
            <a:pPr marL="457200" indent="-457200">
              <a:lnSpc>
                <a:spcPct val="80000"/>
              </a:lnSpc>
              <a:buFont typeface="Arial" charset="0"/>
              <a:buAutoNum type="alphaLcPeriod"/>
              <a:defRPr/>
            </a:pPr>
            <a:r>
              <a:rPr lang="en-US" sz="2400" dirty="0" smtClean="0"/>
              <a:t>Using </a:t>
            </a:r>
            <a:r>
              <a:rPr lang="en-US" sz="2400" i="1" dirty="0" smtClean="0">
                <a:solidFill>
                  <a:srgbClr val="000000"/>
                </a:solidFill>
                <a:effectLst>
                  <a:outerShdw blurRad="38100" dist="38100" dir="2700000" algn="tl">
                    <a:srgbClr val="C0C0C0"/>
                  </a:outerShdw>
                </a:effectLst>
                <a:latin typeface="Symbol" pitchFamily="18" charset="2"/>
              </a:rPr>
              <a:t></a:t>
            </a:r>
            <a:r>
              <a:rPr lang="en-US" sz="2400" dirty="0" smtClean="0"/>
              <a:t> = 0.10, calculate the exponential</a:t>
            </a:r>
          </a:p>
          <a:p>
            <a:pPr marL="457200" indent="-457200">
              <a:lnSpc>
                <a:spcPct val="80000"/>
              </a:lnSpc>
              <a:buNone/>
              <a:defRPr/>
            </a:pPr>
            <a:r>
              <a:rPr lang="en-US" sz="2400" dirty="0" smtClean="0"/>
              <a:t>	smoothing forecast for week 4.</a:t>
            </a:r>
          </a:p>
          <a:p>
            <a:pPr marL="457200" indent="-457200">
              <a:lnSpc>
                <a:spcPct val="80000"/>
              </a:lnSpc>
              <a:buNone/>
              <a:defRPr/>
            </a:pPr>
            <a:r>
              <a:rPr lang="en-US" sz="2400" dirty="0" smtClean="0"/>
              <a:t/>
            </a:r>
            <a:br>
              <a:rPr lang="en-US" sz="2400" dirty="0" smtClean="0"/>
            </a:br>
            <a:r>
              <a:rPr lang="en-US" sz="2400" dirty="0" smtClean="0"/>
              <a:t>		</a:t>
            </a:r>
            <a:r>
              <a:rPr lang="en-US" sz="2400" i="1" dirty="0" smtClean="0">
                <a:latin typeface="Times New Roman" panose="02020603050405020304" pitchFamily="18" charset="0"/>
                <a:cs typeface="Times New Roman" panose="02020603050405020304" pitchFamily="18" charset="0"/>
              </a:rPr>
              <a:t>F</a:t>
            </a:r>
            <a:r>
              <a:rPr lang="en-US" sz="2400" i="1" baseline="-25000"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 </a:t>
            </a:r>
            <a:r>
              <a:rPr lang="el-GR" sz="2400" i="1" dirty="0" smtClean="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a:t>
            </a:r>
            <a:r>
              <a:rPr lang="en-US" sz="2400" i="1" dirty="0" smtClean="0">
                <a:latin typeface="Times New Roman" panose="02020603050405020304" pitchFamily="18" charset="0"/>
                <a:cs typeface="Times New Roman" panose="02020603050405020304" pitchFamily="18" charset="0"/>
              </a:rPr>
              <a:t>D</a:t>
            </a:r>
            <a:r>
              <a:rPr lang="en-US" sz="2400" i="1" baseline="-25000" dirty="0" smtClean="0">
                <a:latin typeface="Times New Roman" panose="02020603050405020304" pitchFamily="18" charset="0"/>
                <a:cs typeface="Times New Roman" panose="02020603050405020304" pitchFamily="18" charset="0"/>
              </a:rPr>
              <a:t>t</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 (1 – </a:t>
            </a:r>
            <a:r>
              <a:rPr lang="el-GR" sz="2400" i="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F</a:t>
            </a:r>
            <a:r>
              <a:rPr lang="en-US" sz="2400" i="1" baseline="-25000" dirty="0" smtClean="0">
                <a:latin typeface="Times New Roman" panose="02020603050405020304" pitchFamily="18" charset="0"/>
                <a:cs typeface="Times New Roman" panose="02020603050405020304" pitchFamily="18" charset="0"/>
              </a:rPr>
              <a:t>t</a:t>
            </a:r>
            <a:r>
              <a:rPr lang="en-US" sz="2400" baseline="-25000" dirty="0" smtClean="0">
                <a:latin typeface="Times New Roman" panose="02020603050405020304" pitchFamily="18" charset="0"/>
                <a:cs typeface="Times New Roman" panose="02020603050405020304" pitchFamily="18" charset="0"/>
              </a:rPr>
              <a:t>-1</a:t>
            </a:r>
            <a:endParaRPr lang="en-US" sz="2400" dirty="0" smtClean="0">
              <a:solidFill>
                <a:schemeClr val="accent2"/>
              </a:solidFill>
              <a:latin typeface="Times New Roman" panose="02020603050405020304" pitchFamily="18" charset="0"/>
              <a:cs typeface="Times New Roman" panose="02020603050405020304" pitchFamily="18" charset="0"/>
            </a:endParaRPr>
          </a:p>
          <a:p>
            <a:pPr marL="0" indent="0">
              <a:buNone/>
            </a:pPr>
            <a:r>
              <a:rPr lang="en-US" sz="2400" i="1" dirty="0" smtClean="0">
                <a:latin typeface="Times New Roman" panose="02020603050405020304" pitchFamily="18" charset="0"/>
                <a:cs typeface="Times New Roman" panose="02020603050405020304" pitchFamily="18" charset="0"/>
              </a:rPr>
              <a:t>	</a:t>
            </a:r>
            <a:r>
              <a:rPr lang="en-US" sz="2400" b="1" i="1" dirty="0">
                <a:solidFill>
                  <a:schemeClr val="tx2"/>
                </a:solidFill>
                <a:latin typeface="Times New Roman" panose="02020603050405020304" pitchFamily="18" charset="0"/>
                <a:cs typeface="Times New Roman" panose="02020603050405020304" pitchFamily="18" charset="0"/>
              </a:rPr>
              <a:t>F</a:t>
            </a:r>
            <a:r>
              <a:rPr lang="en-US" sz="2400" b="1" baseline="-25000" dirty="0">
                <a:solidFill>
                  <a:schemeClr val="tx2"/>
                </a:solidFill>
                <a:latin typeface="Times New Roman" panose="02020603050405020304" pitchFamily="18" charset="0"/>
                <a:cs typeface="Times New Roman" panose="02020603050405020304" pitchFamily="18" charset="0"/>
              </a:rPr>
              <a:t>4</a:t>
            </a:r>
            <a:r>
              <a:rPr lang="en-US" sz="2400" b="1" dirty="0">
                <a:solidFill>
                  <a:schemeClr val="tx2"/>
                </a:solidFill>
                <a:latin typeface="Times New Roman" panose="02020603050405020304" pitchFamily="18" charset="0"/>
                <a:cs typeface="Times New Roman" panose="02020603050405020304" pitchFamily="18" charset="0"/>
              </a:rPr>
              <a:t> = </a:t>
            </a:r>
            <a:r>
              <a:rPr lang="en-US" sz="2400" b="1" dirty="0" smtClean="0">
                <a:solidFill>
                  <a:schemeClr val="tx2"/>
                </a:solidFill>
                <a:latin typeface="Times New Roman" panose="02020603050405020304" pitchFamily="18" charset="0"/>
                <a:cs typeface="Times New Roman" panose="02020603050405020304" pitchFamily="18" charset="0"/>
              </a:rPr>
              <a:t>0.10(411</a:t>
            </a:r>
            <a:r>
              <a:rPr lang="en-US" sz="2400" b="1" dirty="0">
                <a:solidFill>
                  <a:schemeClr val="tx2"/>
                </a:solidFill>
                <a:latin typeface="Times New Roman" panose="02020603050405020304" pitchFamily="18" charset="0"/>
                <a:cs typeface="Times New Roman" panose="02020603050405020304" pitchFamily="18" charset="0"/>
              </a:rPr>
              <a:t>) + 0.90(390) = </a:t>
            </a:r>
            <a:r>
              <a:rPr lang="en-US" sz="2400" b="1" dirty="0" smtClean="0">
                <a:solidFill>
                  <a:schemeClr val="tx2"/>
                </a:solidFill>
                <a:latin typeface="Times New Roman" panose="02020603050405020304" pitchFamily="18" charset="0"/>
                <a:cs typeface="Times New Roman" panose="02020603050405020304" pitchFamily="18" charset="0"/>
              </a:rPr>
              <a:t>392.1</a:t>
            </a:r>
          </a:p>
          <a:p>
            <a:pPr marL="0" indent="0" algn="ctr">
              <a:lnSpc>
                <a:spcPct val="80000"/>
              </a:lnSpc>
              <a:buFont typeface="Arial" charset="0"/>
              <a:buNone/>
              <a:defRPr/>
            </a:pPr>
            <a:endParaRPr lang="en-US" sz="800" dirty="0" smtClean="0">
              <a:solidFill>
                <a:schemeClr val="tx2"/>
              </a:solidFill>
            </a:endParaRPr>
          </a:p>
          <a:p>
            <a:pPr marL="457200" indent="-457200">
              <a:lnSpc>
                <a:spcPct val="80000"/>
              </a:lnSpc>
              <a:buFont typeface="Arial" charset="0"/>
              <a:buAutoNum type="alphaLcPeriod" startAt="2"/>
              <a:defRPr/>
            </a:pPr>
            <a:r>
              <a:rPr lang="en-US" sz="2400" dirty="0" smtClean="0"/>
              <a:t>What is the absolute forecast error for week 4 if      </a:t>
            </a:r>
          </a:p>
          <a:p>
            <a:pPr marL="457200" indent="-457200">
              <a:lnSpc>
                <a:spcPct val="80000"/>
              </a:lnSpc>
              <a:buNone/>
              <a:defRPr/>
            </a:pPr>
            <a:r>
              <a:rPr lang="en-US" sz="2400" dirty="0" smtClean="0"/>
              <a:t>      the actual demand turned out to be 415?</a:t>
            </a:r>
          </a:p>
          <a:p>
            <a:pPr marL="0" indent="0">
              <a:lnSpc>
                <a:spcPct val="80000"/>
              </a:lnSpc>
              <a:buNone/>
              <a:defRPr/>
            </a:pPr>
            <a:r>
              <a:rPr lang="en-US" sz="2400" i="1" dirty="0" smtClean="0"/>
              <a:t>	</a:t>
            </a:r>
            <a:r>
              <a:rPr lang="en-US" sz="2400" b="1" dirty="0" smtClean="0">
                <a:solidFill>
                  <a:schemeClr val="tx2"/>
                </a:solidFill>
                <a:latin typeface="Times New Roman" panose="02020603050405020304" pitchFamily="18" charset="0"/>
                <a:cs typeface="Times New Roman" panose="02020603050405020304" pitchFamily="18" charset="0"/>
              </a:rPr>
              <a:t>|</a:t>
            </a:r>
            <a:r>
              <a:rPr lang="en-US" sz="2400" b="1" dirty="0">
                <a:solidFill>
                  <a:schemeClr val="tx2"/>
                </a:solidFill>
                <a:latin typeface="Times New Roman" panose="02020603050405020304" pitchFamily="18" charset="0"/>
                <a:cs typeface="Times New Roman" panose="02020603050405020304" pitchFamily="18" charset="0"/>
              </a:rPr>
              <a:t>415 – 392| = </a:t>
            </a:r>
            <a:r>
              <a:rPr lang="en-US" sz="2400" b="1" dirty="0" smtClean="0">
                <a:solidFill>
                  <a:schemeClr val="tx2"/>
                </a:solidFill>
                <a:latin typeface="Times New Roman" panose="02020603050405020304" pitchFamily="18" charset="0"/>
                <a:cs typeface="Times New Roman" panose="02020603050405020304" pitchFamily="18" charset="0"/>
              </a:rPr>
              <a:t>23</a:t>
            </a:r>
          </a:p>
          <a:p>
            <a:pPr marL="0" indent="0" algn="ctr">
              <a:lnSpc>
                <a:spcPct val="80000"/>
              </a:lnSpc>
              <a:buFont typeface="Arial" charset="0"/>
              <a:buNone/>
              <a:defRPr/>
            </a:pPr>
            <a:endParaRPr lang="en-US" sz="800" dirty="0" smtClean="0"/>
          </a:p>
          <a:p>
            <a:pPr marL="0" indent="0">
              <a:lnSpc>
                <a:spcPct val="80000"/>
              </a:lnSpc>
              <a:buFont typeface="Arial" charset="0"/>
              <a:buNone/>
              <a:defRPr/>
            </a:pPr>
            <a:r>
              <a:rPr lang="en-US" sz="2400" dirty="0" smtClean="0"/>
              <a:t>c.    What is the forecast for week 5?</a:t>
            </a:r>
          </a:p>
          <a:p>
            <a:pPr marL="0" indent="0">
              <a:buNone/>
            </a:pPr>
            <a:r>
              <a:rPr lang="en-US" sz="2400" i="1" dirty="0" smtClean="0"/>
              <a:t>	</a:t>
            </a:r>
            <a:r>
              <a:rPr lang="en-US" sz="2400" b="1" i="1" dirty="0">
                <a:solidFill>
                  <a:schemeClr val="tx2"/>
                </a:solidFill>
                <a:latin typeface="Times New Roman" panose="02020603050405020304" pitchFamily="18" charset="0"/>
                <a:cs typeface="Times New Roman" panose="02020603050405020304" pitchFamily="18" charset="0"/>
              </a:rPr>
              <a:t>F</a:t>
            </a:r>
            <a:r>
              <a:rPr lang="en-US" sz="2400" b="1" baseline="-25000" dirty="0">
                <a:solidFill>
                  <a:schemeClr val="tx2"/>
                </a:solidFill>
                <a:latin typeface="Times New Roman" panose="02020603050405020304" pitchFamily="18" charset="0"/>
                <a:cs typeface="Times New Roman" panose="02020603050405020304" pitchFamily="18" charset="0"/>
              </a:rPr>
              <a:t>5</a:t>
            </a:r>
            <a:r>
              <a:rPr lang="en-US" sz="2400" b="1" dirty="0">
                <a:solidFill>
                  <a:schemeClr val="tx2"/>
                </a:solidFill>
                <a:latin typeface="Times New Roman" panose="02020603050405020304" pitchFamily="18" charset="0"/>
                <a:cs typeface="Times New Roman" panose="02020603050405020304" pitchFamily="18" charset="0"/>
              </a:rPr>
              <a:t> = 0.10(415) + 0.90(392.1) = 394.4</a:t>
            </a:r>
          </a:p>
        </p:txBody>
      </p:sp>
      <p:sp>
        <p:nvSpPr>
          <p:cNvPr id="26" name="Slide Number Placeholder 25"/>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47</a:t>
            </a:fld>
            <a:endParaRPr lang="en-US" dirty="0">
              <a:solidFill>
                <a:srgbClr val="000000"/>
              </a:solidFill>
            </a:endParaRPr>
          </a:p>
        </p:txBody>
      </p:sp>
      <p:grpSp>
        <p:nvGrpSpPr>
          <p:cNvPr id="3" name="Group 2"/>
          <p:cNvGrpSpPr/>
          <p:nvPr/>
        </p:nvGrpSpPr>
        <p:grpSpPr>
          <a:xfrm>
            <a:off x="6660232" y="1844824"/>
            <a:ext cx="2128838" cy="1974093"/>
            <a:chOff x="6654800" y="2078949"/>
            <a:chExt cx="2128838" cy="1974093"/>
          </a:xfrm>
        </p:grpSpPr>
        <p:sp>
          <p:nvSpPr>
            <p:cNvPr id="206855" name="Rectangle 5"/>
            <p:cNvSpPr>
              <a:spLocks noChangeArrowheads="1"/>
            </p:cNvSpPr>
            <p:nvPr/>
          </p:nvSpPr>
          <p:spPr bwMode="auto">
            <a:xfrm>
              <a:off x="6661150" y="2086121"/>
              <a:ext cx="2122488" cy="329912"/>
            </a:xfrm>
            <a:prstGeom prst="rect">
              <a:avLst/>
            </a:prstGeom>
            <a:noFill/>
            <a:ln w="9525">
              <a:noFill/>
              <a:miter lim="800000"/>
              <a:headEnd/>
              <a:tailEnd/>
            </a:ln>
          </p:spPr>
          <p:txBody>
            <a:bodyPr/>
            <a:lstStyle/>
            <a:p>
              <a:endParaRPr lang="en-US" dirty="0"/>
            </a:p>
          </p:txBody>
        </p:sp>
        <p:sp>
          <p:nvSpPr>
            <p:cNvPr id="206856" name="Rectangle 6"/>
            <p:cNvSpPr>
              <a:spLocks noChangeArrowheads="1"/>
            </p:cNvSpPr>
            <p:nvPr/>
          </p:nvSpPr>
          <p:spPr bwMode="auto">
            <a:xfrm>
              <a:off x="6661150" y="2080742"/>
              <a:ext cx="2114550" cy="320947"/>
            </a:xfrm>
            <a:prstGeom prst="rect">
              <a:avLst/>
            </a:prstGeom>
            <a:solidFill>
              <a:schemeClr val="accent1">
                <a:lumMod val="20000"/>
                <a:lumOff val="80000"/>
              </a:schemeClr>
            </a:solidFill>
            <a:ln w="9525">
              <a:noFill/>
              <a:miter lim="800000"/>
              <a:headEnd/>
              <a:tailEnd/>
            </a:ln>
          </p:spPr>
          <p:txBody>
            <a:bodyPr/>
            <a:lstStyle/>
            <a:p>
              <a:endParaRPr lang="en-US" dirty="0"/>
            </a:p>
          </p:txBody>
        </p:sp>
        <p:sp>
          <p:nvSpPr>
            <p:cNvPr id="206857" name="Rectangle 7"/>
            <p:cNvSpPr>
              <a:spLocks noChangeArrowheads="1"/>
            </p:cNvSpPr>
            <p:nvPr/>
          </p:nvSpPr>
          <p:spPr bwMode="auto">
            <a:xfrm>
              <a:off x="6667500" y="2401689"/>
              <a:ext cx="935038" cy="1645974"/>
            </a:xfrm>
            <a:prstGeom prst="rect">
              <a:avLst/>
            </a:prstGeom>
            <a:solidFill>
              <a:schemeClr val="accent5">
                <a:lumMod val="20000"/>
                <a:lumOff val="80000"/>
              </a:schemeClr>
            </a:solidFill>
            <a:ln w="9525">
              <a:noFill/>
              <a:miter lim="800000"/>
              <a:headEnd/>
              <a:tailEnd/>
            </a:ln>
          </p:spPr>
          <p:txBody>
            <a:bodyPr/>
            <a:lstStyle/>
            <a:p>
              <a:endParaRPr lang="en-US" dirty="0"/>
            </a:p>
          </p:txBody>
        </p:sp>
        <p:sp>
          <p:nvSpPr>
            <p:cNvPr id="206858" name="Rectangle 8"/>
            <p:cNvSpPr>
              <a:spLocks noChangeArrowheads="1"/>
            </p:cNvSpPr>
            <p:nvPr/>
          </p:nvSpPr>
          <p:spPr bwMode="auto">
            <a:xfrm>
              <a:off x="6827838" y="2091500"/>
              <a:ext cx="63341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Week</a:t>
              </a:r>
              <a:endParaRPr lang="en-US" sz="2400" dirty="0"/>
            </a:p>
          </p:txBody>
        </p:sp>
        <p:sp>
          <p:nvSpPr>
            <p:cNvPr id="206859" name="Rectangle 9"/>
            <p:cNvSpPr>
              <a:spLocks noChangeArrowheads="1"/>
            </p:cNvSpPr>
            <p:nvPr/>
          </p:nvSpPr>
          <p:spPr bwMode="auto">
            <a:xfrm>
              <a:off x="7769225" y="2091500"/>
              <a:ext cx="8683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Arrivals</a:t>
              </a:r>
              <a:endParaRPr lang="en-US" sz="2400" dirty="0"/>
            </a:p>
          </p:txBody>
        </p:sp>
        <p:sp>
          <p:nvSpPr>
            <p:cNvPr id="206860" name="Rectangle 10"/>
            <p:cNvSpPr>
              <a:spLocks noChangeArrowheads="1"/>
            </p:cNvSpPr>
            <p:nvPr/>
          </p:nvSpPr>
          <p:spPr bwMode="auto">
            <a:xfrm>
              <a:off x="7067550" y="2419619"/>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1</a:t>
              </a:r>
              <a:endParaRPr lang="en-US" sz="2400" dirty="0"/>
            </a:p>
          </p:txBody>
        </p:sp>
        <p:sp>
          <p:nvSpPr>
            <p:cNvPr id="206861" name="Rectangle 11"/>
            <p:cNvSpPr>
              <a:spLocks noChangeArrowheads="1"/>
            </p:cNvSpPr>
            <p:nvPr/>
          </p:nvSpPr>
          <p:spPr bwMode="auto">
            <a:xfrm>
              <a:off x="7981950" y="2419619"/>
              <a:ext cx="4365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400</a:t>
              </a:r>
              <a:endParaRPr lang="en-US" sz="2400" dirty="0"/>
            </a:p>
          </p:txBody>
        </p:sp>
        <p:sp>
          <p:nvSpPr>
            <p:cNvPr id="206862" name="Rectangle 12"/>
            <p:cNvSpPr>
              <a:spLocks noChangeArrowheads="1"/>
            </p:cNvSpPr>
            <p:nvPr/>
          </p:nvSpPr>
          <p:spPr bwMode="auto">
            <a:xfrm>
              <a:off x="7067550" y="2747738"/>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2</a:t>
              </a:r>
              <a:endParaRPr lang="en-US" sz="2400" dirty="0"/>
            </a:p>
          </p:txBody>
        </p:sp>
        <p:sp>
          <p:nvSpPr>
            <p:cNvPr id="206863" name="Rectangle 13"/>
            <p:cNvSpPr>
              <a:spLocks noChangeArrowheads="1"/>
            </p:cNvSpPr>
            <p:nvPr/>
          </p:nvSpPr>
          <p:spPr bwMode="auto">
            <a:xfrm>
              <a:off x="7981950" y="2747738"/>
              <a:ext cx="4365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380</a:t>
              </a:r>
              <a:endParaRPr lang="en-US" sz="2400" dirty="0"/>
            </a:p>
          </p:txBody>
        </p:sp>
        <p:sp>
          <p:nvSpPr>
            <p:cNvPr id="206864" name="Rectangle 14"/>
            <p:cNvSpPr>
              <a:spLocks noChangeArrowheads="1"/>
            </p:cNvSpPr>
            <p:nvPr/>
          </p:nvSpPr>
          <p:spPr bwMode="auto">
            <a:xfrm>
              <a:off x="7067550" y="3077650"/>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3</a:t>
              </a:r>
              <a:endParaRPr lang="en-US" sz="2400" dirty="0"/>
            </a:p>
          </p:txBody>
        </p:sp>
        <p:sp>
          <p:nvSpPr>
            <p:cNvPr id="206865" name="Rectangle 15"/>
            <p:cNvSpPr>
              <a:spLocks noChangeArrowheads="1"/>
            </p:cNvSpPr>
            <p:nvPr/>
          </p:nvSpPr>
          <p:spPr bwMode="auto">
            <a:xfrm>
              <a:off x="7981950" y="3077650"/>
              <a:ext cx="436563"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411</a:t>
              </a:r>
              <a:endParaRPr lang="en-US" sz="2400" dirty="0"/>
            </a:p>
          </p:txBody>
        </p:sp>
        <p:sp>
          <p:nvSpPr>
            <p:cNvPr id="206866" name="Rectangle 16"/>
            <p:cNvSpPr>
              <a:spLocks noChangeArrowheads="1"/>
            </p:cNvSpPr>
            <p:nvPr/>
          </p:nvSpPr>
          <p:spPr bwMode="auto">
            <a:xfrm>
              <a:off x="7067550" y="3405769"/>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4</a:t>
              </a:r>
              <a:endParaRPr lang="en-US" sz="2400" dirty="0"/>
            </a:p>
          </p:txBody>
        </p:sp>
        <p:sp>
          <p:nvSpPr>
            <p:cNvPr id="206867" name="Rectangle 17"/>
            <p:cNvSpPr>
              <a:spLocks noChangeArrowheads="1"/>
            </p:cNvSpPr>
            <p:nvPr/>
          </p:nvSpPr>
          <p:spPr bwMode="auto">
            <a:xfrm>
              <a:off x="7959362" y="3416607"/>
              <a:ext cx="490519" cy="276999"/>
            </a:xfrm>
            <a:prstGeom prst="rect">
              <a:avLst/>
            </a:prstGeom>
            <a:noFill/>
            <a:ln w="9525">
              <a:noFill/>
              <a:miter lim="800000"/>
              <a:headEnd/>
              <a:tailEnd/>
            </a:ln>
          </p:spPr>
          <p:txBody>
            <a:bodyPr wrap="none" lIns="0" tIns="0" rIns="0" bIns="0">
              <a:spAutoFit/>
            </a:bodyPr>
            <a:lstStyle/>
            <a:p>
              <a:pPr defTabSz="762000"/>
              <a:r>
                <a:rPr lang="en-US" b="1" dirty="0">
                  <a:solidFill>
                    <a:schemeClr val="tx2"/>
                  </a:solidFill>
                  <a:latin typeface="Verdana" pitchFamily="34" charset="0"/>
                </a:rPr>
                <a:t>415</a:t>
              </a:r>
            </a:p>
          </p:txBody>
        </p:sp>
        <p:sp>
          <p:nvSpPr>
            <p:cNvPr id="206868" name="Rectangle 18"/>
            <p:cNvSpPr>
              <a:spLocks noChangeArrowheads="1"/>
            </p:cNvSpPr>
            <p:nvPr/>
          </p:nvSpPr>
          <p:spPr bwMode="auto">
            <a:xfrm>
              <a:off x="7067550" y="3735681"/>
              <a:ext cx="146050" cy="310189"/>
            </a:xfrm>
            <a:prstGeom prst="rect">
              <a:avLst/>
            </a:prstGeom>
            <a:noFill/>
            <a:ln w="9525">
              <a:noFill/>
              <a:miter lim="800000"/>
              <a:headEnd/>
              <a:tailEnd/>
            </a:ln>
          </p:spPr>
          <p:txBody>
            <a:bodyPr wrap="none" lIns="0" tIns="0" rIns="0" bIns="0">
              <a:spAutoFit/>
            </a:bodyPr>
            <a:lstStyle/>
            <a:p>
              <a:pPr defTabSz="762000"/>
              <a:r>
                <a:rPr lang="en-US" b="0" dirty="0">
                  <a:solidFill>
                    <a:srgbClr val="000000"/>
                  </a:solidFill>
                  <a:latin typeface="Verdana" pitchFamily="34" charset="0"/>
                </a:rPr>
                <a:t>5</a:t>
              </a:r>
              <a:endParaRPr lang="en-US" sz="2400" dirty="0"/>
            </a:p>
          </p:txBody>
        </p:sp>
        <p:sp>
          <p:nvSpPr>
            <p:cNvPr id="206870" name="Line 20"/>
            <p:cNvSpPr>
              <a:spLocks noChangeShapeType="1"/>
            </p:cNvSpPr>
            <p:nvPr/>
          </p:nvSpPr>
          <p:spPr bwMode="auto">
            <a:xfrm>
              <a:off x="6654800" y="2078949"/>
              <a:ext cx="1588" cy="1972300"/>
            </a:xfrm>
            <a:prstGeom prst="line">
              <a:avLst/>
            </a:prstGeom>
            <a:noFill/>
            <a:ln w="12700">
              <a:solidFill>
                <a:srgbClr val="000000"/>
              </a:solidFill>
              <a:round/>
              <a:headEnd/>
              <a:tailEnd/>
            </a:ln>
          </p:spPr>
          <p:txBody>
            <a:bodyPr/>
            <a:lstStyle/>
            <a:p>
              <a:endParaRPr lang="en-US" dirty="0"/>
            </a:p>
          </p:txBody>
        </p:sp>
        <p:sp>
          <p:nvSpPr>
            <p:cNvPr id="206871" name="Line 21"/>
            <p:cNvSpPr>
              <a:spLocks noChangeShapeType="1"/>
            </p:cNvSpPr>
            <p:nvPr/>
          </p:nvSpPr>
          <p:spPr bwMode="auto">
            <a:xfrm>
              <a:off x="8775700" y="2093293"/>
              <a:ext cx="1588" cy="1957956"/>
            </a:xfrm>
            <a:prstGeom prst="line">
              <a:avLst/>
            </a:prstGeom>
            <a:noFill/>
            <a:ln w="12700">
              <a:solidFill>
                <a:srgbClr val="000000"/>
              </a:solidFill>
              <a:round/>
              <a:headEnd/>
              <a:tailEnd/>
            </a:ln>
          </p:spPr>
          <p:txBody>
            <a:bodyPr/>
            <a:lstStyle/>
            <a:p>
              <a:endParaRPr lang="en-US" dirty="0"/>
            </a:p>
          </p:txBody>
        </p:sp>
        <p:sp>
          <p:nvSpPr>
            <p:cNvPr id="206872" name="Line 22"/>
            <p:cNvSpPr>
              <a:spLocks noChangeShapeType="1"/>
            </p:cNvSpPr>
            <p:nvPr/>
          </p:nvSpPr>
          <p:spPr bwMode="auto">
            <a:xfrm>
              <a:off x="7600950" y="2421412"/>
              <a:ext cx="1588" cy="1629837"/>
            </a:xfrm>
            <a:prstGeom prst="line">
              <a:avLst/>
            </a:prstGeom>
            <a:noFill/>
            <a:ln w="12700">
              <a:solidFill>
                <a:srgbClr val="000000"/>
              </a:solidFill>
              <a:round/>
              <a:headEnd/>
              <a:tailEnd/>
            </a:ln>
          </p:spPr>
          <p:txBody>
            <a:bodyPr/>
            <a:lstStyle/>
            <a:p>
              <a:endParaRPr lang="en-US" dirty="0"/>
            </a:p>
          </p:txBody>
        </p:sp>
        <p:sp>
          <p:nvSpPr>
            <p:cNvPr id="206873" name="Line 23"/>
            <p:cNvSpPr>
              <a:spLocks noChangeShapeType="1"/>
            </p:cNvSpPr>
            <p:nvPr/>
          </p:nvSpPr>
          <p:spPr bwMode="auto">
            <a:xfrm>
              <a:off x="6667500" y="2078949"/>
              <a:ext cx="2108200" cy="1793"/>
            </a:xfrm>
            <a:prstGeom prst="line">
              <a:avLst/>
            </a:prstGeom>
            <a:noFill/>
            <a:ln w="12700">
              <a:solidFill>
                <a:srgbClr val="000000"/>
              </a:solidFill>
              <a:round/>
              <a:headEnd/>
              <a:tailEnd/>
            </a:ln>
          </p:spPr>
          <p:txBody>
            <a:bodyPr/>
            <a:lstStyle/>
            <a:p>
              <a:endParaRPr lang="en-US" dirty="0"/>
            </a:p>
          </p:txBody>
        </p:sp>
        <p:sp>
          <p:nvSpPr>
            <p:cNvPr id="206874" name="Line 24"/>
            <p:cNvSpPr>
              <a:spLocks noChangeShapeType="1"/>
            </p:cNvSpPr>
            <p:nvPr/>
          </p:nvSpPr>
          <p:spPr bwMode="auto">
            <a:xfrm>
              <a:off x="6667500" y="2401689"/>
              <a:ext cx="2108200" cy="1793"/>
            </a:xfrm>
            <a:prstGeom prst="line">
              <a:avLst/>
            </a:prstGeom>
            <a:noFill/>
            <a:ln w="12700">
              <a:solidFill>
                <a:srgbClr val="000000"/>
              </a:solidFill>
              <a:round/>
              <a:headEnd/>
              <a:tailEnd/>
            </a:ln>
          </p:spPr>
          <p:txBody>
            <a:bodyPr/>
            <a:lstStyle/>
            <a:p>
              <a:endParaRPr lang="en-US" dirty="0"/>
            </a:p>
          </p:txBody>
        </p:sp>
        <p:sp>
          <p:nvSpPr>
            <p:cNvPr id="206875" name="Line 25"/>
            <p:cNvSpPr>
              <a:spLocks noChangeShapeType="1"/>
            </p:cNvSpPr>
            <p:nvPr/>
          </p:nvSpPr>
          <p:spPr bwMode="auto">
            <a:xfrm>
              <a:off x="6667500" y="4051249"/>
              <a:ext cx="2108200" cy="1793"/>
            </a:xfrm>
            <a:prstGeom prst="line">
              <a:avLst/>
            </a:prstGeom>
            <a:noFill/>
            <a:ln w="12700">
              <a:solidFill>
                <a:srgbClr val="000000"/>
              </a:solidFill>
              <a:round/>
              <a:headEnd/>
              <a:tailEnd/>
            </a:ln>
          </p:spPr>
          <p:txBody>
            <a:bodyPr/>
            <a:lstStyle/>
            <a:p>
              <a:endParaRPr lang="en-US" dirty="0"/>
            </a:p>
          </p:txBody>
        </p:sp>
        <p:sp>
          <p:nvSpPr>
            <p:cNvPr id="27" name="Rectangle 17"/>
            <p:cNvSpPr>
              <a:spLocks noChangeArrowheads="1"/>
            </p:cNvSpPr>
            <p:nvPr/>
          </p:nvSpPr>
          <p:spPr bwMode="auto">
            <a:xfrm>
              <a:off x="7967420" y="3724962"/>
              <a:ext cx="490519" cy="276999"/>
            </a:xfrm>
            <a:prstGeom prst="rect">
              <a:avLst/>
            </a:prstGeom>
            <a:solidFill>
              <a:schemeClr val="bg1"/>
            </a:solidFill>
            <a:ln w="9525">
              <a:noFill/>
              <a:miter lim="800000"/>
              <a:headEnd/>
              <a:tailEnd/>
            </a:ln>
          </p:spPr>
          <p:txBody>
            <a:bodyPr wrap="none" lIns="0" tIns="0" rIns="0" bIns="0">
              <a:spAutoFit/>
            </a:bodyPr>
            <a:lstStyle/>
            <a:p>
              <a:pPr defTabSz="762000"/>
              <a:r>
                <a:rPr lang="en-US" b="1" dirty="0" smtClean="0">
                  <a:solidFill>
                    <a:schemeClr val="tx2"/>
                  </a:solidFill>
                  <a:latin typeface="Verdana" pitchFamily="34" charset="0"/>
                </a:rPr>
                <a:t>394</a:t>
              </a:r>
              <a:endParaRPr lang="en-US" sz="2400" b="1" dirty="0">
                <a:solidFill>
                  <a:schemeClr val="tx2"/>
                </a:solidFill>
              </a:endParaRPr>
            </a:p>
          </p:txBody>
        </p:sp>
      </p:grpSp>
    </p:spTree>
    <p:extLst>
      <p:ext uri="{BB962C8B-B14F-4D97-AF65-F5344CB8AC3E}">
        <p14:creationId xmlns:p14="http://schemas.microsoft.com/office/powerpoint/2010/main" val="1682371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85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85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23528" y="856876"/>
            <a:ext cx="8659743" cy="954107"/>
          </a:xfrm>
          <a:prstGeom prst="rect">
            <a:avLst/>
          </a:prstGeom>
          <a:noFill/>
          <a:ln w="38100">
            <a:noFill/>
            <a:miter lim="800000"/>
            <a:headEnd/>
            <a:tailEnd/>
          </a:ln>
        </p:spPr>
        <p:txBody>
          <a:bodyPr wrap="none">
            <a:spAutoFit/>
          </a:bodyPr>
          <a:lstStyle/>
          <a:p>
            <a:pPr fontAlgn="base">
              <a:spcBef>
                <a:spcPct val="0"/>
              </a:spcBef>
              <a:spcAft>
                <a:spcPct val="0"/>
              </a:spcAft>
            </a:pPr>
            <a:r>
              <a:rPr lang="en-US" sz="2800" dirty="0" smtClean="0">
                <a:solidFill>
                  <a:srgbClr val="0070C0"/>
                </a:solidFill>
              </a:rPr>
              <a:t>Exponential smoothing: </a:t>
            </a:r>
          </a:p>
          <a:p>
            <a:pPr fontAlgn="base">
              <a:spcBef>
                <a:spcPct val="0"/>
              </a:spcBef>
              <a:spcAft>
                <a:spcPct val="0"/>
              </a:spcAft>
            </a:pPr>
            <a:r>
              <a:rPr lang="en-US" sz="2800" dirty="0" smtClean="0">
                <a:solidFill>
                  <a:srgbClr val="0070C0"/>
                </a:solidFill>
              </a:rPr>
              <a:t>              What </a:t>
            </a:r>
            <a:r>
              <a:rPr lang="en-US" sz="2800" u="sng" dirty="0" smtClean="0">
                <a:solidFill>
                  <a:srgbClr val="0070C0"/>
                </a:solidFill>
              </a:rPr>
              <a:t>should</a:t>
            </a:r>
            <a:r>
              <a:rPr lang="en-US" sz="2800" dirty="0" smtClean="0">
                <a:solidFill>
                  <a:srgbClr val="0070C0"/>
                </a:solidFill>
              </a:rPr>
              <a:t> the smoothing constant (</a:t>
            </a:r>
            <a:r>
              <a:rPr lang="en-US" sz="2800" i="1" dirty="0" smtClean="0">
                <a:solidFill>
                  <a:srgbClr val="0070C0"/>
                </a:solidFill>
                <a:latin typeface="Symbol" pitchFamily="18" charset="2"/>
              </a:rPr>
              <a:t>a</a:t>
            </a:r>
            <a:r>
              <a:rPr lang="en-US" sz="2800" dirty="0" smtClean="0">
                <a:solidFill>
                  <a:srgbClr val="0070C0"/>
                </a:solidFill>
              </a:rPr>
              <a:t>) be?</a:t>
            </a:r>
            <a:endParaRPr lang="en-AU" sz="2800" dirty="0" smtClean="0">
              <a:solidFill>
                <a:srgbClr val="0070C0"/>
              </a:solidFill>
            </a:endParaRPr>
          </a:p>
        </p:txBody>
      </p:sp>
      <p:sp>
        <p:nvSpPr>
          <p:cNvPr id="27653" name="Rectangle 8"/>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6" name="Slide Number Placeholder 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48</a:t>
            </a:fld>
            <a:endParaRPr lang="en-US">
              <a:solidFill>
                <a:srgbClr val="000000"/>
              </a:solidFill>
            </a:endParaRPr>
          </a:p>
        </p:txBody>
      </p:sp>
      <p:sp>
        <p:nvSpPr>
          <p:cNvPr id="2" name="TextBox 1"/>
          <p:cNvSpPr txBox="1"/>
          <p:nvPr/>
        </p:nvSpPr>
        <p:spPr>
          <a:xfrm>
            <a:off x="896166" y="1922746"/>
            <a:ext cx="7852298" cy="4862870"/>
          </a:xfrm>
          <a:prstGeom prst="rect">
            <a:avLst/>
          </a:prstGeom>
          <a:noFill/>
        </p:spPr>
        <p:txBody>
          <a:bodyPr wrap="square" rtlCol="0">
            <a:spAutoFit/>
          </a:bodyPr>
          <a:lstStyle/>
          <a:p>
            <a:r>
              <a:rPr lang="en-NZ" sz="2400" dirty="0" smtClean="0"/>
              <a:t>Generally, set </a:t>
            </a:r>
            <a:r>
              <a:rPr lang="el-GR" sz="2800" i="1" dirty="0" smtClean="0">
                <a:latin typeface="Times New Roman" panose="02020603050405020304" pitchFamily="18" charset="0"/>
                <a:cs typeface="Times New Roman" panose="02020603050405020304" pitchFamily="18" charset="0"/>
              </a:rPr>
              <a:t>α</a:t>
            </a:r>
            <a:r>
              <a:rPr lang="en-NZ" sz="2400" dirty="0" smtClean="0"/>
              <a:t> to somewhere between 0.01 and 0.30.</a:t>
            </a:r>
          </a:p>
          <a:p>
            <a:pPr>
              <a:spcBef>
                <a:spcPts val="1200"/>
              </a:spcBef>
            </a:pPr>
            <a:r>
              <a:rPr lang="en-NZ" sz="2400" dirty="0" smtClean="0"/>
              <a:t>Expected age of the data used in the forecast:</a:t>
            </a:r>
          </a:p>
          <a:p>
            <a:pPr>
              <a:spcBef>
                <a:spcPts val="1200"/>
              </a:spcBef>
              <a:spcAft>
                <a:spcPts val="1200"/>
              </a:spcAft>
            </a:pPr>
            <a:r>
              <a:rPr lang="en-NZ" sz="2400" dirty="0" smtClean="0"/>
              <a:t>        Simple moving average:</a:t>
            </a:r>
          </a:p>
          <a:p>
            <a:pPr>
              <a:spcBef>
                <a:spcPts val="2400"/>
              </a:spcBef>
              <a:spcAft>
                <a:spcPts val="1200"/>
              </a:spcAft>
            </a:pPr>
            <a:r>
              <a:rPr lang="en-NZ" sz="2400" dirty="0" smtClean="0"/>
              <a:t>        Exponential smoothing:</a:t>
            </a:r>
          </a:p>
          <a:p>
            <a:pPr>
              <a:spcBef>
                <a:spcPts val="2400"/>
              </a:spcBef>
              <a:spcAft>
                <a:spcPts val="1200"/>
              </a:spcAft>
            </a:pPr>
            <a:r>
              <a:rPr lang="en-NZ" sz="2400" dirty="0"/>
              <a:t> </a:t>
            </a:r>
            <a:r>
              <a:rPr lang="en-NZ" sz="2400" dirty="0" smtClean="0"/>
              <a:t>       Setting these equal:</a:t>
            </a:r>
          </a:p>
          <a:p>
            <a:pPr>
              <a:spcBef>
                <a:spcPts val="1800"/>
              </a:spcBef>
              <a:spcAft>
                <a:spcPts val="1200"/>
              </a:spcAft>
            </a:pPr>
            <a:r>
              <a:rPr lang="en-NZ" sz="2400" dirty="0" smtClean="0"/>
              <a:t>Smaller </a:t>
            </a:r>
            <a:r>
              <a:rPr lang="el-GR" sz="2800" i="1" dirty="0" smtClean="0">
                <a:latin typeface="Times New Roman" panose="02020603050405020304" pitchFamily="18" charset="0"/>
                <a:cs typeface="Times New Roman" panose="02020603050405020304" pitchFamily="18" charset="0"/>
              </a:rPr>
              <a:t>α</a:t>
            </a:r>
            <a:r>
              <a:rPr lang="en-NZ" sz="2400" dirty="0" smtClean="0">
                <a:cs typeface="Times New Roman" panose="02020603050405020304" pitchFamily="18" charset="0"/>
              </a:rPr>
              <a:t>:</a:t>
            </a:r>
          </a:p>
          <a:p>
            <a:pPr>
              <a:spcBef>
                <a:spcPts val="1800"/>
              </a:spcBef>
              <a:spcAft>
                <a:spcPts val="1200"/>
              </a:spcAft>
            </a:pPr>
            <a:r>
              <a:rPr lang="en-NZ" sz="2400" dirty="0" smtClean="0">
                <a:cs typeface="Times New Roman" panose="02020603050405020304" pitchFamily="18" charset="0"/>
              </a:rPr>
              <a:t>Larger </a:t>
            </a:r>
            <a:r>
              <a:rPr lang="el-GR" sz="2800" i="1" dirty="0" smtClean="0">
                <a:latin typeface="Times New Roman" panose="02020603050405020304" pitchFamily="18" charset="0"/>
                <a:cs typeface="Times New Roman" panose="02020603050405020304" pitchFamily="18" charset="0"/>
              </a:rPr>
              <a:t>α</a:t>
            </a:r>
            <a:r>
              <a:rPr lang="en-NZ" sz="2400" i="1" dirty="0" smtClean="0">
                <a:latin typeface="Times New Roman" panose="02020603050405020304" pitchFamily="18" charset="0"/>
                <a:cs typeface="Times New Roman" panose="02020603050405020304" pitchFamily="18" charset="0"/>
              </a:rPr>
              <a:t>:</a:t>
            </a:r>
            <a:endParaRPr lang="en-NZ" sz="2400" dirty="0" smtClean="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4965799" y="2893310"/>
                <a:ext cx="792088"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NZ" sz="2400" i="1">
                              <a:latin typeface="Cambria Math" panose="02040503050406030204" pitchFamily="18" charset="0"/>
                            </a:rPr>
                          </m:ctrlPr>
                        </m:fPr>
                        <m:num>
                          <m:r>
                            <a:rPr lang="en-NZ" sz="2400" i="1">
                              <a:latin typeface="Cambria Math" panose="02040503050406030204" pitchFamily="18" charset="0"/>
                            </a:rPr>
                            <m:t>𝑛</m:t>
                          </m:r>
                          <m:r>
                            <a:rPr lang="en-NZ" sz="2400" i="1">
                              <a:latin typeface="Cambria Math" panose="02040503050406030204" pitchFamily="18" charset="0"/>
                            </a:rPr>
                            <m:t>+1</m:t>
                          </m:r>
                        </m:num>
                        <m:den>
                          <m:r>
                            <a:rPr lang="en-NZ" sz="2400" i="1">
                              <a:latin typeface="Cambria Math" panose="02040503050406030204" pitchFamily="18" charset="0"/>
                            </a:rPr>
                            <m:t>2</m:t>
                          </m:r>
                        </m:den>
                      </m:f>
                    </m:oMath>
                  </m:oMathPara>
                </a14:m>
                <a:endParaRPr lang="en-NZ"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965799" y="2893310"/>
                <a:ext cx="792088" cy="69147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24714" y="3732620"/>
                <a:ext cx="792088" cy="6939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NZ" sz="2400" i="1">
                              <a:latin typeface="Cambria Math" panose="02040503050406030204" pitchFamily="18" charset="0"/>
                            </a:rPr>
                          </m:ctrlPr>
                        </m:fPr>
                        <m:num>
                          <m:r>
                            <a:rPr lang="en-NZ" sz="2400" i="1">
                              <a:latin typeface="Cambria Math" panose="02040503050406030204" pitchFamily="18" charset="0"/>
                            </a:rPr>
                            <m:t>1</m:t>
                          </m:r>
                        </m:num>
                        <m:den>
                          <m:r>
                            <a:rPr lang="en-NZ" sz="2400" i="1">
                              <a:latin typeface="Cambria Math" panose="02040503050406030204" pitchFamily="18" charset="0"/>
                              <a:ea typeface="Cambria Math" panose="02040503050406030204" pitchFamily="18" charset="0"/>
                            </a:rPr>
                            <m:t>𝛼</m:t>
                          </m:r>
                        </m:den>
                      </m:f>
                    </m:oMath>
                  </m:oMathPara>
                </a14:m>
                <a:endParaRPr lang="en-NZ"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24714" y="3732620"/>
                <a:ext cx="792088" cy="69390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192666" y="4514414"/>
                <a:ext cx="3611766" cy="7000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NZ" sz="2400" i="1" smtClean="0">
                          <a:latin typeface="Cambria Math" panose="02040503050406030204" pitchFamily="18" charset="0"/>
                          <a:ea typeface="Cambria Math" panose="02040503050406030204" pitchFamily="18" charset="0"/>
                        </a:rPr>
                        <m:t>𝛼</m:t>
                      </m:r>
                      <m:r>
                        <a:rPr lang="en-NZ" sz="2400" b="0" i="1" smtClean="0">
                          <a:latin typeface="Cambria Math" panose="02040503050406030204" pitchFamily="18" charset="0"/>
                          <a:ea typeface="Cambria Math" panose="02040503050406030204" pitchFamily="18" charset="0"/>
                        </a:rPr>
                        <m:t>=</m:t>
                      </m:r>
                      <m:f>
                        <m:fPr>
                          <m:ctrlPr>
                            <a:rPr lang="en-NZ" sz="2400" b="0" i="1" smtClean="0">
                              <a:latin typeface="Cambria Math" panose="02040503050406030204" pitchFamily="18" charset="0"/>
                              <a:ea typeface="Cambria Math" panose="02040503050406030204" pitchFamily="18" charset="0"/>
                            </a:rPr>
                          </m:ctrlPr>
                        </m:fPr>
                        <m:num>
                          <m:r>
                            <a:rPr lang="en-NZ" sz="2400" b="0" i="1" smtClean="0">
                              <a:latin typeface="Cambria Math" panose="02040503050406030204" pitchFamily="18" charset="0"/>
                              <a:ea typeface="Cambria Math" panose="02040503050406030204" pitchFamily="18" charset="0"/>
                            </a:rPr>
                            <m:t>2</m:t>
                          </m:r>
                        </m:num>
                        <m:den>
                          <m:r>
                            <a:rPr lang="en-NZ" sz="2400" b="0" i="1" smtClean="0">
                              <a:latin typeface="Cambria Math" panose="02040503050406030204" pitchFamily="18" charset="0"/>
                              <a:ea typeface="Cambria Math" panose="02040503050406030204" pitchFamily="18" charset="0"/>
                            </a:rPr>
                            <m:t>𝑛</m:t>
                          </m:r>
                          <m:r>
                            <a:rPr lang="en-NZ" sz="2400" b="0" i="1" smtClean="0">
                              <a:latin typeface="Cambria Math" panose="02040503050406030204" pitchFamily="18" charset="0"/>
                              <a:ea typeface="Cambria Math" panose="02040503050406030204" pitchFamily="18" charset="0"/>
                            </a:rPr>
                            <m:t>+1</m:t>
                          </m:r>
                        </m:den>
                      </m:f>
                      <m:r>
                        <a:rPr lang="en-NZ" sz="2400" b="0" i="1" smtClean="0">
                          <a:latin typeface="Cambria Math" panose="02040503050406030204" pitchFamily="18" charset="0"/>
                          <a:ea typeface="Cambria Math" panose="02040503050406030204" pitchFamily="18" charset="0"/>
                        </a:rPr>
                        <m:t>⟺</m:t>
                      </m:r>
                      <m:r>
                        <a:rPr lang="en-NZ" sz="2400" b="0" i="1" smtClean="0">
                          <a:latin typeface="Cambria Math" panose="02040503050406030204" pitchFamily="18" charset="0"/>
                          <a:ea typeface="Cambria Math" panose="02040503050406030204" pitchFamily="18" charset="0"/>
                        </a:rPr>
                        <m:t>𝑛</m:t>
                      </m:r>
                      <m:r>
                        <a:rPr lang="en-NZ" sz="2400" b="0" i="1" smtClean="0">
                          <a:latin typeface="Cambria Math" panose="02040503050406030204" pitchFamily="18" charset="0"/>
                          <a:ea typeface="Cambria Math" panose="02040503050406030204" pitchFamily="18" charset="0"/>
                        </a:rPr>
                        <m:t>=</m:t>
                      </m:r>
                      <m:f>
                        <m:fPr>
                          <m:ctrlPr>
                            <a:rPr lang="en-NZ" sz="2400" b="0" i="1" smtClean="0">
                              <a:latin typeface="Cambria Math" panose="02040503050406030204" pitchFamily="18" charset="0"/>
                              <a:ea typeface="Cambria Math" panose="02040503050406030204" pitchFamily="18" charset="0"/>
                            </a:rPr>
                          </m:ctrlPr>
                        </m:fPr>
                        <m:num>
                          <m:r>
                            <a:rPr lang="en-NZ" sz="2400" b="0" i="1" smtClean="0">
                              <a:latin typeface="Cambria Math" panose="02040503050406030204" pitchFamily="18" charset="0"/>
                              <a:ea typeface="Cambria Math" panose="02040503050406030204" pitchFamily="18" charset="0"/>
                            </a:rPr>
                            <m:t>2−</m:t>
                          </m:r>
                          <m:r>
                            <a:rPr lang="en-NZ" sz="2400" b="0" i="1" smtClean="0">
                              <a:latin typeface="Cambria Math" panose="02040503050406030204" pitchFamily="18" charset="0"/>
                              <a:ea typeface="Cambria Math" panose="02040503050406030204" pitchFamily="18" charset="0"/>
                            </a:rPr>
                            <m:t>𝛼</m:t>
                          </m:r>
                        </m:num>
                        <m:den>
                          <m:r>
                            <a:rPr lang="en-NZ" sz="2400" b="0" i="1" smtClean="0">
                              <a:latin typeface="Cambria Math" panose="02040503050406030204" pitchFamily="18" charset="0"/>
                              <a:ea typeface="Cambria Math" panose="02040503050406030204" pitchFamily="18" charset="0"/>
                            </a:rPr>
                            <m:t>𝛼</m:t>
                          </m:r>
                        </m:den>
                      </m:f>
                    </m:oMath>
                  </m:oMathPara>
                </a14:m>
                <a:endParaRPr lang="en-NZ"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192666" y="4514414"/>
                <a:ext cx="3611766" cy="700063"/>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113468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49</a:t>
            </a:fld>
            <a:endParaRPr lang="en-US" dirty="0">
              <a:solidFill>
                <a:srgbClr val="000000"/>
              </a:solidFill>
            </a:endParaRPr>
          </a:p>
        </p:txBody>
      </p:sp>
      <p:pic>
        <p:nvPicPr>
          <p:cNvPr id="6" name="Picture 5"/>
          <p:cNvPicPr>
            <a:picLocks noChangeAspect="1"/>
          </p:cNvPicPr>
          <p:nvPr/>
        </p:nvPicPr>
        <p:blipFill>
          <a:blip r:embed="rId2"/>
          <a:stretch>
            <a:fillRect/>
          </a:stretch>
        </p:blipFill>
        <p:spPr>
          <a:xfrm>
            <a:off x="268570" y="1523491"/>
            <a:ext cx="8084506" cy="4879054"/>
          </a:xfrm>
          <a:prstGeom prst="rect">
            <a:avLst/>
          </a:prstGeom>
        </p:spPr>
      </p:pic>
      <p:sp>
        <p:nvSpPr>
          <p:cNvPr id="7" name="Rectangle 8"/>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8" name="Text Box 3"/>
          <p:cNvSpPr txBox="1">
            <a:spLocks noChangeArrowheads="1"/>
          </p:cNvSpPr>
          <p:nvPr/>
        </p:nvSpPr>
        <p:spPr bwMode="auto">
          <a:xfrm>
            <a:off x="323528" y="856876"/>
            <a:ext cx="8036111" cy="523220"/>
          </a:xfrm>
          <a:prstGeom prst="rect">
            <a:avLst/>
          </a:prstGeom>
          <a:noFill/>
          <a:ln w="38100">
            <a:noFill/>
            <a:miter lim="800000"/>
            <a:headEnd/>
            <a:tailEnd/>
          </a:ln>
        </p:spPr>
        <p:txBody>
          <a:bodyPr wrap="none">
            <a:spAutoFit/>
          </a:bodyPr>
          <a:lstStyle/>
          <a:p>
            <a:pPr fontAlgn="base">
              <a:spcBef>
                <a:spcPct val="0"/>
              </a:spcBef>
              <a:spcAft>
                <a:spcPct val="0"/>
              </a:spcAft>
            </a:pPr>
            <a:r>
              <a:rPr lang="en-US" sz="2800" dirty="0" smtClean="0">
                <a:solidFill>
                  <a:srgbClr val="0070C0"/>
                </a:solidFill>
              </a:rPr>
              <a:t>Exponential smoothing: Weights on old demands</a:t>
            </a:r>
            <a:endParaRPr lang="en-AU" sz="2800" dirty="0" smtClean="0">
              <a:solidFill>
                <a:srgbClr val="0070C0"/>
              </a:solidFill>
            </a:endParaRPr>
          </a:p>
        </p:txBody>
      </p:sp>
    </p:spTree>
    <p:extLst>
      <p:ext uri="{BB962C8B-B14F-4D97-AF65-F5344CB8AC3E}">
        <p14:creationId xmlns:p14="http://schemas.microsoft.com/office/powerpoint/2010/main" val="145989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131338" y="116632"/>
            <a:ext cx="1824538" cy="584775"/>
          </a:xfrm>
          <a:prstGeom prst="rect">
            <a:avLst/>
          </a:prstGeom>
          <a:noFill/>
          <a:ln w="9525">
            <a:noFill/>
            <a:miter lim="800000"/>
            <a:headEnd/>
            <a:tailEnd/>
          </a:ln>
        </p:spPr>
        <p:txBody>
          <a:bodyPr wrap="none">
            <a:spAutoFit/>
          </a:bodyPr>
          <a:lstStyle/>
          <a:p>
            <a:pPr fontAlgn="base">
              <a:spcBef>
                <a:spcPct val="0"/>
              </a:spcBef>
              <a:spcAft>
                <a:spcPct val="0"/>
              </a:spcAft>
            </a:pPr>
            <a:r>
              <a:rPr lang="en-AU" sz="3200" b="1" dirty="0">
                <a:solidFill>
                  <a:srgbClr val="000000"/>
                </a:solidFill>
              </a:rPr>
              <a:t>Strategy</a:t>
            </a:r>
            <a:endParaRPr lang="en-US" sz="3200" b="1" dirty="0">
              <a:solidFill>
                <a:srgbClr val="000000"/>
              </a:solidFill>
            </a:endParaRPr>
          </a:p>
        </p:txBody>
      </p:sp>
      <p:sp>
        <p:nvSpPr>
          <p:cNvPr id="3075" name="TextBox 6"/>
          <p:cNvSpPr txBox="1">
            <a:spLocks noChangeArrowheads="1"/>
          </p:cNvSpPr>
          <p:nvPr/>
        </p:nvSpPr>
        <p:spPr bwMode="auto">
          <a:xfrm>
            <a:off x="2015345" y="1696132"/>
            <a:ext cx="5485797" cy="1323439"/>
          </a:xfrm>
          <a:prstGeom prst="rect">
            <a:avLst/>
          </a:prstGeom>
          <a:noFill/>
          <a:ln w="9525">
            <a:noFill/>
            <a:miter lim="800000"/>
            <a:headEnd/>
            <a:tailEnd/>
          </a:ln>
        </p:spPr>
        <p:txBody>
          <a:bodyPr wrap="none">
            <a:spAutoFit/>
          </a:bodyPr>
          <a:lstStyle/>
          <a:p>
            <a:pPr algn="ctr" fontAlgn="base">
              <a:spcBef>
                <a:spcPct val="0"/>
              </a:spcBef>
              <a:spcAft>
                <a:spcPct val="0"/>
              </a:spcAft>
            </a:pPr>
            <a:r>
              <a:rPr lang="en-US" sz="4000" b="1" dirty="0" smtClean="0">
                <a:solidFill>
                  <a:srgbClr val="000000"/>
                </a:solidFill>
              </a:rPr>
              <a:t>Demand Management</a:t>
            </a:r>
            <a:br>
              <a:rPr lang="en-US" sz="4000" b="1" dirty="0" smtClean="0">
                <a:solidFill>
                  <a:srgbClr val="000000"/>
                </a:solidFill>
              </a:rPr>
            </a:br>
            <a:r>
              <a:rPr lang="en-US" sz="4000" b="1" dirty="0" smtClean="0">
                <a:solidFill>
                  <a:srgbClr val="000000"/>
                </a:solidFill>
              </a:rPr>
              <a:t> &amp; Forecasting</a:t>
            </a:r>
            <a:endParaRPr lang="en-NZ" sz="4000" b="1" dirty="0">
              <a:solidFill>
                <a:srgbClr val="000000"/>
              </a:solidFill>
            </a:endParaRPr>
          </a:p>
        </p:txBody>
      </p:sp>
      <p:pic>
        <p:nvPicPr>
          <p:cNvPr id="3076" name="Picture 2" descr="C:\Users\lwoo034\AppData\Local\Microsoft\Windows\Temporary Internet Files\Content.IE5\XRYYAHLM\MCBS00912_0000[1].wmf"/>
          <p:cNvPicPr>
            <a:picLocks noChangeAspect="1" noChangeArrowheads="1"/>
          </p:cNvPicPr>
          <p:nvPr/>
        </p:nvPicPr>
        <p:blipFill>
          <a:blip r:embed="rId3" cstate="print"/>
          <a:srcRect/>
          <a:stretch>
            <a:fillRect/>
          </a:stretch>
        </p:blipFill>
        <p:spPr bwMode="auto">
          <a:xfrm>
            <a:off x="3930187" y="3004358"/>
            <a:ext cx="1309687" cy="1700213"/>
          </a:xfrm>
          <a:prstGeom prst="rect">
            <a:avLst/>
          </a:prstGeom>
          <a:noFill/>
          <a:ln w="9525">
            <a:noFill/>
            <a:miter lim="800000"/>
            <a:headEnd/>
            <a:tailEnd/>
          </a:ln>
        </p:spPr>
      </p:pic>
      <p:sp>
        <p:nvSpPr>
          <p:cNvPr id="10" name="Up Arrow 9"/>
          <p:cNvSpPr/>
          <p:nvPr/>
        </p:nvSpPr>
        <p:spPr>
          <a:xfrm rot="7967123">
            <a:off x="1290132" y="465542"/>
            <a:ext cx="475515" cy="1606435"/>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NZ">
              <a:solidFill>
                <a:srgbClr val="FFFFFF"/>
              </a:solidFill>
            </a:endParaRPr>
          </a:p>
        </p:txBody>
      </p:sp>
      <p:sp>
        <p:nvSpPr>
          <p:cNvPr id="3078" name="TextBox 10"/>
          <p:cNvSpPr txBox="1">
            <a:spLocks noChangeArrowheads="1"/>
          </p:cNvSpPr>
          <p:nvPr/>
        </p:nvSpPr>
        <p:spPr bwMode="auto">
          <a:xfrm>
            <a:off x="1357313" y="4725144"/>
            <a:ext cx="6801862" cy="1938992"/>
          </a:xfrm>
          <a:prstGeom prst="rect">
            <a:avLst/>
          </a:prstGeom>
          <a:noFill/>
          <a:ln w="9525">
            <a:noFill/>
            <a:miter lim="800000"/>
            <a:headEnd/>
            <a:tailEnd/>
          </a:ln>
        </p:spPr>
        <p:txBody>
          <a:bodyPr wrap="none">
            <a:spAutoFit/>
          </a:bodyPr>
          <a:lstStyle/>
          <a:p>
            <a:pPr fontAlgn="base">
              <a:spcBef>
                <a:spcPct val="0"/>
              </a:spcBef>
              <a:spcAft>
                <a:spcPct val="0"/>
              </a:spcAft>
            </a:pPr>
            <a:r>
              <a:rPr lang="en-US" sz="3000" dirty="0">
                <a:solidFill>
                  <a:srgbClr val="000000"/>
                </a:solidFill>
              </a:rPr>
              <a:t>Understand future decisions regarding:</a:t>
            </a:r>
          </a:p>
          <a:p>
            <a:pPr fontAlgn="base">
              <a:spcBef>
                <a:spcPct val="0"/>
              </a:spcBef>
              <a:spcAft>
                <a:spcPct val="0"/>
              </a:spcAft>
              <a:buFont typeface="Arial" charset="0"/>
              <a:buChar char="•"/>
            </a:pPr>
            <a:r>
              <a:rPr lang="en-US" sz="3000" dirty="0" smtClean="0">
                <a:solidFill>
                  <a:srgbClr val="000000"/>
                </a:solidFill>
              </a:rPr>
              <a:t> Raw </a:t>
            </a:r>
            <a:r>
              <a:rPr lang="en-US" sz="3000" dirty="0">
                <a:solidFill>
                  <a:srgbClr val="000000"/>
                </a:solidFill>
              </a:rPr>
              <a:t>materials</a:t>
            </a:r>
          </a:p>
          <a:p>
            <a:pPr fontAlgn="base">
              <a:spcBef>
                <a:spcPct val="0"/>
              </a:spcBef>
              <a:spcAft>
                <a:spcPct val="0"/>
              </a:spcAft>
              <a:buFont typeface="Arial" charset="0"/>
              <a:buChar char="•"/>
            </a:pPr>
            <a:r>
              <a:rPr lang="en-US" sz="3000" dirty="0" smtClean="0">
                <a:solidFill>
                  <a:srgbClr val="000000"/>
                </a:solidFill>
              </a:rPr>
              <a:t> Sales</a:t>
            </a:r>
            <a:endParaRPr lang="en-US" sz="3000" dirty="0">
              <a:solidFill>
                <a:srgbClr val="000000"/>
              </a:solidFill>
            </a:endParaRPr>
          </a:p>
          <a:p>
            <a:pPr fontAlgn="base">
              <a:spcBef>
                <a:spcPct val="0"/>
              </a:spcBef>
              <a:spcAft>
                <a:spcPct val="0"/>
              </a:spcAft>
              <a:buFont typeface="Arial" charset="0"/>
              <a:buChar char="•"/>
            </a:pPr>
            <a:r>
              <a:rPr lang="en-US" sz="3000" dirty="0" smtClean="0">
                <a:solidFill>
                  <a:srgbClr val="000000"/>
                </a:solidFill>
              </a:rPr>
              <a:t> Capacity</a:t>
            </a:r>
            <a:endParaRPr lang="en-NZ" sz="3000" dirty="0">
              <a:solidFill>
                <a:srgbClr val="000000"/>
              </a:solidFill>
            </a:endParaRPr>
          </a:p>
        </p:txBody>
      </p:sp>
      <p:sp>
        <p:nvSpPr>
          <p:cNvPr id="7" name="Slide Number Placeholder 5"/>
          <p:cNvSpPr>
            <a:spLocks noGrp="1"/>
          </p:cNvSpPr>
          <p:nvPr>
            <p:ph type="sldNum" sz="quarter" idx="12"/>
          </p:nvPr>
        </p:nvSpPr>
        <p:spPr/>
        <p:txBody>
          <a:bodyPr/>
          <a:lstStyle/>
          <a:p>
            <a:fld id="{06B310AA-2FB5-4BF6-96B2-B30F81C3F4D6}" type="slidenum">
              <a:rPr lang="en-US"/>
              <a:pPr/>
              <a:t>5</a:t>
            </a:fld>
            <a:endParaRPr lang="en-US"/>
          </a:p>
        </p:txBody>
      </p:sp>
    </p:spTree>
    <p:extLst>
      <p:ext uri="{BB962C8B-B14F-4D97-AF65-F5344CB8AC3E}">
        <p14:creationId xmlns:p14="http://schemas.microsoft.com/office/powerpoint/2010/main" val="12392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p:cNvSpPr txBox="1">
            <a:spLocks noChangeArrowheads="1"/>
          </p:cNvSpPr>
          <p:nvPr/>
        </p:nvSpPr>
        <p:spPr bwMode="auto">
          <a:xfrm>
            <a:off x="478312" y="1258888"/>
            <a:ext cx="314541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Measurement of error</a:t>
            </a:r>
            <a:endParaRPr lang="en-AU" sz="1200" dirty="0" smtClean="0">
              <a:solidFill>
                <a:srgbClr val="0070C0"/>
              </a:solidFill>
            </a:endParaRPr>
          </a:p>
        </p:txBody>
      </p:sp>
      <p:graphicFrame>
        <p:nvGraphicFramePr>
          <p:cNvPr id="4098" name="Object 4"/>
          <p:cNvGraphicFramePr>
            <a:graphicFrameLocks noChangeAspect="1"/>
          </p:cNvGraphicFramePr>
          <p:nvPr>
            <p:extLst>
              <p:ext uri="{D42A27DB-BD31-4B8C-83A1-F6EECF244321}">
                <p14:modId xmlns:p14="http://schemas.microsoft.com/office/powerpoint/2010/main" val="973562020"/>
              </p:ext>
            </p:extLst>
          </p:nvPr>
        </p:nvGraphicFramePr>
        <p:xfrm>
          <a:off x="805219" y="2594901"/>
          <a:ext cx="2986088" cy="1433513"/>
        </p:xfrm>
        <a:graphic>
          <a:graphicData uri="http://schemas.openxmlformats.org/presentationml/2006/ole">
            <mc:AlternateContent xmlns:mc="http://schemas.openxmlformats.org/markup-compatibility/2006">
              <mc:Choice xmlns:v="urn:schemas-microsoft-com:vml" Requires="v">
                <p:oleObj spid="_x0000_s161566" name="Equation" r:id="rId4" imgW="1269720" imgH="609480" progId="Equation.3">
                  <p:embed/>
                </p:oleObj>
              </mc:Choice>
              <mc:Fallback>
                <p:oleObj name="Equation" r:id="rId4" imgW="1269720" imgH="609480" progId="Equation.3">
                  <p:embed/>
                  <p:pic>
                    <p:nvPicPr>
                      <p:cNvPr id="0" name=""/>
                      <p:cNvPicPr>
                        <a:picLocks noChangeAspect="1" noChangeArrowheads="1"/>
                      </p:cNvPicPr>
                      <p:nvPr/>
                    </p:nvPicPr>
                    <p:blipFill>
                      <a:blip r:embed="rId5"/>
                      <a:srcRect/>
                      <a:stretch>
                        <a:fillRect/>
                      </a:stretch>
                    </p:blipFill>
                    <p:spPr bwMode="auto">
                      <a:xfrm>
                        <a:off x="805219" y="2594901"/>
                        <a:ext cx="2986088" cy="143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5"/>
          <p:cNvSpPr txBox="1">
            <a:spLocks noChangeArrowheads="1"/>
          </p:cNvSpPr>
          <p:nvPr/>
        </p:nvSpPr>
        <p:spPr bwMode="auto">
          <a:xfrm>
            <a:off x="747901" y="4301268"/>
            <a:ext cx="3458639" cy="1200329"/>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a:t>M</a:t>
            </a:r>
            <a:r>
              <a:rPr lang="en-US" sz="2400" dirty="0">
                <a:solidFill>
                  <a:srgbClr val="333399"/>
                </a:solidFill>
              </a:rPr>
              <a:t>_____ </a:t>
            </a:r>
            <a:r>
              <a:rPr lang="en-US" sz="2400" dirty="0"/>
              <a:t>A</a:t>
            </a:r>
            <a:r>
              <a:rPr lang="en-US" sz="2400" dirty="0">
                <a:solidFill>
                  <a:srgbClr val="333399"/>
                </a:solidFill>
              </a:rPr>
              <a:t>___________</a:t>
            </a:r>
          </a:p>
          <a:p>
            <a:pPr algn="ctr" fontAlgn="base">
              <a:spcBef>
                <a:spcPct val="0"/>
              </a:spcBef>
              <a:spcAft>
                <a:spcPct val="0"/>
              </a:spcAft>
            </a:pPr>
            <a:endParaRPr lang="en-US" sz="2400" dirty="0">
              <a:solidFill>
                <a:srgbClr val="333399"/>
              </a:solidFill>
            </a:endParaRPr>
          </a:p>
          <a:p>
            <a:pPr algn="ctr" fontAlgn="base">
              <a:spcBef>
                <a:spcPct val="0"/>
              </a:spcBef>
              <a:spcAft>
                <a:spcPct val="0"/>
              </a:spcAft>
            </a:pPr>
            <a:r>
              <a:rPr lang="en-US" sz="2400" dirty="0"/>
              <a:t>D</a:t>
            </a:r>
            <a:r>
              <a:rPr lang="en-US" sz="2400" dirty="0">
                <a:solidFill>
                  <a:srgbClr val="333399"/>
                </a:solidFill>
              </a:rPr>
              <a:t>___________</a:t>
            </a:r>
            <a:endParaRPr lang="en-AU" sz="2400" dirty="0">
              <a:solidFill>
                <a:srgbClr val="333399"/>
              </a:solidFill>
            </a:endParaRPr>
          </a:p>
        </p:txBody>
      </p:sp>
      <p:graphicFrame>
        <p:nvGraphicFramePr>
          <p:cNvPr id="4099" name="Object 6"/>
          <p:cNvGraphicFramePr>
            <a:graphicFrameLocks noChangeAspect="1"/>
          </p:cNvGraphicFramePr>
          <p:nvPr>
            <p:extLst>
              <p:ext uri="{D42A27DB-BD31-4B8C-83A1-F6EECF244321}">
                <p14:modId xmlns:p14="http://schemas.microsoft.com/office/powerpoint/2010/main" val="1093354333"/>
              </p:ext>
            </p:extLst>
          </p:nvPr>
        </p:nvGraphicFramePr>
        <p:xfrm>
          <a:off x="4860032" y="3068961"/>
          <a:ext cx="1872208" cy="967308"/>
        </p:xfrm>
        <a:graphic>
          <a:graphicData uri="http://schemas.openxmlformats.org/presentationml/2006/ole">
            <mc:AlternateContent xmlns:mc="http://schemas.openxmlformats.org/markup-compatibility/2006">
              <mc:Choice xmlns:v="urn:schemas-microsoft-com:vml" Requires="v">
                <p:oleObj spid="_x0000_s161567" name="Equation" r:id="rId6" imgW="761669" imgH="393529" progId="Equation.3">
                  <p:embed/>
                </p:oleObj>
              </mc:Choice>
              <mc:Fallback>
                <p:oleObj name="Equation" r:id="rId6" imgW="76166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3068961"/>
                        <a:ext cx="1872208" cy="967308"/>
                      </a:xfrm>
                      <a:prstGeom prst="rect">
                        <a:avLst/>
                      </a:prstGeom>
                      <a:noFill/>
                      <a:extLst/>
                    </p:spPr>
                  </p:pic>
                </p:oleObj>
              </mc:Fallback>
            </mc:AlternateContent>
          </a:graphicData>
        </a:graphic>
      </p:graphicFrame>
      <p:sp>
        <p:nvSpPr>
          <p:cNvPr id="4102" name="Text Box 7"/>
          <p:cNvSpPr txBox="1">
            <a:spLocks noChangeArrowheads="1"/>
          </p:cNvSpPr>
          <p:nvPr/>
        </p:nvSpPr>
        <p:spPr bwMode="auto">
          <a:xfrm>
            <a:off x="5048439" y="4306888"/>
            <a:ext cx="2245936"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333399"/>
                </a:solidFill>
              </a:rPr>
              <a:t>Tracking signal</a:t>
            </a:r>
            <a:endParaRPr lang="en-AU" sz="2400" dirty="0" smtClean="0">
              <a:solidFill>
                <a:srgbClr val="333399"/>
              </a:solidFill>
            </a:endParaRPr>
          </a:p>
        </p:txBody>
      </p:sp>
      <p:sp>
        <p:nvSpPr>
          <p:cNvPr id="4103" name="Text Box 8"/>
          <p:cNvSpPr txBox="1">
            <a:spLocks noChangeArrowheads="1"/>
          </p:cNvSpPr>
          <p:nvPr/>
        </p:nvSpPr>
        <p:spPr bwMode="auto">
          <a:xfrm>
            <a:off x="6703825" y="2987527"/>
            <a:ext cx="1962150" cy="581025"/>
          </a:xfrm>
          <a:prstGeom prst="rect">
            <a:avLst/>
          </a:prstGeom>
          <a:noFill/>
          <a:ln w="38100">
            <a:noFill/>
            <a:miter lim="800000"/>
            <a:headEnd/>
            <a:tailEnd/>
          </a:ln>
        </p:spPr>
        <p:txBody>
          <a:bodyPr>
            <a:spAutoFit/>
          </a:bodyPr>
          <a:lstStyle/>
          <a:p>
            <a:pPr algn="ctr" fontAlgn="base">
              <a:spcBef>
                <a:spcPct val="0"/>
              </a:spcBef>
              <a:spcAft>
                <a:spcPct val="0"/>
              </a:spcAft>
            </a:pPr>
            <a:r>
              <a:rPr lang="en-US" sz="1600" b="1" dirty="0" smtClean="0">
                <a:solidFill>
                  <a:srgbClr val="333399"/>
                </a:solidFill>
              </a:rPr>
              <a:t>(Running sum of forecast </a:t>
            </a:r>
            <a:r>
              <a:rPr lang="en-US" sz="1600" b="1" dirty="0">
                <a:solidFill>
                  <a:srgbClr val="333399"/>
                </a:solidFill>
              </a:rPr>
              <a:t>e</a:t>
            </a:r>
            <a:r>
              <a:rPr lang="en-US" sz="1600" b="1" dirty="0" smtClean="0">
                <a:solidFill>
                  <a:srgbClr val="333399"/>
                </a:solidFill>
              </a:rPr>
              <a:t>rror)</a:t>
            </a:r>
            <a:endParaRPr lang="en-AU" sz="1600" b="1" dirty="0" smtClean="0">
              <a:solidFill>
                <a:srgbClr val="333399"/>
              </a:solidFill>
            </a:endParaRPr>
          </a:p>
        </p:txBody>
      </p:sp>
      <p:sp>
        <p:nvSpPr>
          <p:cNvPr id="4104" name="Rectangle 11"/>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9" name="Slide Number Placeholder 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104558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3"/>
          <p:cNvSpPr txBox="1">
            <a:spLocks noChangeArrowheads="1"/>
          </p:cNvSpPr>
          <p:nvPr/>
        </p:nvSpPr>
        <p:spPr bwMode="auto">
          <a:xfrm>
            <a:off x="478312" y="1258888"/>
            <a:ext cx="314541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Measurement of error</a:t>
            </a:r>
            <a:endParaRPr lang="en-AU" sz="1200" dirty="0" smtClean="0">
              <a:solidFill>
                <a:srgbClr val="0070C0"/>
              </a:solidFill>
            </a:endParaRPr>
          </a:p>
        </p:txBody>
      </p:sp>
      <p:graphicFrame>
        <p:nvGraphicFramePr>
          <p:cNvPr id="4098" name="Object 4"/>
          <p:cNvGraphicFramePr>
            <a:graphicFrameLocks noChangeAspect="1"/>
          </p:cNvGraphicFramePr>
          <p:nvPr>
            <p:extLst>
              <p:ext uri="{D42A27DB-BD31-4B8C-83A1-F6EECF244321}">
                <p14:modId xmlns:p14="http://schemas.microsoft.com/office/powerpoint/2010/main" val="973562020"/>
              </p:ext>
            </p:extLst>
          </p:nvPr>
        </p:nvGraphicFramePr>
        <p:xfrm>
          <a:off x="805219" y="2594901"/>
          <a:ext cx="2986088" cy="1433513"/>
        </p:xfrm>
        <a:graphic>
          <a:graphicData uri="http://schemas.openxmlformats.org/presentationml/2006/ole">
            <mc:AlternateContent xmlns:mc="http://schemas.openxmlformats.org/markup-compatibility/2006">
              <mc:Choice xmlns:v="urn:schemas-microsoft-com:vml" Requires="v">
                <p:oleObj spid="_x0000_s181450" name="Equation" r:id="rId4" imgW="1269720" imgH="609480" progId="Equation.3">
                  <p:embed/>
                </p:oleObj>
              </mc:Choice>
              <mc:Fallback>
                <p:oleObj name="Equation" r:id="rId4" imgW="1269720" imgH="609480" progId="Equation.3">
                  <p:embed/>
                  <p:pic>
                    <p:nvPicPr>
                      <p:cNvPr id="0" name=""/>
                      <p:cNvPicPr>
                        <a:picLocks noChangeAspect="1" noChangeArrowheads="1"/>
                      </p:cNvPicPr>
                      <p:nvPr/>
                    </p:nvPicPr>
                    <p:blipFill>
                      <a:blip r:embed="rId5"/>
                      <a:srcRect/>
                      <a:stretch>
                        <a:fillRect/>
                      </a:stretch>
                    </p:blipFill>
                    <p:spPr bwMode="auto">
                      <a:xfrm>
                        <a:off x="805219" y="2594901"/>
                        <a:ext cx="2986088" cy="143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5"/>
          <p:cNvSpPr txBox="1">
            <a:spLocks noChangeArrowheads="1"/>
          </p:cNvSpPr>
          <p:nvPr/>
        </p:nvSpPr>
        <p:spPr bwMode="auto">
          <a:xfrm>
            <a:off x="747901" y="4301268"/>
            <a:ext cx="3458639" cy="1200329"/>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a:t>M</a:t>
            </a:r>
            <a:r>
              <a:rPr lang="en-US" sz="2400" dirty="0">
                <a:solidFill>
                  <a:srgbClr val="333399"/>
                </a:solidFill>
              </a:rPr>
              <a:t>_____ </a:t>
            </a:r>
            <a:r>
              <a:rPr lang="en-US" sz="2400" dirty="0"/>
              <a:t>A</a:t>
            </a:r>
            <a:r>
              <a:rPr lang="en-US" sz="2400" dirty="0">
                <a:solidFill>
                  <a:srgbClr val="333399"/>
                </a:solidFill>
              </a:rPr>
              <a:t>___________</a:t>
            </a:r>
          </a:p>
          <a:p>
            <a:pPr algn="ctr" fontAlgn="base">
              <a:spcBef>
                <a:spcPct val="0"/>
              </a:spcBef>
              <a:spcAft>
                <a:spcPct val="0"/>
              </a:spcAft>
            </a:pPr>
            <a:endParaRPr lang="en-US" sz="2400" dirty="0">
              <a:solidFill>
                <a:srgbClr val="333399"/>
              </a:solidFill>
            </a:endParaRPr>
          </a:p>
          <a:p>
            <a:pPr algn="ctr" fontAlgn="base">
              <a:spcBef>
                <a:spcPct val="0"/>
              </a:spcBef>
              <a:spcAft>
                <a:spcPct val="0"/>
              </a:spcAft>
            </a:pPr>
            <a:r>
              <a:rPr lang="en-US" sz="2400" dirty="0"/>
              <a:t>D</a:t>
            </a:r>
            <a:r>
              <a:rPr lang="en-US" sz="2400" dirty="0">
                <a:solidFill>
                  <a:srgbClr val="333399"/>
                </a:solidFill>
              </a:rPr>
              <a:t>___________</a:t>
            </a:r>
            <a:endParaRPr lang="en-AU" sz="2400" dirty="0">
              <a:solidFill>
                <a:srgbClr val="333399"/>
              </a:solidFill>
            </a:endParaRPr>
          </a:p>
        </p:txBody>
      </p:sp>
      <p:graphicFrame>
        <p:nvGraphicFramePr>
          <p:cNvPr id="4099" name="Object 6"/>
          <p:cNvGraphicFramePr>
            <a:graphicFrameLocks noChangeAspect="1"/>
          </p:cNvGraphicFramePr>
          <p:nvPr>
            <p:extLst>
              <p:ext uri="{D42A27DB-BD31-4B8C-83A1-F6EECF244321}">
                <p14:modId xmlns:p14="http://schemas.microsoft.com/office/powerpoint/2010/main" val="1093354333"/>
              </p:ext>
            </p:extLst>
          </p:nvPr>
        </p:nvGraphicFramePr>
        <p:xfrm>
          <a:off x="4860032" y="3068961"/>
          <a:ext cx="1872208" cy="967308"/>
        </p:xfrm>
        <a:graphic>
          <a:graphicData uri="http://schemas.openxmlformats.org/presentationml/2006/ole">
            <mc:AlternateContent xmlns:mc="http://schemas.openxmlformats.org/markup-compatibility/2006">
              <mc:Choice xmlns:v="urn:schemas-microsoft-com:vml" Requires="v">
                <p:oleObj spid="_x0000_s181451" name="Equation" r:id="rId6" imgW="761669" imgH="393529" progId="Equation.3">
                  <p:embed/>
                </p:oleObj>
              </mc:Choice>
              <mc:Fallback>
                <p:oleObj name="Equation" r:id="rId6" imgW="76166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3068961"/>
                        <a:ext cx="1872208" cy="967308"/>
                      </a:xfrm>
                      <a:prstGeom prst="rect">
                        <a:avLst/>
                      </a:prstGeom>
                      <a:noFill/>
                      <a:extLst/>
                    </p:spPr>
                  </p:pic>
                </p:oleObj>
              </mc:Fallback>
            </mc:AlternateContent>
          </a:graphicData>
        </a:graphic>
      </p:graphicFrame>
      <p:sp>
        <p:nvSpPr>
          <p:cNvPr id="4102" name="Text Box 7"/>
          <p:cNvSpPr txBox="1">
            <a:spLocks noChangeArrowheads="1"/>
          </p:cNvSpPr>
          <p:nvPr/>
        </p:nvSpPr>
        <p:spPr bwMode="auto">
          <a:xfrm>
            <a:off x="5048439" y="4306888"/>
            <a:ext cx="2245936"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333399"/>
                </a:solidFill>
              </a:rPr>
              <a:t>Tracking signal</a:t>
            </a:r>
            <a:endParaRPr lang="en-AU" sz="2400" dirty="0" smtClean="0">
              <a:solidFill>
                <a:srgbClr val="333399"/>
              </a:solidFill>
            </a:endParaRPr>
          </a:p>
        </p:txBody>
      </p:sp>
      <p:sp>
        <p:nvSpPr>
          <p:cNvPr id="4103" name="Text Box 8"/>
          <p:cNvSpPr txBox="1">
            <a:spLocks noChangeArrowheads="1"/>
          </p:cNvSpPr>
          <p:nvPr/>
        </p:nvSpPr>
        <p:spPr bwMode="auto">
          <a:xfrm>
            <a:off x="6703825" y="2987527"/>
            <a:ext cx="1962150" cy="581025"/>
          </a:xfrm>
          <a:prstGeom prst="rect">
            <a:avLst/>
          </a:prstGeom>
          <a:noFill/>
          <a:ln w="38100">
            <a:noFill/>
            <a:miter lim="800000"/>
            <a:headEnd/>
            <a:tailEnd/>
          </a:ln>
        </p:spPr>
        <p:txBody>
          <a:bodyPr>
            <a:spAutoFit/>
          </a:bodyPr>
          <a:lstStyle/>
          <a:p>
            <a:pPr algn="ctr" fontAlgn="base">
              <a:spcBef>
                <a:spcPct val="0"/>
              </a:spcBef>
              <a:spcAft>
                <a:spcPct val="0"/>
              </a:spcAft>
            </a:pPr>
            <a:r>
              <a:rPr lang="en-US" sz="1600" b="1" dirty="0" smtClean="0">
                <a:solidFill>
                  <a:srgbClr val="333399"/>
                </a:solidFill>
              </a:rPr>
              <a:t>(Running sum of forecast </a:t>
            </a:r>
            <a:r>
              <a:rPr lang="en-US" sz="1600" b="1" dirty="0">
                <a:solidFill>
                  <a:srgbClr val="333399"/>
                </a:solidFill>
              </a:rPr>
              <a:t>e</a:t>
            </a:r>
            <a:r>
              <a:rPr lang="en-US" sz="1600" b="1" dirty="0" smtClean="0">
                <a:solidFill>
                  <a:srgbClr val="333399"/>
                </a:solidFill>
              </a:rPr>
              <a:t>rror)</a:t>
            </a:r>
            <a:endParaRPr lang="en-AU" sz="1600" b="1" dirty="0" smtClean="0">
              <a:solidFill>
                <a:srgbClr val="333399"/>
              </a:solidFill>
            </a:endParaRPr>
          </a:p>
        </p:txBody>
      </p:sp>
      <p:sp>
        <p:nvSpPr>
          <p:cNvPr id="4104" name="Rectangle 11"/>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9" name="Slide Number Placeholder 8"/>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51</a:t>
            </a:fld>
            <a:endParaRPr lang="en-US">
              <a:solidFill>
                <a:srgbClr val="000000"/>
              </a:solidFill>
            </a:endParaRPr>
          </a:p>
        </p:txBody>
      </p:sp>
      <p:sp>
        <p:nvSpPr>
          <p:cNvPr id="2" name="TextBox 1"/>
          <p:cNvSpPr txBox="1"/>
          <p:nvPr/>
        </p:nvSpPr>
        <p:spPr>
          <a:xfrm>
            <a:off x="1230040" y="4275770"/>
            <a:ext cx="936104" cy="461665"/>
          </a:xfrm>
          <a:prstGeom prst="rect">
            <a:avLst/>
          </a:prstGeom>
          <a:noFill/>
        </p:spPr>
        <p:txBody>
          <a:bodyPr wrap="square" rtlCol="0">
            <a:spAutoFit/>
          </a:bodyPr>
          <a:lstStyle/>
          <a:p>
            <a:r>
              <a:rPr lang="en-NZ" sz="2400" dirty="0" err="1" smtClean="0">
                <a:solidFill>
                  <a:srgbClr val="0000FF"/>
                </a:solidFill>
              </a:rPr>
              <a:t>ean</a:t>
            </a:r>
            <a:endParaRPr lang="en-NZ" sz="2400" dirty="0">
              <a:solidFill>
                <a:srgbClr val="0000FF"/>
              </a:solidFill>
            </a:endParaRPr>
          </a:p>
        </p:txBody>
      </p:sp>
      <p:sp>
        <p:nvSpPr>
          <p:cNvPr id="11" name="TextBox 10"/>
          <p:cNvSpPr txBox="1"/>
          <p:nvPr/>
        </p:nvSpPr>
        <p:spPr>
          <a:xfrm>
            <a:off x="2259714" y="4301268"/>
            <a:ext cx="1332148" cy="461665"/>
          </a:xfrm>
          <a:prstGeom prst="rect">
            <a:avLst/>
          </a:prstGeom>
          <a:noFill/>
        </p:spPr>
        <p:txBody>
          <a:bodyPr wrap="square" rtlCol="0">
            <a:spAutoFit/>
          </a:bodyPr>
          <a:lstStyle/>
          <a:p>
            <a:r>
              <a:rPr lang="en-NZ" sz="2400" dirty="0" err="1" smtClean="0">
                <a:solidFill>
                  <a:srgbClr val="0000FF"/>
                </a:solidFill>
              </a:rPr>
              <a:t>bsolute</a:t>
            </a:r>
            <a:endParaRPr lang="en-NZ" sz="2400" dirty="0">
              <a:solidFill>
                <a:srgbClr val="0000FF"/>
              </a:solidFill>
            </a:endParaRPr>
          </a:p>
        </p:txBody>
      </p:sp>
      <p:sp>
        <p:nvSpPr>
          <p:cNvPr id="12" name="TextBox 11"/>
          <p:cNvSpPr txBox="1"/>
          <p:nvPr/>
        </p:nvSpPr>
        <p:spPr>
          <a:xfrm>
            <a:off x="1698092" y="5053343"/>
            <a:ext cx="1332148" cy="461665"/>
          </a:xfrm>
          <a:prstGeom prst="rect">
            <a:avLst/>
          </a:prstGeom>
          <a:noFill/>
        </p:spPr>
        <p:txBody>
          <a:bodyPr wrap="square" rtlCol="0">
            <a:spAutoFit/>
          </a:bodyPr>
          <a:lstStyle/>
          <a:p>
            <a:r>
              <a:rPr lang="en-NZ" sz="2400" dirty="0" err="1" smtClean="0">
                <a:solidFill>
                  <a:srgbClr val="0000FF"/>
                </a:solidFill>
              </a:rPr>
              <a:t>eviation</a:t>
            </a:r>
            <a:endParaRPr lang="en-NZ" sz="2400" dirty="0">
              <a:solidFill>
                <a:srgbClr val="0000FF"/>
              </a:solidFill>
            </a:endParaRPr>
          </a:p>
        </p:txBody>
      </p:sp>
    </p:spTree>
    <p:extLst>
      <p:ext uri="{BB962C8B-B14F-4D97-AF65-F5344CB8AC3E}">
        <p14:creationId xmlns:p14="http://schemas.microsoft.com/office/powerpoint/2010/main" val="25432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2"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1257393"/>
            <a:ext cx="314541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Measurement of error</a:t>
            </a:r>
            <a:endParaRPr lang="en-AU" sz="1200" dirty="0" smtClean="0">
              <a:solidFill>
                <a:srgbClr val="0070C0"/>
              </a:solidFill>
            </a:endParaRPr>
          </a:p>
        </p:txBody>
      </p:sp>
      <p:pic>
        <p:nvPicPr>
          <p:cNvPr id="28675" name="Picture 4"/>
          <p:cNvPicPr>
            <a:picLocks noChangeAspect="1" noChangeArrowheads="1"/>
          </p:cNvPicPr>
          <p:nvPr/>
        </p:nvPicPr>
        <p:blipFill>
          <a:blip r:embed="rId4" cstate="print"/>
          <a:srcRect/>
          <a:stretch>
            <a:fillRect/>
          </a:stretch>
        </p:blipFill>
        <p:spPr bwMode="auto">
          <a:xfrm>
            <a:off x="228600" y="1993904"/>
            <a:ext cx="8686800" cy="2290763"/>
          </a:xfrm>
          <a:prstGeom prst="rect">
            <a:avLst/>
          </a:prstGeom>
          <a:noFill/>
          <a:ln w="38100">
            <a:noFill/>
            <a:miter lim="800000"/>
            <a:headEnd/>
            <a:tailEnd/>
          </a:ln>
        </p:spPr>
      </p:pic>
      <p:sp>
        <p:nvSpPr>
          <p:cNvPr id="28676" name="Oval 5"/>
          <p:cNvSpPr>
            <a:spLocks noChangeArrowheads="1"/>
          </p:cNvSpPr>
          <p:nvPr/>
        </p:nvSpPr>
        <p:spPr bwMode="auto">
          <a:xfrm>
            <a:off x="3200400" y="16764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1</a:t>
            </a:r>
            <a:endParaRPr lang="en-AU" sz="2400" dirty="0" smtClean="0">
              <a:solidFill>
                <a:srgbClr val="FF0000"/>
              </a:solidFill>
            </a:endParaRPr>
          </a:p>
        </p:txBody>
      </p:sp>
      <p:sp>
        <p:nvSpPr>
          <p:cNvPr id="28677" name="Oval 6"/>
          <p:cNvSpPr>
            <a:spLocks noChangeArrowheads="1"/>
          </p:cNvSpPr>
          <p:nvPr/>
        </p:nvSpPr>
        <p:spPr bwMode="auto">
          <a:xfrm>
            <a:off x="4267200" y="16764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2</a:t>
            </a:r>
            <a:endParaRPr lang="en-AU" sz="2400" dirty="0" smtClean="0">
              <a:solidFill>
                <a:srgbClr val="FF0000"/>
              </a:solidFill>
            </a:endParaRPr>
          </a:p>
        </p:txBody>
      </p:sp>
      <p:sp>
        <p:nvSpPr>
          <p:cNvPr id="28678" name="Oval 7"/>
          <p:cNvSpPr>
            <a:spLocks noChangeArrowheads="1"/>
          </p:cNvSpPr>
          <p:nvPr/>
        </p:nvSpPr>
        <p:spPr bwMode="auto">
          <a:xfrm>
            <a:off x="5334000" y="16764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3</a:t>
            </a:r>
            <a:endParaRPr lang="en-AU" sz="2400" dirty="0" smtClean="0">
              <a:solidFill>
                <a:srgbClr val="FF0000"/>
              </a:solidFill>
            </a:endParaRPr>
          </a:p>
        </p:txBody>
      </p:sp>
      <p:sp>
        <p:nvSpPr>
          <p:cNvPr id="28679" name="Oval 8"/>
          <p:cNvSpPr>
            <a:spLocks noChangeArrowheads="1"/>
          </p:cNvSpPr>
          <p:nvPr/>
        </p:nvSpPr>
        <p:spPr bwMode="auto">
          <a:xfrm>
            <a:off x="6477000" y="21336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4</a:t>
            </a:r>
            <a:endParaRPr lang="en-AU" sz="2400" dirty="0" smtClean="0">
              <a:solidFill>
                <a:srgbClr val="FF0000"/>
              </a:solidFill>
            </a:endParaRPr>
          </a:p>
        </p:txBody>
      </p:sp>
      <p:sp>
        <p:nvSpPr>
          <p:cNvPr id="28680" name="Oval 9"/>
          <p:cNvSpPr>
            <a:spLocks noChangeArrowheads="1"/>
          </p:cNvSpPr>
          <p:nvPr/>
        </p:nvSpPr>
        <p:spPr bwMode="auto">
          <a:xfrm>
            <a:off x="7467600" y="2133600"/>
            <a:ext cx="304800" cy="304800"/>
          </a:xfrm>
          <a:prstGeom prst="ellipse">
            <a:avLst/>
          </a:prstGeom>
          <a:noFill/>
          <a:ln w="38100">
            <a:solidFill>
              <a:schemeClr val="accent2"/>
            </a:solidFill>
            <a:round/>
            <a:headEnd/>
            <a:tailEnd/>
          </a:ln>
        </p:spPr>
        <p:txBody>
          <a:bodyPr wrap="none" anchor="ctr"/>
          <a:lstStyle/>
          <a:p>
            <a:pPr algn="ctr" fontAlgn="base">
              <a:spcBef>
                <a:spcPct val="0"/>
              </a:spcBef>
              <a:spcAft>
                <a:spcPct val="0"/>
              </a:spcAft>
            </a:pPr>
            <a:r>
              <a:rPr lang="en-US" sz="2400" dirty="0" smtClean="0">
                <a:solidFill>
                  <a:srgbClr val="333399"/>
                </a:solidFill>
              </a:rPr>
              <a:t>5</a:t>
            </a:r>
            <a:endParaRPr lang="en-AU" sz="2400" dirty="0" smtClean="0">
              <a:solidFill>
                <a:srgbClr val="333399"/>
              </a:solidFill>
            </a:endParaRPr>
          </a:p>
        </p:txBody>
      </p:sp>
      <p:sp>
        <p:nvSpPr>
          <p:cNvPr id="28681" name="Oval 10"/>
          <p:cNvSpPr>
            <a:spLocks noChangeArrowheads="1"/>
          </p:cNvSpPr>
          <p:nvPr/>
        </p:nvSpPr>
        <p:spPr bwMode="auto">
          <a:xfrm>
            <a:off x="8305800" y="2133600"/>
            <a:ext cx="304800" cy="304800"/>
          </a:xfrm>
          <a:prstGeom prst="ellipse">
            <a:avLst/>
          </a:prstGeom>
          <a:noFill/>
          <a:ln w="38100">
            <a:solidFill>
              <a:schemeClr val="accent2"/>
            </a:solidFill>
            <a:round/>
            <a:headEnd/>
            <a:tailEnd/>
          </a:ln>
        </p:spPr>
        <p:txBody>
          <a:bodyPr wrap="none" anchor="ctr"/>
          <a:lstStyle/>
          <a:p>
            <a:pPr algn="ctr" fontAlgn="base">
              <a:spcBef>
                <a:spcPct val="0"/>
              </a:spcBef>
              <a:spcAft>
                <a:spcPct val="0"/>
              </a:spcAft>
            </a:pPr>
            <a:r>
              <a:rPr lang="en-US" sz="2400" dirty="0" smtClean="0">
                <a:solidFill>
                  <a:srgbClr val="333399"/>
                </a:solidFill>
              </a:rPr>
              <a:t>6</a:t>
            </a:r>
            <a:endParaRPr lang="en-AU" sz="2400" dirty="0" smtClean="0">
              <a:solidFill>
                <a:srgbClr val="333399"/>
              </a:solidFill>
            </a:endParaRPr>
          </a:p>
        </p:txBody>
      </p:sp>
      <p:sp>
        <p:nvSpPr>
          <p:cNvPr id="28682" name="Rectangle 13"/>
          <p:cNvSpPr>
            <a:spLocks noChangeArrowheads="1"/>
          </p:cNvSpPr>
          <p:nvPr/>
        </p:nvSpPr>
        <p:spPr bwMode="auto">
          <a:xfrm>
            <a:off x="400051"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endParaRPr lang="en-US" sz="900" b="1" dirty="0" smtClean="0">
              <a:solidFill>
                <a:srgbClr val="0070C0"/>
              </a:solidFill>
            </a:endParaRPr>
          </a:p>
        </p:txBody>
      </p:sp>
      <p:graphicFrame>
        <p:nvGraphicFramePr>
          <p:cNvPr id="184321" name="Object 6"/>
          <p:cNvGraphicFramePr>
            <a:graphicFrameLocks noChangeAspect="1"/>
          </p:cNvGraphicFramePr>
          <p:nvPr>
            <p:extLst>
              <p:ext uri="{D42A27DB-BD31-4B8C-83A1-F6EECF244321}">
                <p14:modId xmlns:p14="http://schemas.microsoft.com/office/powerpoint/2010/main" val="1937481121"/>
              </p:ext>
            </p:extLst>
          </p:nvPr>
        </p:nvGraphicFramePr>
        <p:xfrm>
          <a:off x="1784683" y="5625720"/>
          <a:ext cx="1810544" cy="935448"/>
        </p:xfrm>
        <a:graphic>
          <a:graphicData uri="http://schemas.openxmlformats.org/presentationml/2006/ole">
            <mc:AlternateContent xmlns:mc="http://schemas.openxmlformats.org/markup-compatibility/2006">
              <mc:Choice xmlns:v="urn:schemas-microsoft-com:vml" Requires="v">
                <p:oleObj spid="_x0000_s184432" name="Equation" r:id="rId5" imgW="761669" imgH="393529" progId="Equation.3">
                  <p:embed/>
                </p:oleObj>
              </mc:Choice>
              <mc:Fallback>
                <p:oleObj name="Equation" r:id="rId5" imgW="761669"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683" y="5625720"/>
                        <a:ext cx="1810544" cy="935448"/>
                      </a:xfrm>
                      <a:prstGeom prst="rect">
                        <a:avLst/>
                      </a:prstGeom>
                      <a:noFill/>
                      <a:extLst/>
                    </p:spPr>
                  </p:pic>
                </p:oleObj>
              </mc:Fallback>
            </mc:AlternateContent>
          </a:graphicData>
        </a:graphic>
      </p:graphicFrame>
      <p:graphicFrame>
        <p:nvGraphicFramePr>
          <p:cNvPr id="184322" name="Object 4"/>
          <p:cNvGraphicFramePr>
            <a:graphicFrameLocks noChangeAspect="1"/>
          </p:cNvGraphicFramePr>
          <p:nvPr>
            <p:extLst>
              <p:ext uri="{D42A27DB-BD31-4B8C-83A1-F6EECF244321}">
                <p14:modId xmlns:p14="http://schemas.microsoft.com/office/powerpoint/2010/main" val="141819781"/>
              </p:ext>
            </p:extLst>
          </p:nvPr>
        </p:nvGraphicFramePr>
        <p:xfrm>
          <a:off x="1736725" y="4246616"/>
          <a:ext cx="2835275" cy="1336675"/>
        </p:xfrm>
        <a:graphic>
          <a:graphicData uri="http://schemas.openxmlformats.org/presentationml/2006/ole">
            <mc:AlternateContent xmlns:mc="http://schemas.openxmlformats.org/markup-compatibility/2006">
              <mc:Choice xmlns:v="urn:schemas-microsoft-com:vml" Requires="v">
                <p:oleObj spid="_x0000_s184433" name="Equation" r:id="rId7" imgW="1206360" imgH="609480" progId="Equation.3">
                  <p:embed/>
                </p:oleObj>
              </mc:Choice>
              <mc:Fallback>
                <p:oleObj name="Equation" r:id="rId7" imgW="1206360" imgH="609480" progId="Equation.3">
                  <p:embed/>
                  <p:pic>
                    <p:nvPicPr>
                      <p:cNvPr id="0" name=""/>
                      <p:cNvPicPr>
                        <a:picLocks noChangeAspect="1" noChangeArrowheads="1"/>
                      </p:cNvPicPr>
                      <p:nvPr/>
                    </p:nvPicPr>
                    <p:blipFill>
                      <a:blip r:embed="rId8"/>
                      <a:srcRect/>
                      <a:stretch>
                        <a:fillRect/>
                      </a:stretch>
                    </p:blipFill>
                    <p:spPr bwMode="auto">
                      <a:xfrm>
                        <a:off x="1736725" y="4246616"/>
                        <a:ext cx="28352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16"/>
          <p:cNvSpPr>
            <a:spLocks noGrp="1"/>
          </p:cNvSpPr>
          <p:nvPr>
            <p:ph type="sldNum" sz="quarter" idx="12"/>
          </p:nvPr>
        </p:nvSpPr>
        <p:spPr>
          <a:xfrm>
            <a:off x="669925" y="6381750"/>
            <a:ext cx="2133600" cy="476250"/>
          </a:xfrm>
        </p:spPr>
        <p:txBody>
          <a:bodyPr/>
          <a:lstStyle/>
          <a:p>
            <a:pPr>
              <a:defRPr/>
            </a:pPr>
            <a:fld id="{7D0EE4DA-7D9D-4B6C-91B5-972D8E3F8A35}" type="slidenum">
              <a:rPr lang="en-US" smtClean="0">
                <a:solidFill>
                  <a:srgbClr val="000000"/>
                </a:solidFill>
              </a:rPr>
              <a:pPr>
                <a:defRPr/>
              </a:pPr>
              <a:t>52</a:t>
            </a:fld>
            <a:endParaRPr lang="en-US">
              <a:solidFill>
                <a:srgbClr val="000000"/>
              </a:solidFill>
            </a:endParaRPr>
          </a:p>
        </p:txBody>
      </p:sp>
      <p:sp>
        <p:nvSpPr>
          <p:cNvPr id="2" name="Rectangle 1"/>
          <p:cNvSpPr/>
          <p:nvPr/>
        </p:nvSpPr>
        <p:spPr>
          <a:xfrm>
            <a:off x="3200400" y="2843232"/>
            <a:ext cx="5674547" cy="1403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76721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1257393"/>
            <a:ext cx="314541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Measurement of error</a:t>
            </a:r>
            <a:endParaRPr lang="en-AU" sz="1200" dirty="0" smtClean="0">
              <a:solidFill>
                <a:srgbClr val="0070C0"/>
              </a:solidFill>
            </a:endParaRPr>
          </a:p>
        </p:txBody>
      </p:sp>
      <p:pic>
        <p:nvPicPr>
          <p:cNvPr id="28675" name="Picture 4"/>
          <p:cNvPicPr>
            <a:picLocks noChangeAspect="1" noChangeArrowheads="1"/>
          </p:cNvPicPr>
          <p:nvPr/>
        </p:nvPicPr>
        <p:blipFill>
          <a:blip r:embed="rId4" cstate="print"/>
          <a:srcRect/>
          <a:stretch>
            <a:fillRect/>
          </a:stretch>
        </p:blipFill>
        <p:spPr bwMode="auto">
          <a:xfrm>
            <a:off x="228600" y="1993904"/>
            <a:ext cx="8686800" cy="2290763"/>
          </a:xfrm>
          <a:prstGeom prst="rect">
            <a:avLst/>
          </a:prstGeom>
          <a:noFill/>
          <a:ln w="38100">
            <a:noFill/>
            <a:miter lim="800000"/>
            <a:headEnd/>
            <a:tailEnd/>
          </a:ln>
        </p:spPr>
      </p:pic>
      <p:sp>
        <p:nvSpPr>
          <p:cNvPr id="28676" name="Oval 5"/>
          <p:cNvSpPr>
            <a:spLocks noChangeArrowheads="1"/>
          </p:cNvSpPr>
          <p:nvPr/>
        </p:nvSpPr>
        <p:spPr bwMode="auto">
          <a:xfrm>
            <a:off x="3200400" y="16764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1</a:t>
            </a:r>
            <a:endParaRPr lang="en-AU" sz="2400" dirty="0" smtClean="0">
              <a:solidFill>
                <a:srgbClr val="FF0000"/>
              </a:solidFill>
            </a:endParaRPr>
          </a:p>
        </p:txBody>
      </p:sp>
      <p:sp>
        <p:nvSpPr>
          <p:cNvPr id="28677" name="Oval 6"/>
          <p:cNvSpPr>
            <a:spLocks noChangeArrowheads="1"/>
          </p:cNvSpPr>
          <p:nvPr/>
        </p:nvSpPr>
        <p:spPr bwMode="auto">
          <a:xfrm>
            <a:off x="4267200" y="16764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2</a:t>
            </a:r>
            <a:endParaRPr lang="en-AU" sz="2400" dirty="0" smtClean="0">
              <a:solidFill>
                <a:srgbClr val="FF0000"/>
              </a:solidFill>
            </a:endParaRPr>
          </a:p>
        </p:txBody>
      </p:sp>
      <p:sp>
        <p:nvSpPr>
          <p:cNvPr id="28678" name="Oval 7"/>
          <p:cNvSpPr>
            <a:spLocks noChangeArrowheads="1"/>
          </p:cNvSpPr>
          <p:nvPr/>
        </p:nvSpPr>
        <p:spPr bwMode="auto">
          <a:xfrm>
            <a:off x="5334000" y="16764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3</a:t>
            </a:r>
            <a:endParaRPr lang="en-AU" sz="2400" dirty="0" smtClean="0">
              <a:solidFill>
                <a:srgbClr val="FF0000"/>
              </a:solidFill>
            </a:endParaRPr>
          </a:p>
        </p:txBody>
      </p:sp>
      <p:sp>
        <p:nvSpPr>
          <p:cNvPr id="28679" name="Oval 8"/>
          <p:cNvSpPr>
            <a:spLocks noChangeArrowheads="1"/>
          </p:cNvSpPr>
          <p:nvPr/>
        </p:nvSpPr>
        <p:spPr bwMode="auto">
          <a:xfrm>
            <a:off x="6477000" y="2133600"/>
            <a:ext cx="304800" cy="30480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4</a:t>
            </a:r>
            <a:endParaRPr lang="en-AU" sz="2400" dirty="0" smtClean="0">
              <a:solidFill>
                <a:srgbClr val="FF0000"/>
              </a:solidFill>
            </a:endParaRPr>
          </a:p>
        </p:txBody>
      </p:sp>
      <p:sp>
        <p:nvSpPr>
          <p:cNvPr id="28680" name="Oval 9"/>
          <p:cNvSpPr>
            <a:spLocks noChangeArrowheads="1"/>
          </p:cNvSpPr>
          <p:nvPr/>
        </p:nvSpPr>
        <p:spPr bwMode="auto">
          <a:xfrm>
            <a:off x="7467600" y="2133600"/>
            <a:ext cx="304800" cy="304800"/>
          </a:xfrm>
          <a:prstGeom prst="ellipse">
            <a:avLst/>
          </a:prstGeom>
          <a:noFill/>
          <a:ln w="38100">
            <a:solidFill>
              <a:schemeClr val="accent2"/>
            </a:solidFill>
            <a:round/>
            <a:headEnd/>
            <a:tailEnd/>
          </a:ln>
        </p:spPr>
        <p:txBody>
          <a:bodyPr wrap="none" anchor="ctr"/>
          <a:lstStyle/>
          <a:p>
            <a:pPr algn="ctr" fontAlgn="base">
              <a:spcBef>
                <a:spcPct val="0"/>
              </a:spcBef>
              <a:spcAft>
                <a:spcPct val="0"/>
              </a:spcAft>
            </a:pPr>
            <a:r>
              <a:rPr lang="en-US" sz="2400" dirty="0" smtClean="0">
                <a:solidFill>
                  <a:srgbClr val="333399"/>
                </a:solidFill>
              </a:rPr>
              <a:t>5</a:t>
            </a:r>
            <a:endParaRPr lang="en-AU" sz="2400" dirty="0" smtClean="0">
              <a:solidFill>
                <a:srgbClr val="333399"/>
              </a:solidFill>
            </a:endParaRPr>
          </a:p>
        </p:txBody>
      </p:sp>
      <p:sp>
        <p:nvSpPr>
          <p:cNvPr id="28681" name="Oval 10"/>
          <p:cNvSpPr>
            <a:spLocks noChangeArrowheads="1"/>
          </p:cNvSpPr>
          <p:nvPr/>
        </p:nvSpPr>
        <p:spPr bwMode="auto">
          <a:xfrm>
            <a:off x="8305800" y="2133600"/>
            <a:ext cx="304800" cy="304800"/>
          </a:xfrm>
          <a:prstGeom prst="ellipse">
            <a:avLst/>
          </a:prstGeom>
          <a:noFill/>
          <a:ln w="38100">
            <a:solidFill>
              <a:schemeClr val="accent2"/>
            </a:solidFill>
            <a:round/>
            <a:headEnd/>
            <a:tailEnd/>
          </a:ln>
        </p:spPr>
        <p:txBody>
          <a:bodyPr wrap="none" anchor="ctr"/>
          <a:lstStyle/>
          <a:p>
            <a:pPr algn="ctr" fontAlgn="base">
              <a:spcBef>
                <a:spcPct val="0"/>
              </a:spcBef>
              <a:spcAft>
                <a:spcPct val="0"/>
              </a:spcAft>
            </a:pPr>
            <a:r>
              <a:rPr lang="en-US" sz="2400" dirty="0" smtClean="0">
                <a:solidFill>
                  <a:srgbClr val="333399"/>
                </a:solidFill>
              </a:rPr>
              <a:t>6</a:t>
            </a:r>
            <a:endParaRPr lang="en-AU" sz="2400" dirty="0" smtClean="0">
              <a:solidFill>
                <a:srgbClr val="333399"/>
              </a:solidFill>
            </a:endParaRPr>
          </a:p>
        </p:txBody>
      </p:sp>
      <p:sp>
        <p:nvSpPr>
          <p:cNvPr id="28682" name="Rectangle 13"/>
          <p:cNvSpPr>
            <a:spLocks noChangeArrowheads="1"/>
          </p:cNvSpPr>
          <p:nvPr/>
        </p:nvSpPr>
        <p:spPr bwMode="auto">
          <a:xfrm>
            <a:off x="400051"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endParaRPr lang="en-US" sz="900" b="1" dirty="0" smtClean="0">
              <a:solidFill>
                <a:srgbClr val="0070C0"/>
              </a:solidFill>
            </a:endParaRPr>
          </a:p>
        </p:txBody>
      </p:sp>
      <p:sp>
        <p:nvSpPr>
          <p:cNvPr id="12" name="TextBox 11"/>
          <p:cNvSpPr txBox="1"/>
          <p:nvPr/>
        </p:nvSpPr>
        <p:spPr>
          <a:xfrm>
            <a:off x="4020730" y="4514263"/>
            <a:ext cx="4426212" cy="461665"/>
          </a:xfrm>
          <a:prstGeom prst="rect">
            <a:avLst/>
          </a:prstGeom>
          <a:noFill/>
        </p:spPr>
        <p:txBody>
          <a:bodyPr wrap="none" rtlCol="0">
            <a:spAutoFit/>
          </a:bodyPr>
          <a:lstStyle/>
          <a:p>
            <a:r>
              <a:rPr lang="en-US" sz="2400" dirty="0" smtClean="0"/>
              <a:t>TS (week 2) = 20 / 60 = 0.3333</a:t>
            </a:r>
            <a:endParaRPr lang="en-NZ" sz="2400" dirty="0"/>
          </a:p>
        </p:txBody>
      </p:sp>
      <p:sp>
        <p:nvSpPr>
          <p:cNvPr id="13" name="TextBox 12"/>
          <p:cNvSpPr txBox="1"/>
          <p:nvPr/>
        </p:nvSpPr>
        <p:spPr>
          <a:xfrm>
            <a:off x="4020733" y="4971463"/>
            <a:ext cx="4854214" cy="461665"/>
          </a:xfrm>
          <a:prstGeom prst="rect">
            <a:avLst/>
          </a:prstGeom>
          <a:noFill/>
        </p:spPr>
        <p:txBody>
          <a:bodyPr wrap="none" rtlCol="0">
            <a:spAutoFit/>
          </a:bodyPr>
          <a:lstStyle/>
          <a:p>
            <a:r>
              <a:rPr lang="en-US" sz="2400" dirty="0" smtClean="0"/>
              <a:t>TS (week 3) = 120 / 73.3 = 1.6364</a:t>
            </a:r>
            <a:endParaRPr lang="en-NZ" sz="2400" dirty="0"/>
          </a:p>
        </p:txBody>
      </p:sp>
      <p:sp>
        <p:nvSpPr>
          <p:cNvPr id="14" name="TextBox 13"/>
          <p:cNvSpPr txBox="1"/>
          <p:nvPr/>
        </p:nvSpPr>
        <p:spPr>
          <a:xfrm>
            <a:off x="4020730" y="5657263"/>
            <a:ext cx="4717958" cy="461665"/>
          </a:xfrm>
          <a:prstGeom prst="rect">
            <a:avLst/>
          </a:prstGeom>
          <a:noFill/>
        </p:spPr>
        <p:txBody>
          <a:bodyPr wrap="none" rtlCol="0">
            <a:spAutoFit/>
          </a:bodyPr>
          <a:lstStyle/>
          <a:p>
            <a:r>
              <a:rPr lang="en-US" sz="2400" dirty="0" smtClean="0"/>
              <a:t>MAD (week 6) = 400 / 6 = 66.667</a:t>
            </a:r>
            <a:endParaRPr lang="en-NZ" sz="2400" dirty="0"/>
          </a:p>
        </p:txBody>
      </p:sp>
      <p:sp>
        <p:nvSpPr>
          <p:cNvPr id="15" name="TextBox 14"/>
          <p:cNvSpPr txBox="1"/>
          <p:nvPr/>
        </p:nvSpPr>
        <p:spPr>
          <a:xfrm>
            <a:off x="4020730" y="6114463"/>
            <a:ext cx="4511171" cy="461665"/>
          </a:xfrm>
          <a:prstGeom prst="rect">
            <a:avLst/>
          </a:prstGeom>
          <a:noFill/>
        </p:spPr>
        <p:txBody>
          <a:bodyPr wrap="none" rtlCol="0">
            <a:spAutoFit/>
          </a:bodyPr>
          <a:lstStyle/>
          <a:p>
            <a:r>
              <a:rPr lang="en-US" sz="2400" dirty="0" smtClean="0"/>
              <a:t>TS (week 6) = 220 / 66.67 = 3.3</a:t>
            </a:r>
            <a:endParaRPr lang="en-NZ" sz="2400" dirty="0"/>
          </a:p>
        </p:txBody>
      </p:sp>
      <p:graphicFrame>
        <p:nvGraphicFramePr>
          <p:cNvPr id="184321" name="Object 6"/>
          <p:cNvGraphicFramePr>
            <a:graphicFrameLocks noChangeAspect="1"/>
          </p:cNvGraphicFramePr>
          <p:nvPr>
            <p:extLst>
              <p:ext uri="{D42A27DB-BD31-4B8C-83A1-F6EECF244321}">
                <p14:modId xmlns:p14="http://schemas.microsoft.com/office/powerpoint/2010/main" val="573705896"/>
              </p:ext>
            </p:extLst>
          </p:nvPr>
        </p:nvGraphicFramePr>
        <p:xfrm>
          <a:off x="262271" y="5695517"/>
          <a:ext cx="1810544" cy="935448"/>
        </p:xfrm>
        <a:graphic>
          <a:graphicData uri="http://schemas.openxmlformats.org/presentationml/2006/ole">
            <mc:AlternateContent xmlns:mc="http://schemas.openxmlformats.org/markup-compatibility/2006">
              <mc:Choice xmlns:v="urn:schemas-microsoft-com:vml" Requires="v">
                <p:oleObj spid="_x0000_s176476" name="Equation" r:id="rId5" imgW="761669" imgH="393529" progId="Equation.3">
                  <p:embed/>
                </p:oleObj>
              </mc:Choice>
              <mc:Fallback>
                <p:oleObj name="Equation" r:id="rId5" imgW="761669"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71" y="5695517"/>
                        <a:ext cx="1810544" cy="935448"/>
                      </a:xfrm>
                      <a:prstGeom prst="rect">
                        <a:avLst/>
                      </a:prstGeom>
                      <a:noFill/>
                      <a:extLst/>
                    </p:spPr>
                  </p:pic>
                </p:oleObj>
              </mc:Fallback>
            </mc:AlternateContent>
          </a:graphicData>
        </a:graphic>
      </p:graphicFrame>
      <p:graphicFrame>
        <p:nvGraphicFramePr>
          <p:cNvPr id="184322" name="Object 4"/>
          <p:cNvGraphicFramePr>
            <a:graphicFrameLocks noChangeAspect="1"/>
          </p:cNvGraphicFramePr>
          <p:nvPr>
            <p:extLst>
              <p:ext uri="{D42A27DB-BD31-4B8C-83A1-F6EECF244321}">
                <p14:modId xmlns:p14="http://schemas.microsoft.com/office/powerpoint/2010/main" val="2359326073"/>
              </p:ext>
            </p:extLst>
          </p:nvPr>
        </p:nvGraphicFramePr>
        <p:xfrm>
          <a:off x="214313" y="4316413"/>
          <a:ext cx="2835275" cy="1336675"/>
        </p:xfrm>
        <a:graphic>
          <a:graphicData uri="http://schemas.openxmlformats.org/presentationml/2006/ole">
            <mc:AlternateContent xmlns:mc="http://schemas.openxmlformats.org/markup-compatibility/2006">
              <mc:Choice xmlns:v="urn:schemas-microsoft-com:vml" Requires="v">
                <p:oleObj spid="_x0000_s176477" name="Equation" r:id="rId7" imgW="1206360" imgH="609480" progId="Equation.3">
                  <p:embed/>
                </p:oleObj>
              </mc:Choice>
              <mc:Fallback>
                <p:oleObj name="Equation" r:id="rId7" imgW="1206360" imgH="609480" progId="Equation.3">
                  <p:embed/>
                  <p:pic>
                    <p:nvPicPr>
                      <p:cNvPr id="0" name=""/>
                      <p:cNvPicPr>
                        <a:picLocks noChangeAspect="1" noChangeArrowheads="1"/>
                      </p:cNvPicPr>
                      <p:nvPr/>
                    </p:nvPicPr>
                    <p:blipFill>
                      <a:blip r:embed="rId8"/>
                      <a:srcRect/>
                      <a:stretch>
                        <a:fillRect/>
                      </a:stretch>
                    </p:blipFill>
                    <p:spPr bwMode="auto">
                      <a:xfrm>
                        <a:off x="214313" y="4316413"/>
                        <a:ext cx="283527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16"/>
          <p:cNvSpPr>
            <a:spLocks noGrp="1"/>
          </p:cNvSpPr>
          <p:nvPr>
            <p:ph type="sldNum" sz="quarter" idx="12"/>
          </p:nvPr>
        </p:nvSpPr>
        <p:spPr>
          <a:xfrm>
            <a:off x="565150" y="6435269"/>
            <a:ext cx="2133600" cy="476250"/>
          </a:xfrm>
        </p:spPr>
        <p:txBody>
          <a:bodyPr/>
          <a:lstStyle/>
          <a:p>
            <a:pPr>
              <a:defRPr/>
            </a:pPr>
            <a:fld id="{7D0EE4DA-7D9D-4B6C-91B5-972D8E3F8A35}"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78112953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3"/>
          <p:cNvSpPr txBox="1">
            <a:spLocks noChangeArrowheads="1"/>
          </p:cNvSpPr>
          <p:nvPr/>
        </p:nvSpPr>
        <p:spPr bwMode="auto">
          <a:xfrm>
            <a:off x="133351" y="1258891"/>
            <a:ext cx="314541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Measurement of error</a:t>
            </a:r>
            <a:endParaRPr lang="en-AU" sz="1200" dirty="0" smtClean="0">
              <a:solidFill>
                <a:srgbClr val="0070C0"/>
              </a:solidFill>
            </a:endParaRPr>
          </a:p>
        </p:txBody>
      </p:sp>
      <p:graphicFrame>
        <p:nvGraphicFramePr>
          <p:cNvPr id="5122" name="Object 4"/>
          <p:cNvGraphicFramePr>
            <a:graphicFrameLocks noChangeAspect="1"/>
          </p:cNvGraphicFramePr>
          <p:nvPr>
            <p:extLst>
              <p:ext uri="{D42A27DB-BD31-4B8C-83A1-F6EECF244321}">
                <p14:modId xmlns:p14="http://schemas.microsoft.com/office/powerpoint/2010/main" val="2715169723"/>
              </p:ext>
            </p:extLst>
          </p:nvPr>
        </p:nvGraphicFramePr>
        <p:xfrm>
          <a:off x="152400" y="1676400"/>
          <a:ext cx="4741863" cy="2481263"/>
        </p:xfrm>
        <a:graphic>
          <a:graphicData uri="http://schemas.openxmlformats.org/presentationml/2006/ole">
            <mc:AlternateContent xmlns:mc="http://schemas.openxmlformats.org/markup-compatibility/2006">
              <mc:Choice xmlns:v="urn:schemas-microsoft-com:vml" Requires="v">
                <p:oleObj spid="_x0000_s163610" name="Worksheet" r:id="rId4" imgW="4505376" imgH="2409761" progId="Excel.Sheet.8">
                  <p:embed/>
                </p:oleObj>
              </mc:Choice>
              <mc:Fallback>
                <p:oleObj name="Worksheet" r:id="rId4" imgW="4505376" imgH="240976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4741863"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5"/>
          <p:cNvGraphicFramePr>
            <a:graphicFrameLocks noChangeAspect="1"/>
          </p:cNvGraphicFramePr>
          <p:nvPr>
            <p:extLst>
              <p:ext uri="{D42A27DB-BD31-4B8C-83A1-F6EECF244321}">
                <p14:modId xmlns:p14="http://schemas.microsoft.com/office/powerpoint/2010/main" val="2952504493"/>
              </p:ext>
            </p:extLst>
          </p:nvPr>
        </p:nvGraphicFramePr>
        <p:xfrm>
          <a:off x="3995738" y="3573463"/>
          <a:ext cx="4806950" cy="2375817"/>
        </p:xfrm>
        <a:graphic>
          <a:graphicData uri="http://schemas.openxmlformats.org/presentationml/2006/ole">
            <mc:AlternateContent xmlns:mc="http://schemas.openxmlformats.org/markup-compatibility/2006">
              <mc:Choice xmlns:v="urn:schemas-microsoft-com:vml" Requires="v">
                <p:oleObj spid="_x0000_s163611" name="Worksheet" r:id="rId6" imgW="4381567" imgH="2114451" progId="Excel.Sheet.8">
                  <p:embed/>
                </p:oleObj>
              </mc:Choice>
              <mc:Fallback>
                <p:oleObj name="Worksheet" r:id="rId6" imgW="4381567" imgH="211445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3573463"/>
                        <a:ext cx="4806950" cy="2375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Rectangle 8"/>
          <p:cNvSpPr>
            <a:spLocks noChangeArrowheads="1"/>
          </p:cNvSpPr>
          <p:nvPr/>
        </p:nvSpPr>
        <p:spPr bwMode="auto">
          <a:xfrm>
            <a:off x="400051"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6" name="Slide Number Placeholder 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183177480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417513" y="1258888"/>
            <a:ext cx="314541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Measurement of error</a:t>
            </a:r>
            <a:endParaRPr lang="en-AU" sz="1200" dirty="0" smtClean="0">
              <a:solidFill>
                <a:srgbClr val="0070C0"/>
              </a:solidFill>
            </a:endParaRPr>
          </a:p>
        </p:txBody>
      </p:sp>
      <p:sp>
        <p:nvSpPr>
          <p:cNvPr id="29699" name="Text Box 4"/>
          <p:cNvSpPr txBox="1">
            <a:spLocks noChangeArrowheads="1"/>
          </p:cNvSpPr>
          <p:nvPr/>
        </p:nvSpPr>
        <p:spPr bwMode="auto">
          <a:xfrm>
            <a:off x="544513" y="1792288"/>
            <a:ext cx="2895600" cy="82232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MAD</a:t>
            </a:r>
          </a:p>
          <a:p>
            <a:pPr algn="ctr" fontAlgn="base">
              <a:spcBef>
                <a:spcPct val="0"/>
              </a:spcBef>
              <a:spcAft>
                <a:spcPct val="0"/>
              </a:spcAft>
            </a:pPr>
            <a:r>
              <a:rPr lang="en-US" sz="2400" smtClean="0">
                <a:solidFill>
                  <a:srgbClr val="000000"/>
                </a:solidFill>
              </a:rPr>
              <a:t>What does it mean?</a:t>
            </a:r>
            <a:endParaRPr lang="en-AU" sz="2400" smtClean="0">
              <a:solidFill>
                <a:srgbClr val="000000"/>
              </a:solidFill>
            </a:endParaRPr>
          </a:p>
        </p:txBody>
      </p:sp>
      <p:sp>
        <p:nvSpPr>
          <p:cNvPr id="29700" name="Text Box 5"/>
          <p:cNvSpPr txBox="1">
            <a:spLocks noChangeArrowheads="1"/>
          </p:cNvSpPr>
          <p:nvPr/>
        </p:nvSpPr>
        <p:spPr bwMode="auto">
          <a:xfrm>
            <a:off x="5181600" y="1792288"/>
            <a:ext cx="2895600" cy="82232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smtClean="0">
                <a:solidFill>
                  <a:srgbClr val="000000"/>
                </a:solidFill>
              </a:rPr>
              <a:t>TS</a:t>
            </a:r>
          </a:p>
          <a:p>
            <a:pPr algn="ctr" fontAlgn="base">
              <a:spcBef>
                <a:spcPct val="0"/>
              </a:spcBef>
              <a:spcAft>
                <a:spcPct val="0"/>
              </a:spcAft>
            </a:pPr>
            <a:r>
              <a:rPr lang="en-US" sz="2400" smtClean="0">
                <a:solidFill>
                  <a:srgbClr val="000000"/>
                </a:solidFill>
              </a:rPr>
              <a:t>What does it mean?</a:t>
            </a:r>
            <a:endParaRPr lang="en-AU" sz="2400" smtClean="0">
              <a:solidFill>
                <a:srgbClr val="000000"/>
              </a:solidFill>
            </a:endParaRPr>
          </a:p>
        </p:txBody>
      </p:sp>
      <p:sp>
        <p:nvSpPr>
          <p:cNvPr id="29701" name="Rectangle 8"/>
          <p:cNvSpPr>
            <a:spLocks noChangeArrowheads="1"/>
          </p:cNvSpPr>
          <p:nvPr/>
        </p:nvSpPr>
        <p:spPr bwMode="auto">
          <a:xfrm>
            <a:off x="400050"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6" name="Slide Number Placeholder 5"/>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378083423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572060"/>
              </p:ext>
            </p:extLst>
          </p:nvPr>
        </p:nvGraphicFramePr>
        <p:xfrm>
          <a:off x="457202" y="609604"/>
          <a:ext cx="4933976" cy="3548085"/>
        </p:xfrm>
        <a:graphic>
          <a:graphicData uri="http://schemas.openxmlformats.org/drawingml/2006/table">
            <a:tbl>
              <a:tblPr/>
              <a:tblGrid>
                <a:gridCol w="1233494">
                  <a:extLst>
                    <a:ext uri="{9D8B030D-6E8A-4147-A177-3AD203B41FA5}">
                      <a16:colId xmlns:a16="http://schemas.microsoft.com/office/drawing/2014/main" xmlns="" val="20000"/>
                    </a:ext>
                  </a:extLst>
                </a:gridCol>
                <a:gridCol w="1233494">
                  <a:extLst>
                    <a:ext uri="{9D8B030D-6E8A-4147-A177-3AD203B41FA5}">
                      <a16:colId xmlns:a16="http://schemas.microsoft.com/office/drawing/2014/main" xmlns="" val="20001"/>
                    </a:ext>
                  </a:extLst>
                </a:gridCol>
                <a:gridCol w="1233494">
                  <a:extLst>
                    <a:ext uri="{9D8B030D-6E8A-4147-A177-3AD203B41FA5}">
                      <a16:colId xmlns:a16="http://schemas.microsoft.com/office/drawing/2014/main" xmlns="" val="20002"/>
                    </a:ext>
                  </a:extLst>
                </a:gridCol>
                <a:gridCol w="1233494">
                  <a:extLst>
                    <a:ext uri="{9D8B030D-6E8A-4147-A177-3AD203B41FA5}">
                      <a16:colId xmlns:a16="http://schemas.microsoft.com/office/drawing/2014/main" xmlns="" val="20003"/>
                    </a:ext>
                  </a:extLst>
                </a:gridCol>
              </a:tblGrid>
              <a:tr h="709617">
                <a:tc>
                  <a:txBody>
                    <a:bodyPr/>
                    <a:lstStyle/>
                    <a:p>
                      <a:pPr algn="ctr" fontAlgn="b"/>
                      <a:r>
                        <a:rPr lang="en-NZ" sz="3000" b="0" i="0" u="none" strike="noStrike" dirty="0">
                          <a:latin typeface="Arial"/>
                        </a:rPr>
                        <a:t>Actual</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NZ" sz="3000" b="0" i="0" u="none" strike="noStrike" dirty="0" smtClean="0">
                          <a:latin typeface="Arial"/>
                        </a:rPr>
                        <a:t>F</a:t>
                      </a:r>
                      <a:endParaRPr lang="en-NZ" sz="3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NZ" sz="3000" b="0" i="0" u="none" strike="noStrike">
                          <a:latin typeface="Arial"/>
                        </a:rPr>
                        <a:t>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NZ" sz="3000" b="0" i="0" u="none" strike="noStrike" dirty="0" smtClean="0">
                          <a:latin typeface="Arial"/>
                        </a:rPr>
                        <a:t>AFE</a:t>
                      </a:r>
                      <a:endParaRPr lang="en-NZ" sz="3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09617">
                <a:tc>
                  <a:txBody>
                    <a:bodyPr/>
                    <a:lstStyle/>
                    <a:p>
                      <a:pPr algn="ctr" fontAlgn="b"/>
                      <a:r>
                        <a:rPr lang="en-NZ" sz="3000" b="0" i="0" u="none" strike="noStrike" dirty="0" smtClean="0">
                          <a:latin typeface="Arial"/>
                        </a:rPr>
                        <a:t>  95</a:t>
                      </a:r>
                      <a:endParaRPr lang="en-NZ" sz="30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NZ" sz="30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NZ" sz="30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NZ" sz="30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709617">
                <a:tc>
                  <a:txBody>
                    <a:bodyPr/>
                    <a:lstStyle/>
                    <a:p>
                      <a:pPr algn="ctr" fontAlgn="b"/>
                      <a:r>
                        <a:rPr lang="en-NZ" sz="3000" b="0" i="0" u="none" strike="noStrike">
                          <a:latin typeface="Arial"/>
                        </a:rPr>
                        <a:t>105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dirty="0" smtClean="0">
                          <a:latin typeface="Arial"/>
                        </a:rPr>
                        <a:t> 5</a:t>
                      </a:r>
                      <a:endParaRPr lang="en-NZ" sz="3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709617">
                <a:tc>
                  <a:txBody>
                    <a:bodyPr/>
                    <a:lstStyle/>
                    <a:p>
                      <a:pPr algn="ctr" fontAlgn="b"/>
                      <a:r>
                        <a:rPr lang="en-NZ" sz="3000" b="0" i="0" u="none" strike="noStrike" dirty="0" smtClean="0">
                          <a:latin typeface="Arial"/>
                        </a:rPr>
                        <a:t>  95</a:t>
                      </a:r>
                      <a:endParaRPr lang="en-NZ" sz="30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dirty="0">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709617">
                <a:tc>
                  <a:txBody>
                    <a:bodyPr/>
                    <a:lstStyle/>
                    <a:p>
                      <a:pPr algn="ctr" fontAlgn="b"/>
                      <a:r>
                        <a:rPr lang="en-NZ" sz="3000" b="0" i="0" u="none" strike="noStrike">
                          <a:latin typeface="Arial"/>
                        </a:rPr>
                        <a:t>105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dirty="0" smtClean="0">
                          <a:latin typeface="Arial"/>
                        </a:rPr>
                        <a:t> 5</a:t>
                      </a:r>
                      <a:endParaRPr lang="en-NZ" sz="3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dirty="0">
                          <a:latin typeface="Arial"/>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17643131"/>
              </p:ext>
            </p:extLst>
          </p:nvPr>
        </p:nvGraphicFramePr>
        <p:xfrm>
          <a:off x="685802" y="4800600"/>
          <a:ext cx="8350694" cy="457200"/>
        </p:xfrm>
        <a:graphic>
          <a:graphicData uri="http://schemas.openxmlformats.org/drawingml/2006/table">
            <a:tbl>
              <a:tblPr/>
              <a:tblGrid>
                <a:gridCol w="8350694">
                  <a:extLst>
                    <a:ext uri="{9D8B030D-6E8A-4147-A177-3AD203B41FA5}">
                      <a16:colId xmlns:a16="http://schemas.microsoft.com/office/drawing/2014/main" xmlns="" val="20000"/>
                    </a:ext>
                  </a:extLst>
                </a:gridCol>
              </a:tblGrid>
              <a:tr h="161925">
                <a:tc>
                  <a:txBody>
                    <a:bodyPr/>
                    <a:lstStyle/>
                    <a:p>
                      <a:pPr algn="l" fontAlgn="b"/>
                      <a:r>
                        <a:rPr lang="en-NZ" sz="3000" b="0" i="0" u="none" strike="noStrike" dirty="0">
                          <a:latin typeface="Arial"/>
                        </a:rPr>
                        <a:t>MAD = </a:t>
                      </a:r>
                      <a:r>
                        <a:rPr lang="en-NZ" sz="3000" b="0" i="0" u="none" strike="noStrike" dirty="0" smtClean="0">
                          <a:latin typeface="Arial"/>
                        </a:rPr>
                        <a:t>5 ; RSFE = 0 </a:t>
                      </a:r>
                      <a:r>
                        <a:rPr lang="en-NZ" sz="2000" b="0" i="0" u="none" strike="noStrike" dirty="0" smtClean="0">
                          <a:latin typeface="Arial"/>
                        </a:rPr>
                        <a:t>(looking</a:t>
                      </a:r>
                      <a:r>
                        <a:rPr lang="en-NZ" sz="2000" b="0" i="0" u="none" strike="noStrike" baseline="0" dirty="0" smtClean="0">
                          <a:latin typeface="Arial"/>
                        </a:rPr>
                        <a:t> only at even-numbered periods)</a:t>
                      </a:r>
                      <a:endParaRPr lang="en-NZ" sz="20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72538174"/>
              </p:ext>
            </p:extLst>
          </p:nvPr>
        </p:nvGraphicFramePr>
        <p:xfrm>
          <a:off x="685800" y="5486400"/>
          <a:ext cx="6190456" cy="481018"/>
        </p:xfrm>
        <a:graphic>
          <a:graphicData uri="http://schemas.openxmlformats.org/drawingml/2006/table">
            <a:tbl>
              <a:tblPr/>
              <a:tblGrid>
                <a:gridCol w="6190456">
                  <a:extLst>
                    <a:ext uri="{9D8B030D-6E8A-4147-A177-3AD203B41FA5}">
                      <a16:colId xmlns:a16="http://schemas.microsoft.com/office/drawing/2014/main" xmlns="" val="20000"/>
                    </a:ext>
                  </a:extLst>
                </a:gridCol>
              </a:tblGrid>
              <a:tr h="481018">
                <a:tc>
                  <a:txBody>
                    <a:bodyPr/>
                    <a:lstStyle/>
                    <a:p>
                      <a:pPr algn="l" fontAlgn="b"/>
                      <a:r>
                        <a:rPr lang="en-NZ" sz="3000" b="0" i="0" u="none" strike="noStrike" dirty="0">
                          <a:latin typeface="Arial"/>
                        </a:rPr>
                        <a:t>TS = </a:t>
                      </a:r>
                      <a:r>
                        <a:rPr lang="en-NZ" sz="3000" b="0" i="0" u="none" strike="noStrike" dirty="0" smtClean="0">
                          <a:latin typeface="Arial"/>
                        </a:rPr>
                        <a:t>RSFE / MAD </a:t>
                      </a:r>
                      <a:r>
                        <a:rPr lang="en-NZ" sz="3000" b="0" i="0" u="none" strike="noStrike" dirty="0">
                          <a:latin typeface="Arial"/>
                        </a:rPr>
                        <a:t>= </a:t>
                      </a:r>
                      <a:r>
                        <a:rPr lang="en-NZ" sz="3000" b="0" i="0" u="none" strike="noStrike" dirty="0" smtClean="0">
                          <a:latin typeface="Arial"/>
                        </a:rPr>
                        <a:t>0 / 5</a:t>
                      </a:r>
                      <a:endParaRPr lang="en-NZ" sz="3000" b="0" i="0" u="none" strike="noStrike" dirty="0">
                        <a:latin typeface="Arial"/>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685800" y="6172200"/>
          <a:ext cx="1928826" cy="457200"/>
        </p:xfrm>
        <a:graphic>
          <a:graphicData uri="http://schemas.openxmlformats.org/drawingml/2006/table">
            <a:tbl>
              <a:tblPr/>
              <a:tblGrid>
                <a:gridCol w="1928826">
                  <a:extLst>
                    <a:ext uri="{9D8B030D-6E8A-4147-A177-3AD203B41FA5}">
                      <a16:colId xmlns:a16="http://schemas.microsoft.com/office/drawing/2014/main" xmlns="" val="20000"/>
                    </a:ext>
                  </a:extLst>
                </a:gridCol>
              </a:tblGrid>
              <a:tr h="161925">
                <a:tc>
                  <a:txBody>
                    <a:bodyPr/>
                    <a:lstStyle/>
                    <a:p>
                      <a:pPr algn="l" fontAlgn="b"/>
                      <a:r>
                        <a:rPr lang="en-NZ" sz="3000" b="0" i="0" u="none" strike="noStrike" dirty="0">
                          <a:latin typeface="Arial"/>
                        </a:rPr>
                        <a:t>TS = 0</a:t>
                      </a:r>
                    </a:p>
                  </a:txBody>
                  <a:tcPr marL="0" marR="0" marT="0" marB="0" anchor="b">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23101535"/>
              </p:ext>
            </p:extLst>
          </p:nvPr>
        </p:nvGraphicFramePr>
        <p:xfrm>
          <a:off x="6172200" y="685804"/>
          <a:ext cx="2071702" cy="3071835"/>
        </p:xfrm>
        <a:graphic>
          <a:graphicData uri="http://schemas.openxmlformats.org/drawingml/2006/table">
            <a:tbl>
              <a:tblPr/>
              <a:tblGrid>
                <a:gridCol w="1035851">
                  <a:extLst>
                    <a:ext uri="{9D8B030D-6E8A-4147-A177-3AD203B41FA5}">
                      <a16:colId xmlns:a16="http://schemas.microsoft.com/office/drawing/2014/main" xmlns="" val="20000"/>
                    </a:ext>
                  </a:extLst>
                </a:gridCol>
                <a:gridCol w="1035851">
                  <a:extLst>
                    <a:ext uri="{9D8B030D-6E8A-4147-A177-3AD203B41FA5}">
                      <a16:colId xmlns:a16="http://schemas.microsoft.com/office/drawing/2014/main" xmlns="" val="20001"/>
                    </a:ext>
                  </a:extLst>
                </a:gridCol>
              </a:tblGrid>
              <a:tr h="614367">
                <a:tc>
                  <a:txBody>
                    <a:bodyPr/>
                    <a:lstStyle/>
                    <a:p>
                      <a:pPr algn="ctr" fontAlgn="b"/>
                      <a:r>
                        <a:rPr lang="en-NZ" sz="3000" b="0" i="0" u="none" strike="noStrike" dirty="0" smtClean="0">
                          <a:latin typeface="Arial"/>
                        </a:rPr>
                        <a:t>D</a:t>
                      </a:r>
                      <a:endParaRPr lang="en-NZ" sz="3000" b="0"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NZ" sz="3000" b="0" i="0" u="none" strike="noStrike" dirty="0" smtClean="0">
                          <a:latin typeface="Arial"/>
                        </a:rPr>
                        <a:t>F</a:t>
                      </a:r>
                      <a:endParaRPr lang="en-NZ" sz="30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14367">
                <a:tc>
                  <a:txBody>
                    <a:bodyPr/>
                    <a:lstStyle/>
                    <a:p>
                      <a:pPr algn="ctr" fontAlgn="b"/>
                      <a:r>
                        <a:rPr lang="en-NZ" sz="3000" b="0" i="0" u="none" strike="noStrike">
                          <a:latin typeface="Arial"/>
                        </a:rPr>
                        <a:t>95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NZ" sz="3000" b="0" i="0" u="none" strike="noStrike">
                          <a:latin typeface="Arial"/>
                        </a:rPr>
                        <a:t>95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614367">
                <a:tc>
                  <a:txBody>
                    <a:bodyPr/>
                    <a:lstStyle/>
                    <a:p>
                      <a:pPr algn="ctr" fontAlgn="b"/>
                      <a:r>
                        <a:rPr lang="en-NZ" sz="3000" b="0" i="0" u="none" strike="noStrike">
                          <a:latin typeface="Arial"/>
                        </a:rPr>
                        <a:t>105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105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614367">
                <a:tc>
                  <a:txBody>
                    <a:bodyPr/>
                    <a:lstStyle/>
                    <a:p>
                      <a:pPr algn="ctr" fontAlgn="b"/>
                      <a:r>
                        <a:rPr lang="en-NZ" sz="3000" b="0" i="0" u="none" strike="noStrike">
                          <a:latin typeface="Arial"/>
                        </a:rPr>
                        <a:t>95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a:latin typeface="Arial"/>
                        </a:rPr>
                        <a:t>95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614367">
                <a:tc>
                  <a:txBody>
                    <a:bodyPr/>
                    <a:lstStyle/>
                    <a:p>
                      <a:pPr algn="ctr" fontAlgn="b"/>
                      <a:r>
                        <a:rPr lang="en-NZ" sz="3000" b="0" i="0" u="none" strike="noStrike" dirty="0">
                          <a:latin typeface="Arial"/>
                        </a:rPr>
                        <a:t>105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NZ" sz="3000" b="0" i="0" u="none" strike="noStrike" dirty="0">
                          <a:latin typeface="Arial"/>
                        </a:rPr>
                        <a:t>105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bl>
          </a:graphicData>
        </a:graphic>
      </p:graphicFrame>
      <p:sp>
        <p:nvSpPr>
          <p:cNvPr id="7" name="Slide Number Placeholder 6"/>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927622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409957" y="924523"/>
            <a:ext cx="4602542"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OHA</a:t>
            </a:r>
            <a:endParaRPr lang="en-AU" sz="1200" dirty="0" smtClean="0">
              <a:solidFill>
                <a:srgbClr val="0070C0"/>
              </a:solidFill>
            </a:endParaRPr>
          </a:p>
        </p:txBody>
      </p:sp>
      <p:sp>
        <p:nvSpPr>
          <p:cNvPr id="30723" name="Text Box 4"/>
          <p:cNvSpPr txBox="1">
            <a:spLocks noChangeArrowheads="1"/>
          </p:cNvSpPr>
          <p:nvPr/>
        </p:nvSpPr>
        <p:spPr bwMode="auto">
          <a:xfrm>
            <a:off x="533400" y="1628800"/>
            <a:ext cx="4867358" cy="1200329"/>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chemeClr val="tx2"/>
                </a:solidFill>
              </a:rPr>
              <a:t>The easy way:</a:t>
            </a:r>
          </a:p>
          <a:p>
            <a:pPr fontAlgn="base">
              <a:spcBef>
                <a:spcPct val="0"/>
              </a:spcBef>
              <a:spcAft>
                <a:spcPct val="0"/>
              </a:spcAft>
            </a:pPr>
            <a:r>
              <a:rPr lang="en-US" sz="2400" dirty="0" smtClean="0">
                <a:solidFill>
                  <a:schemeClr val="tx2"/>
                </a:solidFill>
              </a:rPr>
              <a:t>OHA (Ocular heuristic approximation)</a:t>
            </a:r>
          </a:p>
          <a:p>
            <a:pPr fontAlgn="base">
              <a:spcBef>
                <a:spcPct val="0"/>
              </a:spcBef>
              <a:spcAft>
                <a:spcPct val="0"/>
              </a:spcAft>
            </a:pPr>
            <a:r>
              <a:rPr lang="en-US" sz="2400" dirty="0" smtClean="0">
                <a:solidFill>
                  <a:schemeClr val="tx2"/>
                </a:solidFill>
              </a:rPr>
              <a:t>a/k/a “simple eyeballing”</a:t>
            </a:r>
            <a:endParaRPr lang="en-AU" sz="2400" dirty="0" smtClean="0">
              <a:solidFill>
                <a:schemeClr val="tx2"/>
              </a:solidFill>
            </a:endParaRPr>
          </a:p>
        </p:txBody>
      </p:sp>
      <p:pic>
        <p:nvPicPr>
          <p:cNvPr id="30724" name="Picture 5"/>
          <p:cNvPicPr>
            <a:picLocks noChangeAspect="1" noChangeArrowheads="1"/>
          </p:cNvPicPr>
          <p:nvPr/>
        </p:nvPicPr>
        <p:blipFill>
          <a:blip r:embed="rId3" cstate="print"/>
          <a:srcRect/>
          <a:stretch>
            <a:fillRect/>
          </a:stretch>
        </p:blipFill>
        <p:spPr bwMode="auto">
          <a:xfrm>
            <a:off x="609600" y="3033717"/>
            <a:ext cx="8077200" cy="2909887"/>
          </a:xfrm>
          <a:prstGeom prst="rect">
            <a:avLst/>
          </a:prstGeom>
          <a:noFill/>
          <a:ln w="38100">
            <a:noFill/>
            <a:miter lim="800000"/>
            <a:headEnd/>
            <a:tailEnd/>
          </a:ln>
        </p:spPr>
      </p:pic>
      <p:sp>
        <p:nvSpPr>
          <p:cNvPr id="30725" name="Text Box 6"/>
          <p:cNvSpPr txBox="1">
            <a:spLocks noChangeArrowheads="1"/>
          </p:cNvSpPr>
          <p:nvPr/>
        </p:nvSpPr>
        <p:spPr bwMode="auto">
          <a:xfrm>
            <a:off x="5562602" y="4953004"/>
            <a:ext cx="3140075" cy="701675"/>
          </a:xfrm>
          <a:prstGeom prst="rect">
            <a:avLst/>
          </a:prstGeom>
          <a:noFill/>
          <a:ln w="38100">
            <a:noFill/>
            <a:miter lim="800000"/>
            <a:headEnd/>
            <a:tailEnd/>
          </a:ln>
        </p:spPr>
        <p:txBody>
          <a:bodyPr>
            <a:spAutoFit/>
          </a:bodyPr>
          <a:lstStyle/>
          <a:p>
            <a:pPr fontAlgn="base">
              <a:spcBef>
                <a:spcPct val="0"/>
              </a:spcBef>
              <a:spcAft>
                <a:spcPct val="0"/>
              </a:spcAft>
            </a:pPr>
            <a:r>
              <a:rPr lang="en-US" sz="2000" dirty="0" smtClean="0">
                <a:solidFill>
                  <a:schemeClr val="tx2"/>
                </a:solidFill>
              </a:rPr>
              <a:t>Try to fit a trend line using OHA </a:t>
            </a:r>
            <a:r>
              <a:rPr lang="en-US" sz="2000" dirty="0" smtClean="0">
                <a:solidFill>
                  <a:schemeClr val="tx2"/>
                </a:solidFill>
                <a:sym typeface="Wingdings" pitchFamily="2" charset="2"/>
              </a:rPr>
              <a:t></a:t>
            </a:r>
            <a:endParaRPr lang="en-AU" sz="2000" dirty="0" smtClean="0">
              <a:solidFill>
                <a:schemeClr val="tx2"/>
              </a:solidFill>
            </a:endParaRPr>
          </a:p>
        </p:txBody>
      </p:sp>
      <p:sp>
        <p:nvSpPr>
          <p:cNvPr id="30727" name="Rectangle 10"/>
          <p:cNvSpPr>
            <a:spLocks noChangeArrowheads="1"/>
          </p:cNvSpPr>
          <p:nvPr/>
        </p:nvSpPr>
        <p:spPr bwMode="auto">
          <a:xfrm>
            <a:off x="400051"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7" name="Slide Number Placeholder 6"/>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57</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58</a:t>
            </a:fld>
            <a:endParaRPr lang="en-US">
              <a:solidFill>
                <a:srgbClr val="000000"/>
              </a:solidFill>
            </a:endParaRPr>
          </a:p>
        </p:txBody>
      </p:sp>
      <p:sp>
        <p:nvSpPr>
          <p:cNvPr id="5" name="Text Box 3"/>
          <p:cNvSpPr txBox="1">
            <a:spLocks noChangeArrowheads="1"/>
          </p:cNvSpPr>
          <p:nvPr/>
        </p:nvSpPr>
        <p:spPr bwMode="auto">
          <a:xfrm>
            <a:off x="426568" y="980728"/>
            <a:ext cx="4602542" cy="830997"/>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OHA</a:t>
            </a:r>
          </a:p>
          <a:p>
            <a:pPr fontAlgn="base">
              <a:spcBef>
                <a:spcPct val="0"/>
              </a:spcBef>
              <a:spcAft>
                <a:spcPct val="0"/>
              </a:spcAft>
            </a:pPr>
            <a:r>
              <a:rPr lang="en-US" sz="2400" dirty="0" smtClean="0">
                <a:solidFill>
                  <a:srgbClr val="0070C0"/>
                </a:solidFill>
              </a:rPr>
              <a:t>Plot the data</a:t>
            </a:r>
          </a:p>
        </p:txBody>
      </p:sp>
      <p:sp>
        <p:nvSpPr>
          <p:cNvPr id="6" name="Rectangle 15"/>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graphicFrame>
        <p:nvGraphicFramePr>
          <p:cNvPr id="7" name="Chart 6"/>
          <p:cNvGraphicFramePr>
            <a:graphicFrameLocks noGrp="1"/>
          </p:cNvGraphicFramePr>
          <p:nvPr>
            <p:extLst>
              <p:ext uri="{D42A27DB-BD31-4B8C-83A1-F6EECF244321}">
                <p14:modId xmlns:p14="http://schemas.microsoft.com/office/powerpoint/2010/main" val="1722614366"/>
              </p:ext>
            </p:extLst>
          </p:nvPr>
        </p:nvGraphicFramePr>
        <p:xfrm>
          <a:off x="179513" y="1628800"/>
          <a:ext cx="828092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3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426568" y="980728"/>
            <a:ext cx="4602542" cy="830997"/>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OHA</a:t>
            </a:r>
          </a:p>
          <a:p>
            <a:pPr fontAlgn="base">
              <a:spcBef>
                <a:spcPct val="0"/>
              </a:spcBef>
              <a:spcAft>
                <a:spcPct val="0"/>
              </a:spcAft>
            </a:pPr>
            <a:r>
              <a:rPr lang="en-US" sz="2400" dirty="0" smtClean="0">
                <a:solidFill>
                  <a:srgbClr val="0070C0"/>
                </a:solidFill>
              </a:rPr>
              <a:t>Fit a line </a:t>
            </a:r>
            <a:endParaRPr lang="en-AU" sz="2400" dirty="0" smtClean="0">
              <a:solidFill>
                <a:srgbClr val="0070C0"/>
              </a:solidFill>
            </a:endParaRPr>
          </a:p>
        </p:txBody>
      </p:sp>
      <p:sp>
        <p:nvSpPr>
          <p:cNvPr id="31756" name="Rectangle 15"/>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3" name="Slide Number Placeholder 12"/>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59</a:t>
            </a:fld>
            <a:endParaRPr lang="en-US">
              <a:solidFill>
                <a:srgbClr val="000000"/>
              </a:solidFill>
            </a:endParaRPr>
          </a:p>
        </p:txBody>
      </p:sp>
      <p:graphicFrame>
        <p:nvGraphicFramePr>
          <p:cNvPr id="14" name="Chart 13"/>
          <p:cNvGraphicFramePr>
            <a:graphicFrameLocks noGrp="1"/>
          </p:cNvGraphicFramePr>
          <p:nvPr>
            <p:extLst>
              <p:ext uri="{D42A27DB-BD31-4B8C-83A1-F6EECF244321}">
                <p14:modId xmlns:p14="http://schemas.microsoft.com/office/powerpoint/2010/main" val="3976879787"/>
              </p:ext>
            </p:extLst>
          </p:nvPr>
        </p:nvGraphicFramePr>
        <p:xfrm>
          <a:off x="426568" y="1733674"/>
          <a:ext cx="7927032" cy="434562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935688" y="5229200"/>
            <a:ext cx="6732656" cy="469901"/>
            <a:chOff x="827584" y="5263355"/>
            <a:chExt cx="6629400" cy="469901"/>
          </a:xfrm>
        </p:grpSpPr>
        <p:sp>
          <p:nvSpPr>
            <p:cNvPr id="31748" name="Line 5"/>
            <p:cNvSpPr>
              <a:spLocks noChangeShapeType="1"/>
            </p:cNvSpPr>
            <p:nvPr/>
          </p:nvSpPr>
          <p:spPr bwMode="auto">
            <a:xfrm>
              <a:off x="827584" y="5580856"/>
              <a:ext cx="6629400" cy="0"/>
            </a:xfrm>
            <a:prstGeom prst="line">
              <a:avLst/>
            </a:prstGeom>
            <a:noFill/>
            <a:ln w="28575">
              <a:solidFill>
                <a:srgbClr val="FF0000"/>
              </a:solidFill>
              <a:round/>
              <a:headEnd type="triangle" w="med" len="med"/>
              <a:tailEnd type="triangle" w="med" len="med"/>
            </a:ln>
          </p:spPr>
          <p:txBody>
            <a:bodyPr wrap="none">
              <a:spAutoFit/>
            </a:bodyPr>
            <a:lstStyle/>
            <a:p>
              <a:pPr fontAlgn="base">
                <a:spcBef>
                  <a:spcPct val="0"/>
                </a:spcBef>
                <a:spcAft>
                  <a:spcPct val="0"/>
                </a:spcAft>
              </a:pPr>
              <a:endParaRPr lang="en-NZ" dirty="0" smtClean="0">
                <a:solidFill>
                  <a:srgbClr val="000000"/>
                </a:solidFill>
              </a:endParaRPr>
            </a:p>
          </p:txBody>
        </p:sp>
        <p:sp>
          <p:nvSpPr>
            <p:cNvPr id="31749" name="Line 6"/>
            <p:cNvSpPr>
              <a:spLocks noChangeShapeType="1"/>
            </p:cNvSpPr>
            <p:nvPr/>
          </p:nvSpPr>
          <p:spPr bwMode="auto">
            <a:xfrm>
              <a:off x="839432" y="5397280"/>
              <a:ext cx="0" cy="304800"/>
            </a:xfrm>
            <a:prstGeom prst="line">
              <a:avLst/>
            </a:prstGeom>
            <a:noFill/>
            <a:ln w="28575">
              <a:solidFill>
                <a:srgbClr val="FF0000"/>
              </a:solidFill>
              <a:round/>
              <a:headEnd/>
              <a:tailEnd/>
            </a:ln>
          </p:spPr>
          <p:txBody>
            <a:bodyPr>
              <a:spAutoFit/>
            </a:bodyPr>
            <a:lstStyle/>
            <a:p>
              <a:pPr fontAlgn="base">
                <a:spcBef>
                  <a:spcPct val="0"/>
                </a:spcBef>
                <a:spcAft>
                  <a:spcPct val="0"/>
                </a:spcAft>
              </a:pPr>
              <a:endParaRPr lang="en-NZ" dirty="0" smtClean="0">
                <a:solidFill>
                  <a:srgbClr val="000000"/>
                </a:solidFill>
              </a:endParaRPr>
            </a:p>
          </p:txBody>
        </p:sp>
        <p:sp>
          <p:nvSpPr>
            <p:cNvPr id="31750" name="Line 7"/>
            <p:cNvSpPr>
              <a:spLocks noChangeShapeType="1"/>
            </p:cNvSpPr>
            <p:nvPr/>
          </p:nvSpPr>
          <p:spPr bwMode="auto">
            <a:xfrm>
              <a:off x="7456984" y="5428456"/>
              <a:ext cx="0" cy="304800"/>
            </a:xfrm>
            <a:prstGeom prst="line">
              <a:avLst/>
            </a:prstGeom>
            <a:noFill/>
            <a:ln w="28575">
              <a:solidFill>
                <a:srgbClr val="FF0000"/>
              </a:solidFill>
              <a:round/>
              <a:headEnd/>
              <a:tailEnd/>
            </a:ln>
          </p:spPr>
          <p:txBody>
            <a:bodyPr>
              <a:spAutoFit/>
            </a:bodyPr>
            <a:lstStyle/>
            <a:p>
              <a:pPr fontAlgn="base">
                <a:spcBef>
                  <a:spcPct val="0"/>
                </a:spcBef>
                <a:spcAft>
                  <a:spcPct val="0"/>
                </a:spcAft>
              </a:pPr>
              <a:endParaRPr lang="en-NZ" dirty="0" smtClean="0">
                <a:solidFill>
                  <a:srgbClr val="000000"/>
                </a:solidFill>
              </a:endParaRPr>
            </a:p>
          </p:txBody>
        </p:sp>
        <p:sp>
          <p:nvSpPr>
            <p:cNvPr id="31754" name="Text Box 11"/>
            <p:cNvSpPr txBox="1">
              <a:spLocks noChangeArrowheads="1"/>
            </p:cNvSpPr>
            <p:nvPr/>
          </p:nvSpPr>
          <p:spPr bwMode="auto">
            <a:xfrm>
              <a:off x="3635896" y="5263355"/>
              <a:ext cx="660758" cy="307777"/>
            </a:xfrm>
            <a:prstGeom prst="rect">
              <a:avLst/>
            </a:prstGeom>
            <a:solidFill>
              <a:schemeClr val="bg1"/>
            </a:solidFill>
            <a:ln w="38100">
              <a:noFill/>
              <a:miter lim="800000"/>
              <a:headEnd/>
              <a:tailEnd/>
            </a:ln>
          </p:spPr>
          <p:txBody>
            <a:bodyPr wrap="none">
              <a:spAutoFit/>
            </a:bodyPr>
            <a:lstStyle/>
            <a:p>
              <a:pPr algn="ctr" fontAlgn="base">
                <a:spcBef>
                  <a:spcPct val="0"/>
                </a:spcBef>
                <a:spcAft>
                  <a:spcPct val="0"/>
                </a:spcAft>
              </a:pPr>
              <a:r>
                <a:rPr lang="en-US" sz="1400" b="1" dirty="0" smtClean="0">
                  <a:solidFill>
                    <a:srgbClr val="FF0000"/>
                  </a:solidFill>
                </a:rPr>
                <a:t>(12-0)</a:t>
              </a:r>
              <a:endParaRPr lang="en-AU" sz="1400" b="1" dirty="0" smtClean="0">
                <a:solidFill>
                  <a:srgbClr val="FF0000"/>
                </a:solidFill>
              </a:endParaRPr>
            </a:p>
          </p:txBody>
        </p:sp>
      </p:grpSp>
      <p:grpSp>
        <p:nvGrpSpPr>
          <p:cNvPr id="3" name="Group 2"/>
          <p:cNvGrpSpPr/>
          <p:nvPr/>
        </p:nvGrpSpPr>
        <p:grpSpPr>
          <a:xfrm>
            <a:off x="6690726" y="2362199"/>
            <a:ext cx="1130018" cy="3184501"/>
            <a:chOff x="6690726" y="2362200"/>
            <a:chExt cx="1130018" cy="2286000"/>
          </a:xfrm>
        </p:grpSpPr>
        <p:sp>
          <p:nvSpPr>
            <p:cNvPr id="31751" name="Line 8"/>
            <p:cNvSpPr>
              <a:spLocks noChangeShapeType="1"/>
            </p:cNvSpPr>
            <p:nvPr/>
          </p:nvSpPr>
          <p:spPr bwMode="auto">
            <a:xfrm>
              <a:off x="7668344" y="2362200"/>
              <a:ext cx="0" cy="2286000"/>
            </a:xfrm>
            <a:prstGeom prst="line">
              <a:avLst/>
            </a:prstGeom>
            <a:noFill/>
            <a:ln w="28575">
              <a:solidFill>
                <a:srgbClr val="FF0000"/>
              </a:solidFill>
              <a:round/>
              <a:headEnd type="triangle" w="med" len="med"/>
              <a:tailEnd type="triangle" w="med" len="med"/>
            </a:ln>
          </p:spPr>
          <p:txBody>
            <a:bodyPr wrap="none">
              <a:spAutoFit/>
            </a:bodyPr>
            <a:lstStyle/>
            <a:p>
              <a:pPr fontAlgn="base">
                <a:spcBef>
                  <a:spcPct val="0"/>
                </a:spcBef>
                <a:spcAft>
                  <a:spcPct val="0"/>
                </a:spcAft>
              </a:pPr>
              <a:endParaRPr lang="en-NZ" dirty="0" smtClean="0">
                <a:solidFill>
                  <a:srgbClr val="000000"/>
                </a:solidFill>
              </a:endParaRPr>
            </a:p>
          </p:txBody>
        </p:sp>
        <p:sp>
          <p:nvSpPr>
            <p:cNvPr id="31752" name="Line 9"/>
            <p:cNvSpPr>
              <a:spLocks noChangeShapeType="1"/>
            </p:cNvSpPr>
            <p:nvPr/>
          </p:nvSpPr>
          <p:spPr bwMode="auto">
            <a:xfrm>
              <a:off x="7515944" y="4648200"/>
              <a:ext cx="304800" cy="0"/>
            </a:xfrm>
            <a:prstGeom prst="line">
              <a:avLst/>
            </a:prstGeom>
            <a:noFill/>
            <a:ln w="28575">
              <a:solidFill>
                <a:srgbClr val="FF0000"/>
              </a:solidFill>
              <a:round/>
              <a:headEnd/>
              <a:tailEnd/>
            </a:ln>
          </p:spPr>
          <p:txBody>
            <a:bodyPr wrap="none">
              <a:spAutoFit/>
            </a:bodyPr>
            <a:lstStyle/>
            <a:p>
              <a:pPr fontAlgn="base">
                <a:spcBef>
                  <a:spcPct val="0"/>
                </a:spcBef>
                <a:spcAft>
                  <a:spcPct val="0"/>
                </a:spcAft>
              </a:pPr>
              <a:endParaRPr lang="en-NZ" dirty="0" smtClean="0">
                <a:solidFill>
                  <a:srgbClr val="000000"/>
                </a:solidFill>
              </a:endParaRPr>
            </a:p>
          </p:txBody>
        </p:sp>
        <p:sp>
          <p:nvSpPr>
            <p:cNvPr id="31753" name="Line 10"/>
            <p:cNvSpPr>
              <a:spLocks noChangeShapeType="1"/>
            </p:cNvSpPr>
            <p:nvPr/>
          </p:nvSpPr>
          <p:spPr bwMode="auto">
            <a:xfrm>
              <a:off x="7515944" y="2362200"/>
              <a:ext cx="304800" cy="0"/>
            </a:xfrm>
            <a:prstGeom prst="line">
              <a:avLst/>
            </a:prstGeom>
            <a:noFill/>
            <a:ln w="28575">
              <a:solidFill>
                <a:srgbClr val="FF0000"/>
              </a:solidFill>
              <a:round/>
              <a:headEnd/>
              <a:tailEnd/>
            </a:ln>
          </p:spPr>
          <p:txBody>
            <a:bodyPr wrap="none">
              <a:spAutoFit/>
            </a:bodyPr>
            <a:lstStyle/>
            <a:p>
              <a:pPr fontAlgn="base">
                <a:spcBef>
                  <a:spcPct val="0"/>
                </a:spcBef>
                <a:spcAft>
                  <a:spcPct val="0"/>
                </a:spcAft>
              </a:pPr>
              <a:endParaRPr lang="en-NZ" dirty="0" smtClean="0">
                <a:solidFill>
                  <a:srgbClr val="000000"/>
                </a:solidFill>
              </a:endParaRPr>
            </a:p>
          </p:txBody>
        </p:sp>
        <p:sp>
          <p:nvSpPr>
            <p:cNvPr id="31755" name="Text Box 12"/>
            <p:cNvSpPr txBox="1">
              <a:spLocks noChangeArrowheads="1"/>
            </p:cNvSpPr>
            <p:nvPr/>
          </p:nvSpPr>
          <p:spPr bwMode="auto">
            <a:xfrm>
              <a:off x="6690726" y="3276600"/>
              <a:ext cx="1058303" cy="220938"/>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1400" b="1" dirty="0" smtClean="0">
                  <a:solidFill>
                    <a:srgbClr val="FF0000"/>
                  </a:solidFill>
                </a:rPr>
                <a:t>(4900-350)</a:t>
              </a:r>
              <a:endParaRPr lang="en-AU" sz="1400" b="1" dirty="0" smtClean="0">
                <a:solidFill>
                  <a:srgbClr val="FF0000"/>
                </a:solidFill>
              </a:endParaRPr>
            </a:p>
          </p:txBody>
        </p:sp>
      </p:grpSp>
    </p:spTree>
    <p:extLst>
      <p:ext uri="{BB962C8B-B14F-4D97-AF65-F5344CB8AC3E}">
        <p14:creationId xmlns:p14="http://schemas.microsoft.com/office/powerpoint/2010/main" val="34595923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48680"/>
            <a:ext cx="8229600" cy="1008112"/>
          </a:xfrm>
          <a:prstGeom prst="rect">
            <a:avLst/>
          </a:prstGeom>
        </p:spPr>
        <p:txBody>
          <a:bodyPr>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3000" b="1" dirty="0">
                <a:solidFill>
                  <a:srgbClr val="009AC7"/>
                </a:solidFill>
                <a:latin typeface="Verdana" panose="020B0604030504040204" pitchFamily="34" charset="0"/>
                <a:ea typeface="Verdana" panose="020B0604030504040204" pitchFamily="34" charset="0"/>
                <a:cs typeface="Verdana" panose="020B0604030504040204" pitchFamily="34" charset="0"/>
              </a:rPr>
              <a:t>By the end of the lecture you should be able to understand:</a:t>
            </a:r>
            <a:endParaRPr lang="en-NZ" sz="3000" b="1" dirty="0">
              <a:solidFill>
                <a:srgbClr val="009AC7"/>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txBox="1">
            <a:spLocks/>
          </p:cNvSpPr>
          <p:nvPr/>
        </p:nvSpPr>
        <p:spPr>
          <a:xfrm>
            <a:off x="827584" y="1628800"/>
            <a:ext cx="7211144" cy="4944042"/>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Demand &amp; demand </a:t>
            </a:r>
            <a:r>
              <a:rPr lang="en-US" sz="2400" kern="0" noProof="0" dirty="0" smtClean="0"/>
              <a:t>man</a:t>
            </a:r>
            <a:r>
              <a:rPr kumimoji="0" lang="en-US" sz="2400" b="0" i="0" u="none" strike="noStrike" kern="0" cap="none" spc="0" normalizeH="0" baseline="0" noProof="0" dirty="0" smtClean="0">
                <a:ln>
                  <a:noFill/>
                </a:ln>
                <a:solidFill>
                  <a:schemeClr val="tx1"/>
                </a:solidFill>
                <a:effectLst/>
                <a:uLnTx/>
                <a:uFillTx/>
                <a:latin typeface="+mn-lt"/>
                <a:ea typeface="+mn-ea"/>
                <a:cs typeface="+mn-cs"/>
              </a:rPr>
              <a:t>agement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Different time periods (short,</a:t>
            </a:r>
            <a:r>
              <a:rPr kumimoji="0" lang="en-US" sz="2400" b="0" i="0" u="none" strike="noStrike" kern="0" cap="none" spc="0" normalizeH="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long)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Aggregate and item demands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Strategic role of forecasting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Several quantitative and qualitative methods</a:t>
            </a:r>
          </a:p>
          <a:p>
            <a:pPr marL="342900" lvl="0" indent="-342900" eaLnBrk="0" fontAlgn="base" hangingPunct="0">
              <a:spcBef>
                <a:spcPct val="20000"/>
              </a:spcBef>
              <a:spcAft>
                <a:spcPct val="0"/>
              </a:spcAft>
              <a:buFontTx/>
              <a:buChar char="•"/>
              <a:defRPr/>
            </a:pPr>
            <a:r>
              <a:rPr lang="en-US" sz="2400" kern="0" dirty="0"/>
              <a:t>Forecast accuracy &amp; forecast errors</a:t>
            </a:r>
          </a:p>
          <a:p>
            <a:pPr marL="342900" lvl="0" indent="-342900" eaLnBrk="0" fontAlgn="base" hangingPunct="0">
              <a:spcBef>
                <a:spcPct val="20000"/>
              </a:spcBef>
              <a:spcAft>
                <a:spcPct val="0"/>
              </a:spcAft>
              <a:buFontTx/>
              <a:buChar char="•"/>
              <a:defRPr/>
            </a:pPr>
            <a:r>
              <a:rPr lang="en-US" sz="2400" kern="0" dirty="0"/>
              <a:t>Mean absolute deviation (MAD)</a:t>
            </a:r>
          </a:p>
          <a:p>
            <a:pPr marL="342900" lvl="0" indent="-342900" eaLnBrk="0" fontAlgn="base" hangingPunct="0">
              <a:spcBef>
                <a:spcPct val="20000"/>
              </a:spcBef>
              <a:spcAft>
                <a:spcPct val="0"/>
              </a:spcAft>
              <a:buFontTx/>
              <a:buChar char="•"/>
              <a:defRPr/>
            </a:pPr>
            <a:r>
              <a:rPr lang="en-US" sz="2400" kern="0" dirty="0"/>
              <a:t>Tracking signal (TS)</a:t>
            </a:r>
          </a:p>
          <a:p>
            <a:pPr marL="342900" lvl="0" indent="-342900" eaLnBrk="0" fontAlgn="base" hangingPunct="0">
              <a:spcBef>
                <a:spcPct val="20000"/>
              </a:spcBef>
              <a:spcAft>
                <a:spcPct val="0"/>
              </a:spcAft>
              <a:buFontTx/>
              <a:buChar char="•"/>
              <a:defRPr/>
            </a:pPr>
            <a:r>
              <a:rPr lang="en-US" sz="2400" kern="0" dirty="0"/>
              <a:t>Components of demand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Regression analysis</a:t>
            </a:r>
            <a:endParaRPr kumimoji="0" lang="en-NZ" sz="2400" b="0" i="0" u="none" strike="noStrike" kern="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37991" y="1034346"/>
            <a:ext cx="6624570"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Making a prediction</a:t>
            </a:r>
            <a:endParaRPr lang="en-AU" sz="2400" dirty="0" smtClean="0">
              <a:solidFill>
                <a:srgbClr val="0070C0"/>
              </a:solidFill>
            </a:endParaRPr>
          </a:p>
        </p:txBody>
      </p:sp>
      <p:graphicFrame>
        <p:nvGraphicFramePr>
          <p:cNvPr id="6146" name="Object 4"/>
          <p:cNvGraphicFramePr>
            <a:graphicFrameLocks noChangeAspect="1"/>
          </p:cNvGraphicFramePr>
          <p:nvPr/>
        </p:nvGraphicFramePr>
        <p:xfrm>
          <a:off x="228600" y="1690691"/>
          <a:ext cx="8686800" cy="4295775"/>
        </p:xfrm>
        <a:graphic>
          <a:graphicData uri="http://schemas.openxmlformats.org/presentationml/2006/ole">
            <mc:AlternateContent xmlns:mc="http://schemas.openxmlformats.org/markup-compatibility/2006">
              <mc:Choice xmlns:v="urn:schemas-microsoft-com:vml" Requires="v">
                <p:oleObj spid="_x0000_s105008" name="Chart" r:id="rId4" imgW="6539040" imgH="3935160" progId="Excel.Sheet.8">
                  <p:embed/>
                </p:oleObj>
              </mc:Choice>
              <mc:Fallback>
                <p:oleObj name="Chart" r:id="rId4" imgW="6539040" imgH="3935160" progId="Excel.Sheet.8">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90691"/>
                        <a:ext cx="8686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5"/>
          <p:cNvSpPr>
            <a:spLocks noChangeArrowheads="1"/>
          </p:cNvSpPr>
          <p:nvPr/>
        </p:nvSpPr>
        <p:spPr bwMode="auto">
          <a:xfrm>
            <a:off x="5791201" y="4920734"/>
            <a:ext cx="184731" cy="369332"/>
          </a:xfrm>
          <a:prstGeom prst="rect">
            <a:avLst/>
          </a:prstGeom>
          <a:noFill/>
          <a:ln w="38100">
            <a:noFill/>
            <a:miter lim="800000"/>
            <a:headEnd/>
            <a:tailEnd/>
          </a:ln>
        </p:spPr>
        <p:txBody>
          <a:bodyPr wrap="none" anchor="ctr">
            <a:spAutoFit/>
          </a:bodyPr>
          <a:lstStyle/>
          <a:p>
            <a:pPr fontAlgn="base">
              <a:spcBef>
                <a:spcPct val="0"/>
              </a:spcBef>
              <a:spcAft>
                <a:spcPct val="0"/>
              </a:spcAft>
            </a:pPr>
            <a:endParaRPr lang="en-NZ" dirty="0" smtClean="0">
              <a:solidFill>
                <a:srgbClr val="000000"/>
              </a:solidFill>
            </a:endParaRPr>
          </a:p>
        </p:txBody>
      </p:sp>
      <p:sp>
        <p:nvSpPr>
          <p:cNvPr id="6149" name="Rectangle 6"/>
          <p:cNvSpPr>
            <a:spLocks noChangeArrowheads="1"/>
          </p:cNvSpPr>
          <p:nvPr/>
        </p:nvSpPr>
        <p:spPr bwMode="auto">
          <a:xfrm>
            <a:off x="1524001" y="3015734"/>
            <a:ext cx="184731" cy="369332"/>
          </a:xfrm>
          <a:prstGeom prst="rect">
            <a:avLst/>
          </a:prstGeom>
          <a:noFill/>
          <a:ln w="38100">
            <a:noFill/>
            <a:miter lim="800000"/>
            <a:headEnd/>
            <a:tailEnd/>
          </a:ln>
        </p:spPr>
        <p:txBody>
          <a:bodyPr wrap="none" anchor="ctr">
            <a:spAutoFit/>
          </a:bodyPr>
          <a:lstStyle/>
          <a:p>
            <a:pPr fontAlgn="base">
              <a:spcBef>
                <a:spcPct val="0"/>
              </a:spcBef>
              <a:spcAft>
                <a:spcPct val="0"/>
              </a:spcAft>
            </a:pPr>
            <a:endParaRPr lang="en-NZ" dirty="0" smtClean="0">
              <a:solidFill>
                <a:srgbClr val="000000"/>
              </a:solidFill>
            </a:endParaRPr>
          </a:p>
        </p:txBody>
      </p:sp>
      <p:cxnSp>
        <p:nvCxnSpPr>
          <p:cNvPr id="6150" name="AutoShape 7"/>
          <p:cNvCxnSpPr>
            <a:cxnSpLocks noChangeShapeType="1"/>
            <a:stCxn id="6148" idx="0"/>
            <a:endCxn id="6149" idx="3"/>
          </p:cNvCxnSpPr>
          <p:nvPr/>
        </p:nvCxnSpPr>
        <p:spPr bwMode="auto">
          <a:xfrm rot="16200000" flipV="1">
            <a:off x="2935983" y="1973149"/>
            <a:ext cx="1720334" cy="4174835"/>
          </a:xfrm>
          <a:prstGeom prst="bentConnector2">
            <a:avLst/>
          </a:prstGeom>
          <a:noFill/>
          <a:ln w="28575">
            <a:solidFill>
              <a:srgbClr val="FF0000"/>
            </a:solidFill>
            <a:prstDash val="dash"/>
            <a:miter lim="800000"/>
            <a:headEnd/>
            <a:tailEnd/>
          </a:ln>
        </p:spPr>
      </p:cxnSp>
      <p:sp>
        <p:nvSpPr>
          <p:cNvPr id="6151" name="Rectangle 10"/>
          <p:cNvSpPr>
            <a:spLocks noChangeArrowheads="1"/>
          </p:cNvSpPr>
          <p:nvPr/>
        </p:nvSpPr>
        <p:spPr bwMode="auto">
          <a:xfrm>
            <a:off x="400051"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8" name="Slide Number Placeholder 7"/>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60</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3"/>
          <p:cNvSpPr txBox="1">
            <a:spLocks noChangeArrowheads="1"/>
          </p:cNvSpPr>
          <p:nvPr/>
        </p:nvSpPr>
        <p:spPr bwMode="auto">
          <a:xfrm>
            <a:off x="251520" y="1028058"/>
            <a:ext cx="6983002"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Least squares </a:t>
            </a:r>
            <a:r>
              <a:rPr lang="en-US" sz="2400" dirty="0">
                <a:solidFill>
                  <a:srgbClr val="0070C0"/>
                </a:solidFill>
              </a:rPr>
              <a:t>m</a:t>
            </a:r>
            <a:r>
              <a:rPr lang="en-US" sz="2400" dirty="0" smtClean="0">
                <a:solidFill>
                  <a:srgbClr val="0070C0"/>
                </a:solidFill>
              </a:rPr>
              <a:t>ethod</a:t>
            </a:r>
            <a:endParaRPr lang="en-AU" sz="2400" dirty="0" smtClean="0">
              <a:solidFill>
                <a:srgbClr val="0070C0"/>
              </a:solidFill>
            </a:endParaRPr>
          </a:p>
        </p:txBody>
      </p:sp>
      <p:sp>
        <p:nvSpPr>
          <p:cNvPr id="7177" name="Text Box 4"/>
          <p:cNvSpPr txBox="1">
            <a:spLocks noChangeArrowheads="1"/>
          </p:cNvSpPr>
          <p:nvPr/>
        </p:nvSpPr>
        <p:spPr bwMode="auto">
          <a:xfrm>
            <a:off x="1227961" y="1914209"/>
            <a:ext cx="2266967" cy="40011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000" dirty="0" smtClean="0">
                <a:solidFill>
                  <a:srgbClr val="333399"/>
                </a:solidFill>
              </a:rPr>
              <a:t>Linear Regression</a:t>
            </a:r>
            <a:endParaRPr lang="en-AU" sz="2000" dirty="0" smtClean="0">
              <a:solidFill>
                <a:srgbClr val="333399"/>
              </a:solidFill>
            </a:endParaRPr>
          </a:p>
        </p:txBody>
      </p:sp>
      <p:sp>
        <p:nvSpPr>
          <p:cNvPr id="7178" name="Text Box 5"/>
          <p:cNvSpPr txBox="1">
            <a:spLocks noChangeArrowheads="1"/>
          </p:cNvSpPr>
          <p:nvPr/>
        </p:nvSpPr>
        <p:spPr bwMode="auto">
          <a:xfrm>
            <a:off x="5377460" y="1905001"/>
            <a:ext cx="2634054" cy="40011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000" dirty="0" smtClean="0">
                <a:solidFill>
                  <a:srgbClr val="333399"/>
                </a:solidFill>
              </a:rPr>
              <a:t>Coordinate Geometry</a:t>
            </a:r>
            <a:endParaRPr lang="en-AU" sz="2000" dirty="0" smtClean="0">
              <a:solidFill>
                <a:srgbClr val="333399"/>
              </a:solidFill>
            </a:endParaRPr>
          </a:p>
        </p:txBody>
      </p:sp>
      <p:sp>
        <p:nvSpPr>
          <p:cNvPr id="7179" name="Line 6"/>
          <p:cNvSpPr>
            <a:spLocks noChangeShapeType="1"/>
          </p:cNvSpPr>
          <p:nvPr/>
        </p:nvSpPr>
        <p:spPr bwMode="auto">
          <a:xfrm>
            <a:off x="4572000" y="1828800"/>
            <a:ext cx="0" cy="4419600"/>
          </a:xfrm>
          <a:prstGeom prst="line">
            <a:avLst/>
          </a:prstGeom>
          <a:noFill/>
          <a:ln w="38100">
            <a:solidFill>
              <a:schemeClr val="accent2"/>
            </a:solidFill>
            <a:prstDash val="dash"/>
            <a:round/>
            <a:headEnd/>
            <a:tailEnd/>
          </a:ln>
        </p:spPr>
        <p:txBody>
          <a:bodyPr>
            <a:spAutoFit/>
          </a:bodyPr>
          <a:lstStyle/>
          <a:p>
            <a:pPr fontAlgn="base">
              <a:spcBef>
                <a:spcPct val="0"/>
              </a:spcBef>
              <a:spcAft>
                <a:spcPct val="0"/>
              </a:spcAft>
            </a:pPr>
            <a:endParaRPr lang="en-NZ" dirty="0" smtClean="0">
              <a:solidFill>
                <a:srgbClr val="000000"/>
              </a:solidFill>
            </a:endParaRPr>
          </a:p>
        </p:txBody>
      </p:sp>
      <p:graphicFrame>
        <p:nvGraphicFramePr>
          <p:cNvPr id="7170" name="Object 7"/>
          <p:cNvGraphicFramePr>
            <a:graphicFrameLocks noChangeAspect="1"/>
          </p:cNvGraphicFramePr>
          <p:nvPr>
            <p:extLst>
              <p:ext uri="{D42A27DB-BD31-4B8C-83A1-F6EECF244321}">
                <p14:modId xmlns:p14="http://schemas.microsoft.com/office/powerpoint/2010/main" val="1570069396"/>
              </p:ext>
            </p:extLst>
          </p:nvPr>
        </p:nvGraphicFramePr>
        <p:xfrm>
          <a:off x="1263651" y="2189916"/>
          <a:ext cx="2205037" cy="577850"/>
        </p:xfrm>
        <a:graphic>
          <a:graphicData uri="http://schemas.openxmlformats.org/presentationml/2006/ole">
            <mc:AlternateContent xmlns:mc="http://schemas.openxmlformats.org/markup-compatibility/2006">
              <mc:Choice xmlns:v="urn:schemas-microsoft-com:vml" Requires="v">
                <p:oleObj spid="_x0000_s186652" name="Equation" r:id="rId4" imgW="774360" imgH="203040" progId="Equation.3">
                  <p:embed/>
                </p:oleObj>
              </mc:Choice>
              <mc:Fallback>
                <p:oleObj name="Equation" r:id="rId4" imgW="774360" imgH="203040" progId="Equation.3">
                  <p:embed/>
                  <p:pic>
                    <p:nvPicPr>
                      <p:cNvPr id="0" name="Picture 176"/>
                      <p:cNvPicPr>
                        <a:picLocks noChangeAspect="1" noChangeArrowheads="1"/>
                      </p:cNvPicPr>
                      <p:nvPr/>
                    </p:nvPicPr>
                    <p:blipFill>
                      <a:blip r:embed="rId5"/>
                      <a:srcRect/>
                      <a:stretch>
                        <a:fillRect/>
                      </a:stretch>
                    </p:blipFill>
                    <p:spPr bwMode="auto">
                      <a:xfrm>
                        <a:off x="1263651" y="2189916"/>
                        <a:ext cx="220503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8"/>
          <p:cNvGraphicFramePr>
            <a:graphicFrameLocks noChangeAspect="1"/>
          </p:cNvGraphicFramePr>
          <p:nvPr>
            <p:extLst>
              <p:ext uri="{D42A27DB-BD31-4B8C-83A1-F6EECF244321}">
                <p14:modId xmlns:p14="http://schemas.microsoft.com/office/powerpoint/2010/main" val="3067112179"/>
              </p:ext>
            </p:extLst>
          </p:nvPr>
        </p:nvGraphicFramePr>
        <p:xfrm>
          <a:off x="5610225" y="2286000"/>
          <a:ext cx="2279650" cy="506413"/>
        </p:xfrm>
        <a:graphic>
          <a:graphicData uri="http://schemas.openxmlformats.org/presentationml/2006/ole">
            <mc:AlternateContent xmlns:mc="http://schemas.openxmlformats.org/markup-compatibility/2006">
              <mc:Choice xmlns:v="urn:schemas-microsoft-com:vml" Requires="v">
                <p:oleObj spid="_x0000_s186653" name="Equation" r:id="rId6" imgW="799920" imgH="177480" progId="Equation.3">
                  <p:embed/>
                </p:oleObj>
              </mc:Choice>
              <mc:Fallback>
                <p:oleObj name="Equation" r:id="rId6" imgW="799920" imgH="177480" progId="Equation.3">
                  <p:embed/>
                  <p:pic>
                    <p:nvPicPr>
                      <p:cNvPr id="0" name="Picture 177"/>
                      <p:cNvPicPr>
                        <a:picLocks noChangeAspect="1" noChangeArrowheads="1"/>
                      </p:cNvPicPr>
                      <p:nvPr/>
                    </p:nvPicPr>
                    <p:blipFill>
                      <a:blip r:embed="rId7"/>
                      <a:srcRect/>
                      <a:stretch>
                        <a:fillRect/>
                      </a:stretch>
                    </p:blipFill>
                    <p:spPr bwMode="auto">
                      <a:xfrm>
                        <a:off x="5610225" y="2286000"/>
                        <a:ext cx="22796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80" name="Picture 9"/>
          <p:cNvPicPr>
            <a:picLocks noChangeAspect="1" noChangeArrowheads="1"/>
          </p:cNvPicPr>
          <p:nvPr/>
        </p:nvPicPr>
        <p:blipFill>
          <a:blip r:embed="rId8" cstate="print"/>
          <a:srcRect/>
          <a:stretch>
            <a:fillRect/>
          </a:stretch>
        </p:blipFill>
        <p:spPr bwMode="auto">
          <a:xfrm>
            <a:off x="76200" y="2667004"/>
            <a:ext cx="4343400" cy="3116263"/>
          </a:xfrm>
          <a:prstGeom prst="rect">
            <a:avLst/>
          </a:prstGeom>
          <a:noFill/>
          <a:ln w="38100">
            <a:noFill/>
            <a:miter lim="800000"/>
            <a:headEnd/>
            <a:tailEnd/>
          </a:ln>
        </p:spPr>
      </p:pic>
      <p:graphicFrame>
        <p:nvGraphicFramePr>
          <p:cNvPr id="7172" name="Object 10"/>
          <p:cNvGraphicFramePr>
            <a:graphicFrameLocks noChangeAspect="1"/>
          </p:cNvGraphicFramePr>
          <p:nvPr/>
        </p:nvGraphicFramePr>
        <p:xfrm>
          <a:off x="304802" y="5867400"/>
          <a:ext cx="346075" cy="381000"/>
        </p:xfrm>
        <a:graphic>
          <a:graphicData uri="http://schemas.openxmlformats.org/presentationml/2006/ole">
            <mc:AlternateContent xmlns:mc="http://schemas.openxmlformats.org/markup-compatibility/2006">
              <mc:Choice xmlns:v="urn:schemas-microsoft-com:vml" Requires="v">
                <p:oleObj spid="_x0000_s186654" name="Equation" r:id="rId9" imgW="126835" imgH="139518" progId="Equation.3">
                  <p:embed/>
                </p:oleObj>
              </mc:Choice>
              <mc:Fallback>
                <p:oleObj name="Equation" r:id="rId9" imgW="126835" imgH="139518" progId="Equation.3">
                  <p:embed/>
                  <p:pic>
                    <p:nvPicPr>
                      <p:cNvPr id="0" name="Picture 1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2" y="5867400"/>
                        <a:ext cx="346075"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1" name="Rectangle 11"/>
          <p:cNvSpPr>
            <a:spLocks noChangeArrowheads="1"/>
          </p:cNvSpPr>
          <p:nvPr/>
        </p:nvSpPr>
        <p:spPr bwMode="auto">
          <a:xfrm>
            <a:off x="762001" y="4692134"/>
            <a:ext cx="184731" cy="369332"/>
          </a:xfrm>
          <a:prstGeom prst="rect">
            <a:avLst/>
          </a:prstGeom>
          <a:noFill/>
          <a:ln w="38100">
            <a:noFill/>
            <a:miter lim="800000"/>
            <a:headEnd/>
            <a:tailEnd/>
          </a:ln>
        </p:spPr>
        <p:txBody>
          <a:bodyPr wrap="none" anchor="ctr">
            <a:spAutoFit/>
          </a:bodyPr>
          <a:lstStyle/>
          <a:p>
            <a:pPr fontAlgn="base">
              <a:spcBef>
                <a:spcPct val="0"/>
              </a:spcBef>
              <a:spcAft>
                <a:spcPct val="0"/>
              </a:spcAft>
            </a:pPr>
            <a:endParaRPr lang="en-NZ" dirty="0" smtClean="0">
              <a:solidFill>
                <a:srgbClr val="000000"/>
              </a:solidFill>
            </a:endParaRPr>
          </a:p>
        </p:txBody>
      </p:sp>
      <p:cxnSp>
        <p:nvCxnSpPr>
          <p:cNvPr id="7182" name="AutoShape 12"/>
          <p:cNvCxnSpPr>
            <a:cxnSpLocks noChangeShapeType="1"/>
            <a:endCxn id="7181" idx="1"/>
          </p:cNvCxnSpPr>
          <p:nvPr/>
        </p:nvCxnSpPr>
        <p:spPr bwMode="auto">
          <a:xfrm rot="5400000" flipH="1" flipV="1">
            <a:off x="131761" y="5222876"/>
            <a:ext cx="976316" cy="284164"/>
          </a:xfrm>
          <a:prstGeom prst="bentConnector2">
            <a:avLst/>
          </a:prstGeom>
          <a:noFill/>
          <a:ln w="28575">
            <a:solidFill>
              <a:srgbClr val="FF0000"/>
            </a:solidFill>
            <a:miter lim="800000"/>
            <a:headEnd/>
            <a:tailEnd type="triangle" w="med" len="med"/>
          </a:ln>
        </p:spPr>
      </p:cxnSp>
      <p:sp>
        <p:nvSpPr>
          <p:cNvPr id="7183" name="Line 13"/>
          <p:cNvSpPr>
            <a:spLocks noChangeShapeType="1"/>
          </p:cNvSpPr>
          <p:nvPr/>
        </p:nvSpPr>
        <p:spPr bwMode="auto">
          <a:xfrm>
            <a:off x="2286000" y="4191000"/>
            <a:ext cx="914400" cy="0"/>
          </a:xfrm>
          <a:prstGeom prst="line">
            <a:avLst/>
          </a:prstGeom>
          <a:noFill/>
          <a:ln w="28575">
            <a:solidFill>
              <a:srgbClr val="FF0000"/>
            </a:solidFill>
            <a:round/>
            <a:headEnd/>
            <a:tailEnd/>
          </a:ln>
        </p:spPr>
        <p:txBody>
          <a:bodyPr wrap="none">
            <a:spAutoFit/>
          </a:bodyPr>
          <a:lstStyle/>
          <a:p>
            <a:pPr fontAlgn="base">
              <a:spcBef>
                <a:spcPct val="0"/>
              </a:spcBef>
              <a:spcAft>
                <a:spcPct val="0"/>
              </a:spcAft>
            </a:pPr>
            <a:endParaRPr lang="en-NZ" dirty="0" smtClean="0">
              <a:solidFill>
                <a:srgbClr val="000000"/>
              </a:solidFill>
            </a:endParaRPr>
          </a:p>
        </p:txBody>
      </p:sp>
      <p:sp>
        <p:nvSpPr>
          <p:cNvPr id="7184" name="Line 14"/>
          <p:cNvSpPr>
            <a:spLocks noChangeShapeType="1"/>
          </p:cNvSpPr>
          <p:nvPr/>
        </p:nvSpPr>
        <p:spPr bwMode="auto">
          <a:xfrm flipV="1">
            <a:off x="3200400" y="3733800"/>
            <a:ext cx="0" cy="457200"/>
          </a:xfrm>
          <a:prstGeom prst="line">
            <a:avLst/>
          </a:prstGeom>
          <a:noFill/>
          <a:ln w="28575">
            <a:solidFill>
              <a:srgbClr val="FF0000"/>
            </a:solidFill>
            <a:round/>
            <a:headEnd/>
            <a:tailEnd/>
          </a:ln>
        </p:spPr>
        <p:txBody>
          <a:bodyPr wrap="none">
            <a:spAutoFit/>
          </a:bodyPr>
          <a:lstStyle/>
          <a:p>
            <a:pPr fontAlgn="base">
              <a:spcBef>
                <a:spcPct val="0"/>
              </a:spcBef>
              <a:spcAft>
                <a:spcPct val="0"/>
              </a:spcAft>
            </a:pPr>
            <a:endParaRPr lang="en-NZ" dirty="0" smtClean="0">
              <a:solidFill>
                <a:srgbClr val="000000"/>
              </a:solidFill>
            </a:endParaRPr>
          </a:p>
        </p:txBody>
      </p:sp>
      <p:sp>
        <p:nvSpPr>
          <p:cNvPr id="7185" name="Text Box 15"/>
          <p:cNvSpPr txBox="1">
            <a:spLocks noChangeArrowheads="1"/>
          </p:cNvSpPr>
          <p:nvPr/>
        </p:nvSpPr>
        <p:spPr bwMode="auto">
          <a:xfrm>
            <a:off x="3190036" y="3810003"/>
            <a:ext cx="304892" cy="307777"/>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1400" b="1" dirty="0" smtClean="0">
                <a:solidFill>
                  <a:srgbClr val="FF0000"/>
                </a:solidFill>
              </a:rPr>
              <a:t>Y</a:t>
            </a:r>
            <a:endParaRPr lang="en-AU" sz="1400" b="1" dirty="0" smtClean="0">
              <a:solidFill>
                <a:srgbClr val="FF0000"/>
              </a:solidFill>
            </a:endParaRPr>
          </a:p>
        </p:txBody>
      </p:sp>
      <p:sp>
        <p:nvSpPr>
          <p:cNvPr id="7186" name="Text Box 16"/>
          <p:cNvSpPr txBox="1">
            <a:spLocks noChangeArrowheads="1"/>
          </p:cNvSpPr>
          <p:nvPr/>
        </p:nvSpPr>
        <p:spPr bwMode="auto">
          <a:xfrm>
            <a:off x="2666262" y="4114803"/>
            <a:ext cx="284052" cy="307777"/>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1400" b="1" dirty="0" smtClean="0">
                <a:solidFill>
                  <a:srgbClr val="FF0000"/>
                </a:solidFill>
              </a:rPr>
              <a:t>x</a:t>
            </a:r>
            <a:endParaRPr lang="en-AU" sz="1400" b="1" dirty="0" smtClean="0">
              <a:solidFill>
                <a:srgbClr val="FF0000"/>
              </a:solidFill>
            </a:endParaRPr>
          </a:p>
        </p:txBody>
      </p:sp>
      <p:graphicFrame>
        <p:nvGraphicFramePr>
          <p:cNvPr id="7173" name="Object 17"/>
          <p:cNvGraphicFramePr>
            <a:graphicFrameLocks noChangeAspect="1"/>
          </p:cNvGraphicFramePr>
          <p:nvPr>
            <p:extLst>
              <p:ext uri="{D42A27DB-BD31-4B8C-83A1-F6EECF244321}">
                <p14:modId xmlns:p14="http://schemas.microsoft.com/office/powerpoint/2010/main" val="666072451"/>
              </p:ext>
            </p:extLst>
          </p:nvPr>
        </p:nvGraphicFramePr>
        <p:xfrm>
          <a:off x="1539875" y="5776913"/>
          <a:ext cx="1109663" cy="928687"/>
        </p:xfrm>
        <a:graphic>
          <a:graphicData uri="http://schemas.openxmlformats.org/presentationml/2006/ole">
            <mc:AlternateContent xmlns:mc="http://schemas.openxmlformats.org/markup-compatibility/2006">
              <mc:Choice xmlns:v="urn:schemas-microsoft-com:vml" Requires="v">
                <p:oleObj spid="_x0000_s186655" name="Equation" r:id="rId11" imgW="469800" imgH="393480" progId="Equation.3">
                  <p:embed/>
                </p:oleObj>
              </mc:Choice>
              <mc:Fallback>
                <p:oleObj name="Equation" r:id="rId11" imgW="469800" imgH="393480" progId="Equation.3">
                  <p:embed/>
                  <p:pic>
                    <p:nvPicPr>
                      <p:cNvPr id="0" name="Picture 179"/>
                      <p:cNvPicPr>
                        <a:picLocks noChangeAspect="1" noChangeArrowheads="1"/>
                      </p:cNvPicPr>
                      <p:nvPr/>
                    </p:nvPicPr>
                    <p:blipFill>
                      <a:blip r:embed="rId12"/>
                      <a:srcRect/>
                      <a:stretch>
                        <a:fillRect/>
                      </a:stretch>
                    </p:blipFill>
                    <p:spPr bwMode="auto">
                      <a:xfrm>
                        <a:off x="1539875" y="5776913"/>
                        <a:ext cx="1109663" cy="9286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187" name="AutoShape 18"/>
          <p:cNvCxnSpPr>
            <a:cxnSpLocks noChangeShapeType="1"/>
            <a:endCxn id="7186" idx="2"/>
          </p:cNvCxnSpPr>
          <p:nvPr/>
        </p:nvCxnSpPr>
        <p:spPr bwMode="auto">
          <a:xfrm rot="5400000" flipH="1" flipV="1">
            <a:off x="1968862" y="4937487"/>
            <a:ext cx="1354333" cy="324520"/>
          </a:xfrm>
          <a:prstGeom prst="bentConnector3">
            <a:avLst>
              <a:gd name="adj1" fmla="val 50000"/>
            </a:avLst>
          </a:prstGeom>
          <a:noFill/>
          <a:ln w="28575">
            <a:solidFill>
              <a:srgbClr val="FF0000"/>
            </a:solidFill>
            <a:miter lim="800000"/>
            <a:headEnd/>
            <a:tailEnd type="triangle" w="med" len="med"/>
          </a:ln>
        </p:spPr>
      </p:cxnSp>
      <p:sp>
        <p:nvSpPr>
          <p:cNvPr id="7188" name="Line 19"/>
          <p:cNvSpPr>
            <a:spLocks noChangeShapeType="1"/>
          </p:cNvSpPr>
          <p:nvPr/>
        </p:nvSpPr>
        <p:spPr bwMode="auto">
          <a:xfrm>
            <a:off x="4800600" y="4343400"/>
            <a:ext cx="3962400" cy="0"/>
          </a:xfrm>
          <a:prstGeom prst="line">
            <a:avLst/>
          </a:prstGeom>
          <a:noFill/>
          <a:ln w="28575">
            <a:solidFill>
              <a:schemeClr val="tx1"/>
            </a:solidFill>
            <a:round/>
            <a:headEnd/>
            <a:tailEnd type="triangle" w="med" len="med"/>
          </a:ln>
        </p:spPr>
        <p:txBody>
          <a:bodyPr wrap="none">
            <a:spAutoFit/>
          </a:bodyPr>
          <a:lstStyle/>
          <a:p>
            <a:pPr fontAlgn="base">
              <a:spcBef>
                <a:spcPct val="0"/>
              </a:spcBef>
              <a:spcAft>
                <a:spcPct val="0"/>
              </a:spcAft>
            </a:pPr>
            <a:endParaRPr lang="en-NZ" dirty="0" smtClean="0">
              <a:solidFill>
                <a:srgbClr val="000000"/>
              </a:solidFill>
            </a:endParaRPr>
          </a:p>
        </p:txBody>
      </p:sp>
      <p:sp>
        <p:nvSpPr>
          <p:cNvPr id="7189" name="Line 20"/>
          <p:cNvSpPr>
            <a:spLocks noChangeShapeType="1"/>
          </p:cNvSpPr>
          <p:nvPr/>
        </p:nvSpPr>
        <p:spPr bwMode="auto">
          <a:xfrm flipV="1">
            <a:off x="6705600" y="2667000"/>
            <a:ext cx="0" cy="3429000"/>
          </a:xfrm>
          <a:prstGeom prst="line">
            <a:avLst/>
          </a:prstGeom>
          <a:noFill/>
          <a:ln w="28575">
            <a:solidFill>
              <a:schemeClr val="tx1"/>
            </a:solidFill>
            <a:round/>
            <a:headEnd/>
            <a:tailEnd type="triangle" w="med" len="med"/>
          </a:ln>
        </p:spPr>
        <p:txBody>
          <a:bodyPr wrap="none">
            <a:spAutoFit/>
          </a:bodyPr>
          <a:lstStyle/>
          <a:p>
            <a:pPr fontAlgn="base">
              <a:spcBef>
                <a:spcPct val="0"/>
              </a:spcBef>
              <a:spcAft>
                <a:spcPct val="0"/>
              </a:spcAft>
            </a:pPr>
            <a:endParaRPr lang="en-NZ" dirty="0" smtClean="0">
              <a:solidFill>
                <a:srgbClr val="000000"/>
              </a:solidFill>
            </a:endParaRPr>
          </a:p>
        </p:txBody>
      </p:sp>
      <p:sp>
        <p:nvSpPr>
          <p:cNvPr id="7190" name="Line 21"/>
          <p:cNvSpPr>
            <a:spLocks noChangeShapeType="1"/>
          </p:cNvSpPr>
          <p:nvPr/>
        </p:nvSpPr>
        <p:spPr bwMode="auto">
          <a:xfrm flipV="1">
            <a:off x="4800600" y="3352800"/>
            <a:ext cx="3810000" cy="2286000"/>
          </a:xfrm>
          <a:prstGeom prst="line">
            <a:avLst/>
          </a:prstGeom>
          <a:noFill/>
          <a:ln w="28575">
            <a:solidFill>
              <a:schemeClr val="accent2"/>
            </a:solidFill>
            <a:round/>
            <a:headEnd/>
            <a:tailEnd/>
          </a:ln>
        </p:spPr>
        <p:txBody>
          <a:bodyPr wrap="none">
            <a:spAutoFit/>
          </a:bodyPr>
          <a:lstStyle/>
          <a:p>
            <a:pPr fontAlgn="base">
              <a:spcBef>
                <a:spcPct val="0"/>
              </a:spcBef>
              <a:spcAft>
                <a:spcPct val="0"/>
              </a:spcAft>
            </a:pPr>
            <a:endParaRPr lang="en-NZ" dirty="0" smtClean="0">
              <a:solidFill>
                <a:srgbClr val="000000"/>
              </a:solidFill>
            </a:endParaRPr>
          </a:p>
        </p:txBody>
      </p:sp>
      <p:sp>
        <p:nvSpPr>
          <p:cNvPr id="7191" name="Line 22"/>
          <p:cNvSpPr>
            <a:spLocks noChangeShapeType="1"/>
          </p:cNvSpPr>
          <p:nvPr/>
        </p:nvSpPr>
        <p:spPr bwMode="auto">
          <a:xfrm>
            <a:off x="7489825" y="4038600"/>
            <a:ext cx="914400" cy="0"/>
          </a:xfrm>
          <a:prstGeom prst="line">
            <a:avLst/>
          </a:prstGeom>
          <a:noFill/>
          <a:ln w="28575">
            <a:solidFill>
              <a:srgbClr val="FF0000"/>
            </a:solidFill>
            <a:round/>
            <a:headEnd/>
            <a:tailEnd/>
          </a:ln>
        </p:spPr>
        <p:txBody>
          <a:bodyPr wrap="none">
            <a:spAutoFit/>
          </a:bodyPr>
          <a:lstStyle/>
          <a:p>
            <a:pPr fontAlgn="base">
              <a:spcBef>
                <a:spcPct val="0"/>
              </a:spcBef>
              <a:spcAft>
                <a:spcPct val="0"/>
              </a:spcAft>
            </a:pPr>
            <a:endParaRPr lang="en-NZ" dirty="0" smtClean="0">
              <a:solidFill>
                <a:srgbClr val="000000"/>
              </a:solidFill>
            </a:endParaRPr>
          </a:p>
        </p:txBody>
      </p:sp>
      <p:sp>
        <p:nvSpPr>
          <p:cNvPr id="7192" name="Line 23"/>
          <p:cNvSpPr>
            <a:spLocks noChangeShapeType="1"/>
          </p:cNvSpPr>
          <p:nvPr/>
        </p:nvSpPr>
        <p:spPr bwMode="auto">
          <a:xfrm flipV="1">
            <a:off x="8404225" y="3505200"/>
            <a:ext cx="0" cy="533400"/>
          </a:xfrm>
          <a:prstGeom prst="line">
            <a:avLst/>
          </a:prstGeom>
          <a:noFill/>
          <a:ln w="28575">
            <a:solidFill>
              <a:srgbClr val="FF0000"/>
            </a:solidFill>
            <a:round/>
            <a:headEnd/>
            <a:tailEnd/>
          </a:ln>
        </p:spPr>
        <p:txBody>
          <a:bodyPr>
            <a:spAutoFit/>
          </a:bodyPr>
          <a:lstStyle/>
          <a:p>
            <a:pPr fontAlgn="base">
              <a:spcBef>
                <a:spcPct val="0"/>
              </a:spcBef>
              <a:spcAft>
                <a:spcPct val="0"/>
              </a:spcAft>
            </a:pPr>
            <a:endParaRPr lang="en-NZ" dirty="0" smtClean="0">
              <a:solidFill>
                <a:srgbClr val="000000"/>
              </a:solidFill>
            </a:endParaRPr>
          </a:p>
        </p:txBody>
      </p:sp>
      <p:sp>
        <p:nvSpPr>
          <p:cNvPr id="7193" name="Text Box 24"/>
          <p:cNvSpPr txBox="1">
            <a:spLocks noChangeArrowheads="1"/>
          </p:cNvSpPr>
          <p:nvPr/>
        </p:nvSpPr>
        <p:spPr bwMode="auto">
          <a:xfrm>
            <a:off x="8403487" y="3581403"/>
            <a:ext cx="284052" cy="307777"/>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1400" b="1" dirty="0" smtClean="0">
                <a:solidFill>
                  <a:srgbClr val="FF0000"/>
                </a:solidFill>
              </a:rPr>
              <a:t>y</a:t>
            </a:r>
            <a:endParaRPr lang="en-AU" sz="1400" b="1" dirty="0" smtClean="0">
              <a:solidFill>
                <a:srgbClr val="FF0000"/>
              </a:solidFill>
            </a:endParaRPr>
          </a:p>
        </p:txBody>
      </p:sp>
      <p:sp>
        <p:nvSpPr>
          <p:cNvPr id="7194" name="Text Box 25"/>
          <p:cNvSpPr txBox="1">
            <a:spLocks noChangeArrowheads="1"/>
          </p:cNvSpPr>
          <p:nvPr/>
        </p:nvSpPr>
        <p:spPr bwMode="auto">
          <a:xfrm>
            <a:off x="7870087" y="3962403"/>
            <a:ext cx="284052" cy="307777"/>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1400" b="1" dirty="0" smtClean="0">
                <a:solidFill>
                  <a:srgbClr val="FF0000"/>
                </a:solidFill>
              </a:rPr>
              <a:t>x</a:t>
            </a:r>
            <a:endParaRPr lang="en-AU" sz="1400" b="1" dirty="0" smtClean="0">
              <a:solidFill>
                <a:srgbClr val="FF0000"/>
              </a:solidFill>
            </a:endParaRPr>
          </a:p>
        </p:txBody>
      </p:sp>
      <p:graphicFrame>
        <p:nvGraphicFramePr>
          <p:cNvPr id="7174" name="Object 26"/>
          <p:cNvGraphicFramePr>
            <a:graphicFrameLocks noChangeAspect="1"/>
          </p:cNvGraphicFramePr>
          <p:nvPr>
            <p:extLst>
              <p:ext uri="{D42A27DB-BD31-4B8C-83A1-F6EECF244321}">
                <p14:modId xmlns:p14="http://schemas.microsoft.com/office/powerpoint/2010/main" val="2735665805"/>
              </p:ext>
            </p:extLst>
          </p:nvPr>
        </p:nvGraphicFramePr>
        <p:xfrm>
          <a:off x="6699250" y="5624513"/>
          <a:ext cx="1201738" cy="928687"/>
        </p:xfrm>
        <a:graphic>
          <a:graphicData uri="http://schemas.openxmlformats.org/presentationml/2006/ole">
            <mc:AlternateContent xmlns:mc="http://schemas.openxmlformats.org/markup-compatibility/2006">
              <mc:Choice xmlns:v="urn:schemas-microsoft-com:vml" Requires="v">
                <p:oleObj spid="_x0000_s186656" name="Equation" r:id="rId13" imgW="507960" imgH="393480" progId="Equation.3">
                  <p:embed/>
                </p:oleObj>
              </mc:Choice>
              <mc:Fallback>
                <p:oleObj name="Equation" r:id="rId13" imgW="507960" imgH="393480" progId="Equation.3">
                  <p:embed/>
                  <p:pic>
                    <p:nvPicPr>
                      <p:cNvPr id="0" name="Picture 180"/>
                      <p:cNvPicPr>
                        <a:picLocks noChangeAspect="1" noChangeArrowheads="1"/>
                      </p:cNvPicPr>
                      <p:nvPr/>
                    </p:nvPicPr>
                    <p:blipFill>
                      <a:blip r:embed="rId14"/>
                      <a:srcRect/>
                      <a:stretch>
                        <a:fillRect/>
                      </a:stretch>
                    </p:blipFill>
                    <p:spPr bwMode="auto">
                      <a:xfrm>
                        <a:off x="6699250" y="5624513"/>
                        <a:ext cx="1201738" cy="9286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195" name="AutoShape 27"/>
          <p:cNvCxnSpPr>
            <a:cxnSpLocks noChangeShapeType="1"/>
            <a:endCxn id="7194" idx="2"/>
          </p:cNvCxnSpPr>
          <p:nvPr/>
        </p:nvCxnSpPr>
        <p:spPr bwMode="auto">
          <a:xfrm rot="5400000" flipH="1" flipV="1">
            <a:off x="7199066" y="4811467"/>
            <a:ext cx="1354333" cy="271761"/>
          </a:xfrm>
          <a:prstGeom prst="bentConnector3">
            <a:avLst>
              <a:gd name="adj1" fmla="val 50000"/>
            </a:avLst>
          </a:prstGeom>
          <a:noFill/>
          <a:ln w="28575">
            <a:solidFill>
              <a:srgbClr val="FF0000"/>
            </a:solidFill>
            <a:miter lim="800000"/>
            <a:headEnd/>
            <a:tailEnd type="triangle" w="med" len="med"/>
          </a:ln>
        </p:spPr>
      </p:cxnSp>
      <p:graphicFrame>
        <p:nvGraphicFramePr>
          <p:cNvPr id="7175" name="Object 28"/>
          <p:cNvGraphicFramePr>
            <a:graphicFrameLocks noChangeAspect="1"/>
          </p:cNvGraphicFramePr>
          <p:nvPr/>
        </p:nvGraphicFramePr>
        <p:xfrm>
          <a:off x="6264275" y="5486400"/>
          <a:ext cx="312738" cy="381000"/>
        </p:xfrm>
        <a:graphic>
          <a:graphicData uri="http://schemas.openxmlformats.org/presentationml/2006/ole">
            <mc:AlternateContent xmlns:mc="http://schemas.openxmlformats.org/markup-compatibility/2006">
              <mc:Choice xmlns:v="urn:schemas-microsoft-com:vml" Requires="v">
                <p:oleObj spid="_x0000_s186657" name="Equation" r:id="rId15" imgW="114201" imgH="139579" progId="Equation.3">
                  <p:embed/>
                </p:oleObj>
              </mc:Choice>
              <mc:Fallback>
                <p:oleObj name="Equation" r:id="rId15" imgW="114201" imgH="139579" progId="Equation.3">
                  <p:embed/>
                  <p:pic>
                    <p:nvPicPr>
                      <p:cNvPr id="0" name="Picture 1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4275" y="5486400"/>
                        <a:ext cx="312738" cy="381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6" name="Rectangle 29"/>
          <p:cNvSpPr>
            <a:spLocks noChangeArrowheads="1"/>
          </p:cNvSpPr>
          <p:nvPr/>
        </p:nvSpPr>
        <p:spPr bwMode="auto">
          <a:xfrm>
            <a:off x="6705601" y="4311134"/>
            <a:ext cx="184731" cy="369332"/>
          </a:xfrm>
          <a:prstGeom prst="rect">
            <a:avLst/>
          </a:prstGeom>
          <a:noFill/>
          <a:ln w="38100">
            <a:noFill/>
            <a:miter lim="800000"/>
            <a:headEnd/>
            <a:tailEnd/>
          </a:ln>
        </p:spPr>
        <p:txBody>
          <a:bodyPr wrap="none" anchor="ctr">
            <a:spAutoFit/>
          </a:bodyPr>
          <a:lstStyle/>
          <a:p>
            <a:pPr fontAlgn="base">
              <a:spcBef>
                <a:spcPct val="0"/>
              </a:spcBef>
              <a:spcAft>
                <a:spcPct val="0"/>
              </a:spcAft>
            </a:pPr>
            <a:endParaRPr lang="en-NZ" dirty="0" smtClean="0">
              <a:solidFill>
                <a:srgbClr val="000000"/>
              </a:solidFill>
            </a:endParaRPr>
          </a:p>
        </p:txBody>
      </p:sp>
      <p:cxnSp>
        <p:nvCxnSpPr>
          <p:cNvPr id="7197" name="AutoShape 30"/>
          <p:cNvCxnSpPr>
            <a:cxnSpLocks noChangeShapeType="1"/>
            <a:endCxn id="7196" idx="1"/>
          </p:cNvCxnSpPr>
          <p:nvPr/>
        </p:nvCxnSpPr>
        <p:spPr bwMode="auto">
          <a:xfrm rot="5400000" flipH="1" flipV="1">
            <a:off x="6075361" y="4841876"/>
            <a:ext cx="976316" cy="284164"/>
          </a:xfrm>
          <a:prstGeom prst="bentConnector2">
            <a:avLst/>
          </a:prstGeom>
          <a:noFill/>
          <a:ln w="28575">
            <a:solidFill>
              <a:srgbClr val="FF0000"/>
            </a:solidFill>
            <a:miter lim="800000"/>
            <a:headEnd/>
            <a:tailEnd type="triangle" w="med" len="med"/>
          </a:ln>
        </p:spPr>
      </p:cxnSp>
      <p:sp>
        <p:nvSpPr>
          <p:cNvPr id="7198" name="Rectangle 33"/>
          <p:cNvSpPr>
            <a:spLocks noChangeArrowheads="1"/>
          </p:cNvSpPr>
          <p:nvPr/>
        </p:nvSpPr>
        <p:spPr bwMode="auto">
          <a:xfrm>
            <a:off x="400051"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31" name="Slide Number Placeholder 3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61</a:t>
            </a:fld>
            <a:endParaRPr lang="en-US">
              <a:solidFill>
                <a:srgbClr val="00000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251520" y="1028057"/>
            <a:ext cx="7600799"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Analysis – least squares </a:t>
            </a:r>
            <a:r>
              <a:rPr lang="en-US" sz="2400" dirty="0">
                <a:solidFill>
                  <a:srgbClr val="0070C0"/>
                </a:solidFill>
              </a:rPr>
              <a:t>r</a:t>
            </a:r>
            <a:r>
              <a:rPr lang="en-US" sz="2400" dirty="0" smtClean="0">
                <a:solidFill>
                  <a:srgbClr val="0070C0"/>
                </a:solidFill>
              </a:rPr>
              <a:t>egression</a:t>
            </a:r>
            <a:endParaRPr lang="en-AU" sz="2400" dirty="0" smtClean="0">
              <a:solidFill>
                <a:srgbClr val="0070C0"/>
              </a:solidFill>
            </a:endParaRPr>
          </a:p>
        </p:txBody>
      </p:sp>
      <p:sp>
        <p:nvSpPr>
          <p:cNvPr id="34819" name="Rectangle 4"/>
          <p:cNvSpPr>
            <a:spLocks noChangeArrowheads="1"/>
          </p:cNvSpPr>
          <p:nvPr/>
        </p:nvSpPr>
        <p:spPr bwMode="auto">
          <a:xfrm>
            <a:off x="1863725" y="4875213"/>
            <a:ext cx="12700" cy="11112"/>
          </a:xfrm>
          <a:prstGeom prst="rect">
            <a:avLst/>
          </a:prstGeom>
          <a:solidFill>
            <a:srgbClr val="000000"/>
          </a:solidFill>
          <a:ln w="9525">
            <a:noFill/>
            <a:miter lim="800000"/>
            <a:headEnd/>
            <a:tailEnd/>
          </a:ln>
        </p:spPr>
        <p:txBody>
          <a:bodyPr/>
          <a:lstStyle/>
          <a:p>
            <a:pPr fontAlgn="base">
              <a:spcBef>
                <a:spcPct val="0"/>
              </a:spcBef>
              <a:spcAft>
                <a:spcPct val="0"/>
              </a:spcAft>
            </a:pPr>
            <a:endParaRPr lang="en-NZ" dirty="0" smtClean="0">
              <a:solidFill>
                <a:srgbClr val="000000"/>
              </a:solidFill>
            </a:endParaRPr>
          </a:p>
        </p:txBody>
      </p:sp>
      <p:sp>
        <p:nvSpPr>
          <p:cNvPr id="34820" name="Text Box 5"/>
          <p:cNvSpPr txBox="1">
            <a:spLocks noChangeArrowheads="1"/>
          </p:cNvSpPr>
          <p:nvPr/>
        </p:nvSpPr>
        <p:spPr bwMode="auto">
          <a:xfrm>
            <a:off x="4022727" y="1868488"/>
            <a:ext cx="4968875" cy="3046988"/>
          </a:xfrm>
          <a:prstGeom prst="rect">
            <a:avLst/>
          </a:prstGeom>
          <a:noFill/>
          <a:ln w="38100">
            <a:noFill/>
            <a:miter lim="800000"/>
            <a:headEnd/>
            <a:tailEnd/>
          </a:ln>
        </p:spPr>
        <p:txBody>
          <a:bodyPr>
            <a:spAutoFit/>
          </a:bodyPr>
          <a:lstStyle/>
          <a:p>
            <a:pPr fontAlgn="base">
              <a:spcBef>
                <a:spcPct val="0"/>
              </a:spcBef>
              <a:spcAft>
                <a:spcPct val="0"/>
              </a:spcAft>
            </a:pPr>
            <a:r>
              <a:rPr lang="en-US" sz="2400" dirty="0" smtClean="0">
                <a:solidFill>
                  <a:srgbClr val="000000"/>
                </a:solidFill>
              </a:rPr>
              <a:t>Make forecasts for the 4 quarters in year 2016, considering the seasonal effects in the time series.</a:t>
            </a:r>
          </a:p>
          <a:p>
            <a:pPr fontAlgn="base">
              <a:spcBef>
                <a:spcPct val="0"/>
              </a:spcBef>
              <a:spcAft>
                <a:spcPct val="0"/>
              </a:spcAft>
            </a:pPr>
            <a:endParaRPr lang="en-US" sz="2400" dirty="0" smtClean="0">
              <a:solidFill>
                <a:srgbClr val="000000"/>
              </a:solidFill>
            </a:endParaRPr>
          </a:p>
          <a:p>
            <a:pPr marL="457200" indent="-457200" fontAlgn="base">
              <a:spcBef>
                <a:spcPct val="0"/>
              </a:spcBef>
              <a:spcAft>
                <a:spcPct val="0"/>
              </a:spcAft>
              <a:buFont typeface="+mj-lt"/>
              <a:buAutoNum type="arabicPeriod"/>
            </a:pPr>
            <a:r>
              <a:rPr lang="en-US" sz="2400" dirty="0" smtClean="0">
                <a:solidFill>
                  <a:srgbClr val="000000"/>
                </a:solidFill>
              </a:rPr>
              <a:t>Develop a least squares</a:t>
            </a:r>
          </a:p>
          <a:p>
            <a:pPr fontAlgn="base">
              <a:spcBef>
                <a:spcPct val="0"/>
              </a:spcBef>
              <a:spcAft>
                <a:spcPct val="0"/>
              </a:spcAft>
            </a:pPr>
            <a:r>
              <a:rPr lang="en-US" sz="2400" dirty="0">
                <a:solidFill>
                  <a:srgbClr val="000000"/>
                </a:solidFill>
              </a:rPr>
              <a:t> </a:t>
            </a:r>
            <a:r>
              <a:rPr lang="en-US" sz="2400" dirty="0" smtClean="0">
                <a:solidFill>
                  <a:srgbClr val="000000"/>
                </a:solidFill>
              </a:rPr>
              <a:t>     regression line for this.</a:t>
            </a:r>
          </a:p>
          <a:p>
            <a:pPr marL="457200" indent="-457200" fontAlgn="base">
              <a:spcBef>
                <a:spcPct val="0"/>
              </a:spcBef>
              <a:spcAft>
                <a:spcPct val="0"/>
              </a:spcAft>
              <a:buFont typeface="+mj-lt"/>
              <a:buAutoNum type="arabicPeriod" startAt="2"/>
            </a:pPr>
            <a:r>
              <a:rPr lang="en-US" sz="2400" dirty="0" smtClean="0">
                <a:solidFill>
                  <a:srgbClr val="000000"/>
                </a:solidFill>
              </a:rPr>
              <a:t>Make the forecasts.</a:t>
            </a:r>
          </a:p>
          <a:p>
            <a:pPr fontAlgn="base">
              <a:spcBef>
                <a:spcPct val="0"/>
              </a:spcBef>
              <a:spcAft>
                <a:spcPct val="0"/>
              </a:spcAft>
            </a:pPr>
            <a:endParaRPr lang="en-AU" sz="2400" dirty="0" smtClean="0">
              <a:solidFill>
                <a:srgbClr val="000000"/>
              </a:solidFill>
            </a:endParaRPr>
          </a:p>
        </p:txBody>
      </p:sp>
      <p:grpSp>
        <p:nvGrpSpPr>
          <p:cNvPr id="2" name="Group 6"/>
          <p:cNvGrpSpPr>
            <a:grpSpLocks/>
          </p:cNvGrpSpPr>
          <p:nvPr/>
        </p:nvGrpSpPr>
        <p:grpSpPr bwMode="auto">
          <a:xfrm>
            <a:off x="185740" y="1692278"/>
            <a:ext cx="3794125" cy="4340225"/>
            <a:chOff x="117" y="1066"/>
            <a:chExt cx="2390" cy="2734"/>
          </a:xfrm>
        </p:grpSpPr>
        <p:sp>
          <p:nvSpPr>
            <p:cNvPr id="34823" name="Rectangle 7"/>
            <p:cNvSpPr>
              <a:spLocks noChangeArrowheads="1"/>
            </p:cNvSpPr>
            <p:nvPr/>
          </p:nvSpPr>
          <p:spPr bwMode="auto">
            <a:xfrm>
              <a:off x="286" y="1250"/>
              <a:ext cx="468"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Period</a:t>
              </a:r>
              <a:endParaRPr lang="en-AU" sz="2400" smtClean="0">
                <a:solidFill>
                  <a:srgbClr val="000000"/>
                </a:solidFill>
              </a:endParaRPr>
            </a:p>
          </p:txBody>
        </p:sp>
        <p:sp>
          <p:nvSpPr>
            <p:cNvPr id="34824" name="Rectangle 8"/>
            <p:cNvSpPr>
              <a:spLocks noChangeArrowheads="1"/>
            </p:cNvSpPr>
            <p:nvPr/>
          </p:nvSpPr>
          <p:spPr bwMode="auto">
            <a:xfrm>
              <a:off x="747" y="125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25" name="Rectangle 9"/>
            <p:cNvSpPr>
              <a:spLocks noChangeArrowheads="1"/>
            </p:cNvSpPr>
            <p:nvPr/>
          </p:nvSpPr>
          <p:spPr bwMode="auto">
            <a:xfrm>
              <a:off x="956" y="1250"/>
              <a:ext cx="546"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Quarter</a:t>
              </a:r>
              <a:endParaRPr lang="en-AU" sz="2400" smtClean="0">
                <a:solidFill>
                  <a:srgbClr val="000000"/>
                </a:solidFill>
              </a:endParaRPr>
            </a:p>
          </p:txBody>
        </p:sp>
        <p:sp>
          <p:nvSpPr>
            <p:cNvPr id="34826" name="Rectangle 10"/>
            <p:cNvSpPr>
              <a:spLocks noChangeArrowheads="1"/>
            </p:cNvSpPr>
            <p:nvPr/>
          </p:nvSpPr>
          <p:spPr bwMode="auto">
            <a:xfrm>
              <a:off x="1500" y="125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27" name="Rectangle 11"/>
            <p:cNvSpPr>
              <a:spLocks noChangeArrowheads="1"/>
            </p:cNvSpPr>
            <p:nvPr/>
          </p:nvSpPr>
          <p:spPr bwMode="auto">
            <a:xfrm>
              <a:off x="1850" y="1066"/>
              <a:ext cx="49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Actual </a:t>
              </a:r>
              <a:endParaRPr lang="en-AU" sz="2400" smtClean="0">
                <a:solidFill>
                  <a:srgbClr val="000000"/>
                </a:solidFill>
              </a:endParaRPr>
            </a:p>
          </p:txBody>
        </p:sp>
        <p:sp>
          <p:nvSpPr>
            <p:cNvPr id="34828" name="Rectangle 12"/>
            <p:cNvSpPr>
              <a:spLocks noChangeArrowheads="1"/>
            </p:cNvSpPr>
            <p:nvPr/>
          </p:nvSpPr>
          <p:spPr bwMode="auto">
            <a:xfrm>
              <a:off x="1793" y="1250"/>
              <a:ext cx="58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dirty="0">
                  <a:solidFill>
                    <a:srgbClr val="000000"/>
                  </a:solidFill>
                </a:rPr>
                <a:t>d</a:t>
              </a:r>
              <a:r>
                <a:rPr lang="en-AU" sz="2000" dirty="0" smtClean="0">
                  <a:solidFill>
                    <a:srgbClr val="000000"/>
                  </a:solidFill>
                </a:rPr>
                <a:t>emand</a:t>
              </a:r>
              <a:endParaRPr lang="en-AU" sz="2400" dirty="0" smtClean="0">
                <a:solidFill>
                  <a:srgbClr val="000000"/>
                </a:solidFill>
              </a:endParaRPr>
            </a:p>
          </p:txBody>
        </p:sp>
        <p:sp>
          <p:nvSpPr>
            <p:cNvPr id="34829" name="Rectangle 13"/>
            <p:cNvSpPr>
              <a:spLocks noChangeArrowheads="1"/>
            </p:cNvSpPr>
            <p:nvPr/>
          </p:nvSpPr>
          <p:spPr bwMode="auto">
            <a:xfrm>
              <a:off x="2372" y="125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dirty="0" smtClean="0">
                  <a:solidFill>
                    <a:srgbClr val="000000"/>
                  </a:solidFill>
                </a:rPr>
                <a:t> </a:t>
              </a:r>
              <a:endParaRPr lang="en-AU" sz="2400" dirty="0" smtClean="0">
                <a:solidFill>
                  <a:srgbClr val="000000"/>
                </a:solidFill>
              </a:endParaRPr>
            </a:p>
          </p:txBody>
        </p:sp>
        <p:sp>
          <p:nvSpPr>
            <p:cNvPr id="34830" name="Rectangle 14"/>
            <p:cNvSpPr>
              <a:spLocks noChangeArrowheads="1"/>
            </p:cNvSpPr>
            <p:nvPr/>
          </p:nvSpPr>
          <p:spPr bwMode="auto">
            <a:xfrm>
              <a:off x="471" y="1466"/>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1</a:t>
              </a:r>
              <a:endParaRPr lang="en-AU" sz="2400" smtClean="0">
                <a:solidFill>
                  <a:srgbClr val="000000"/>
                </a:solidFill>
              </a:endParaRPr>
            </a:p>
          </p:txBody>
        </p:sp>
        <p:sp>
          <p:nvSpPr>
            <p:cNvPr id="34831" name="Rectangle 15"/>
            <p:cNvSpPr>
              <a:spLocks noChangeArrowheads="1"/>
            </p:cNvSpPr>
            <p:nvPr/>
          </p:nvSpPr>
          <p:spPr bwMode="auto">
            <a:xfrm>
              <a:off x="557" y="146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32" name="Rectangle 16"/>
            <p:cNvSpPr>
              <a:spLocks noChangeArrowheads="1"/>
            </p:cNvSpPr>
            <p:nvPr/>
          </p:nvSpPr>
          <p:spPr bwMode="auto">
            <a:xfrm>
              <a:off x="1201" y="146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a:t>
              </a:r>
              <a:endParaRPr lang="en-AU" sz="2400" smtClean="0">
                <a:solidFill>
                  <a:srgbClr val="000000"/>
                </a:solidFill>
              </a:endParaRPr>
            </a:p>
          </p:txBody>
        </p:sp>
        <p:sp>
          <p:nvSpPr>
            <p:cNvPr id="34833" name="Rectangle 17"/>
            <p:cNvSpPr>
              <a:spLocks noChangeArrowheads="1"/>
            </p:cNvSpPr>
            <p:nvPr/>
          </p:nvSpPr>
          <p:spPr bwMode="auto">
            <a:xfrm>
              <a:off x="1248" y="146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34" name="Rectangle 18"/>
            <p:cNvSpPr>
              <a:spLocks noChangeArrowheads="1"/>
            </p:cNvSpPr>
            <p:nvPr/>
          </p:nvSpPr>
          <p:spPr bwMode="auto">
            <a:xfrm>
              <a:off x="1896" y="1466"/>
              <a:ext cx="358"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dirty="0" smtClean="0">
                  <a:solidFill>
                    <a:srgbClr val="000000"/>
                  </a:solidFill>
                </a:rPr>
                <a:t>  600</a:t>
              </a:r>
              <a:endParaRPr lang="en-AU" sz="2400" dirty="0" smtClean="0">
                <a:solidFill>
                  <a:srgbClr val="000000"/>
                </a:solidFill>
              </a:endParaRPr>
            </a:p>
          </p:txBody>
        </p:sp>
        <p:sp>
          <p:nvSpPr>
            <p:cNvPr id="34835" name="Rectangle 19"/>
            <p:cNvSpPr>
              <a:spLocks noChangeArrowheads="1"/>
            </p:cNvSpPr>
            <p:nvPr/>
          </p:nvSpPr>
          <p:spPr bwMode="auto">
            <a:xfrm>
              <a:off x="2204" y="146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36" name="Rectangle 20"/>
            <p:cNvSpPr>
              <a:spLocks noChangeArrowheads="1"/>
            </p:cNvSpPr>
            <p:nvPr/>
          </p:nvSpPr>
          <p:spPr bwMode="auto">
            <a:xfrm>
              <a:off x="117" y="1437"/>
              <a:ext cx="704" cy="19"/>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837" name="Rectangle 21"/>
            <p:cNvSpPr>
              <a:spLocks noChangeArrowheads="1"/>
            </p:cNvSpPr>
            <p:nvPr/>
          </p:nvSpPr>
          <p:spPr bwMode="auto">
            <a:xfrm>
              <a:off x="821" y="1437"/>
              <a:ext cx="19" cy="19"/>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838" name="Rectangle 22"/>
            <p:cNvSpPr>
              <a:spLocks noChangeArrowheads="1"/>
            </p:cNvSpPr>
            <p:nvPr/>
          </p:nvSpPr>
          <p:spPr bwMode="auto">
            <a:xfrm>
              <a:off x="840" y="1437"/>
              <a:ext cx="708" cy="19"/>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839" name="Rectangle 23"/>
            <p:cNvSpPr>
              <a:spLocks noChangeArrowheads="1"/>
            </p:cNvSpPr>
            <p:nvPr/>
          </p:nvSpPr>
          <p:spPr bwMode="auto">
            <a:xfrm>
              <a:off x="1548" y="1437"/>
              <a:ext cx="19" cy="19"/>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840" name="Rectangle 24"/>
            <p:cNvSpPr>
              <a:spLocks noChangeArrowheads="1"/>
            </p:cNvSpPr>
            <p:nvPr/>
          </p:nvSpPr>
          <p:spPr bwMode="auto">
            <a:xfrm>
              <a:off x="1567" y="1437"/>
              <a:ext cx="940" cy="19"/>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841" name="Rectangle 25"/>
            <p:cNvSpPr>
              <a:spLocks noChangeArrowheads="1"/>
            </p:cNvSpPr>
            <p:nvPr/>
          </p:nvSpPr>
          <p:spPr bwMode="auto">
            <a:xfrm>
              <a:off x="471" y="1660"/>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2</a:t>
              </a:r>
              <a:endParaRPr lang="en-AU" sz="2400" smtClean="0">
                <a:solidFill>
                  <a:srgbClr val="000000"/>
                </a:solidFill>
              </a:endParaRPr>
            </a:p>
          </p:txBody>
        </p:sp>
        <p:sp>
          <p:nvSpPr>
            <p:cNvPr id="34842" name="Rectangle 26"/>
            <p:cNvSpPr>
              <a:spLocks noChangeArrowheads="1"/>
            </p:cNvSpPr>
            <p:nvPr/>
          </p:nvSpPr>
          <p:spPr bwMode="auto">
            <a:xfrm>
              <a:off x="557" y="166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43" name="Rectangle 27"/>
            <p:cNvSpPr>
              <a:spLocks noChangeArrowheads="1"/>
            </p:cNvSpPr>
            <p:nvPr/>
          </p:nvSpPr>
          <p:spPr bwMode="auto">
            <a:xfrm>
              <a:off x="1179" y="1660"/>
              <a:ext cx="8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II</a:t>
              </a:r>
              <a:endParaRPr lang="en-AU" sz="2400" smtClean="0">
                <a:solidFill>
                  <a:srgbClr val="000000"/>
                </a:solidFill>
              </a:endParaRPr>
            </a:p>
          </p:txBody>
        </p:sp>
        <p:sp>
          <p:nvSpPr>
            <p:cNvPr id="34844" name="Rectangle 28"/>
            <p:cNvSpPr>
              <a:spLocks noChangeArrowheads="1"/>
            </p:cNvSpPr>
            <p:nvPr/>
          </p:nvSpPr>
          <p:spPr bwMode="auto">
            <a:xfrm>
              <a:off x="1270" y="166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45" name="Rectangle 29"/>
            <p:cNvSpPr>
              <a:spLocks noChangeArrowheads="1"/>
            </p:cNvSpPr>
            <p:nvPr/>
          </p:nvSpPr>
          <p:spPr bwMode="auto">
            <a:xfrm>
              <a:off x="1896" y="1660"/>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1550</a:t>
              </a:r>
              <a:endParaRPr lang="en-AU" sz="2400" smtClean="0">
                <a:solidFill>
                  <a:srgbClr val="000000"/>
                </a:solidFill>
              </a:endParaRPr>
            </a:p>
          </p:txBody>
        </p:sp>
        <p:sp>
          <p:nvSpPr>
            <p:cNvPr id="34846" name="Rectangle 30"/>
            <p:cNvSpPr>
              <a:spLocks noChangeArrowheads="1"/>
            </p:cNvSpPr>
            <p:nvPr/>
          </p:nvSpPr>
          <p:spPr bwMode="auto">
            <a:xfrm>
              <a:off x="2249" y="166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47" name="Rectangle 31"/>
            <p:cNvSpPr>
              <a:spLocks noChangeArrowheads="1"/>
            </p:cNvSpPr>
            <p:nvPr/>
          </p:nvSpPr>
          <p:spPr bwMode="auto">
            <a:xfrm>
              <a:off x="471" y="1853"/>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3</a:t>
              </a:r>
              <a:endParaRPr lang="en-AU" sz="2400" smtClean="0">
                <a:solidFill>
                  <a:srgbClr val="000000"/>
                </a:solidFill>
              </a:endParaRPr>
            </a:p>
          </p:txBody>
        </p:sp>
        <p:sp>
          <p:nvSpPr>
            <p:cNvPr id="34848" name="Rectangle 32"/>
            <p:cNvSpPr>
              <a:spLocks noChangeArrowheads="1"/>
            </p:cNvSpPr>
            <p:nvPr/>
          </p:nvSpPr>
          <p:spPr bwMode="auto">
            <a:xfrm>
              <a:off x="557" y="1853"/>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49" name="Rectangle 33"/>
            <p:cNvSpPr>
              <a:spLocks noChangeArrowheads="1"/>
            </p:cNvSpPr>
            <p:nvPr/>
          </p:nvSpPr>
          <p:spPr bwMode="auto">
            <a:xfrm>
              <a:off x="1154" y="1853"/>
              <a:ext cx="133"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III</a:t>
              </a:r>
              <a:endParaRPr lang="en-AU" sz="2400" smtClean="0">
                <a:solidFill>
                  <a:srgbClr val="000000"/>
                </a:solidFill>
              </a:endParaRPr>
            </a:p>
          </p:txBody>
        </p:sp>
        <p:sp>
          <p:nvSpPr>
            <p:cNvPr id="34850" name="Rectangle 34"/>
            <p:cNvSpPr>
              <a:spLocks noChangeArrowheads="1"/>
            </p:cNvSpPr>
            <p:nvPr/>
          </p:nvSpPr>
          <p:spPr bwMode="auto">
            <a:xfrm>
              <a:off x="1293" y="1853"/>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51" name="Rectangle 35"/>
            <p:cNvSpPr>
              <a:spLocks noChangeArrowheads="1"/>
            </p:cNvSpPr>
            <p:nvPr/>
          </p:nvSpPr>
          <p:spPr bwMode="auto">
            <a:xfrm>
              <a:off x="1896" y="1853"/>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dirty="0" smtClean="0">
                  <a:solidFill>
                    <a:srgbClr val="000000"/>
                  </a:solidFill>
                </a:rPr>
                <a:t>1500</a:t>
              </a:r>
              <a:endParaRPr lang="en-AU" sz="2400" dirty="0" smtClean="0">
                <a:solidFill>
                  <a:srgbClr val="000000"/>
                </a:solidFill>
              </a:endParaRPr>
            </a:p>
          </p:txBody>
        </p:sp>
        <p:sp>
          <p:nvSpPr>
            <p:cNvPr id="34852" name="Rectangle 36"/>
            <p:cNvSpPr>
              <a:spLocks noChangeArrowheads="1"/>
            </p:cNvSpPr>
            <p:nvPr/>
          </p:nvSpPr>
          <p:spPr bwMode="auto">
            <a:xfrm>
              <a:off x="2249" y="1853"/>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53" name="Rectangle 37"/>
            <p:cNvSpPr>
              <a:spLocks noChangeArrowheads="1"/>
            </p:cNvSpPr>
            <p:nvPr/>
          </p:nvSpPr>
          <p:spPr bwMode="auto">
            <a:xfrm>
              <a:off x="471" y="2050"/>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4</a:t>
              </a:r>
              <a:endParaRPr lang="en-AU" sz="2400" smtClean="0">
                <a:solidFill>
                  <a:srgbClr val="000000"/>
                </a:solidFill>
              </a:endParaRPr>
            </a:p>
          </p:txBody>
        </p:sp>
        <p:sp>
          <p:nvSpPr>
            <p:cNvPr id="34854" name="Rectangle 38"/>
            <p:cNvSpPr>
              <a:spLocks noChangeArrowheads="1"/>
            </p:cNvSpPr>
            <p:nvPr/>
          </p:nvSpPr>
          <p:spPr bwMode="auto">
            <a:xfrm>
              <a:off x="557" y="205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55" name="Rectangle 39"/>
            <p:cNvSpPr>
              <a:spLocks noChangeArrowheads="1"/>
            </p:cNvSpPr>
            <p:nvPr/>
          </p:nvSpPr>
          <p:spPr bwMode="auto">
            <a:xfrm>
              <a:off x="1150" y="2050"/>
              <a:ext cx="152"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IV</a:t>
              </a:r>
              <a:endParaRPr lang="en-AU" sz="2400" smtClean="0">
                <a:solidFill>
                  <a:srgbClr val="000000"/>
                </a:solidFill>
              </a:endParaRPr>
            </a:p>
          </p:txBody>
        </p:sp>
        <p:sp>
          <p:nvSpPr>
            <p:cNvPr id="34856" name="Rectangle 40"/>
            <p:cNvSpPr>
              <a:spLocks noChangeArrowheads="1"/>
            </p:cNvSpPr>
            <p:nvPr/>
          </p:nvSpPr>
          <p:spPr bwMode="auto">
            <a:xfrm>
              <a:off x="1299" y="205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57" name="Rectangle 41"/>
            <p:cNvSpPr>
              <a:spLocks noChangeArrowheads="1"/>
            </p:cNvSpPr>
            <p:nvPr/>
          </p:nvSpPr>
          <p:spPr bwMode="auto">
            <a:xfrm>
              <a:off x="1896" y="2050"/>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1500</a:t>
              </a:r>
              <a:endParaRPr lang="en-AU" sz="2400" smtClean="0">
                <a:solidFill>
                  <a:srgbClr val="000000"/>
                </a:solidFill>
              </a:endParaRPr>
            </a:p>
          </p:txBody>
        </p:sp>
        <p:sp>
          <p:nvSpPr>
            <p:cNvPr id="34858" name="Rectangle 42"/>
            <p:cNvSpPr>
              <a:spLocks noChangeArrowheads="1"/>
            </p:cNvSpPr>
            <p:nvPr/>
          </p:nvSpPr>
          <p:spPr bwMode="auto">
            <a:xfrm>
              <a:off x="2249" y="2050"/>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59" name="Rectangle 43"/>
            <p:cNvSpPr>
              <a:spLocks noChangeArrowheads="1"/>
            </p:cNvSpPr>
            <p:nvPr/>
          </p:nvSpPr>
          <p:spPr bwMode="auto">
            <a:xfrm>
              <a:off x="471" y="2244"/>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5</a:t>
              </a:r>
              <a:endParaRPr lang="en-AU" sz="2400" smtClean="0">
                <a:solidFill>
                  <a:srgbClr val="000000"/>
                </a:solidFill>
              </a:endParaRPr>
            </a:p>
          </p:txBody>
        </p:sp>
        <p:sp>
          <p:nvSpPr>
            <p:cNvPr id="34860" name="Rectangle 44"/>
            <p:cNvSpPr>
              <a:spLocks noChangeArrowheads="1"/>
            </p:cNvSpPr>
            <p:nvPr/>
          </p:nvSpPr>
          <p:spPr bwMode="auto">
            <a:xfrm>
              <a:off x="557" y="2244"/>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61" name="Rectangle 45"/>
            <p:cNvSpPr>
              <a:spLocks noChangeArrowheads="1"/>
            </p:cNvSpPr>
            <p:nvPr/>
          </p:nvSpPr>
          <p:spPr bwMode="auto">
            <a:xfrm>
              <a:off x="1201" y="2244"/>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a:t>
              </a:r>
              <a:endParaRPr lang="en-AU" sz="2400" smtClean="0">
                <a:solidFill>
                  <a:srgbClr val="000000"/>
                </a:solidFill>
              </a:endParaRPr>
            </a:p>
          </p:txBody>
        </p:sp>
        <p:sp>
          <p:nvSpPr>
            <p:cNvPr id="34862" name="Rectangle 46"/>
            <p:cNvSpPr>
              <a:spLocks noChangeArrowheads="1"/>
            </p:cNvSpPr>
            <p:nvPr/>
          </p:nvSpPr>
          <p:spPr bwMode="auto">
            <a:xfrm>
              <a:off x="1248" y="2244"/>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63" name="Rectangle 47"/>
            <p:cNvSpPr>
              <a:spLocks noChangeArrowheads="1"/>
            </p:cNvSpPr>
            <p:nvPr/>
          </p:nvSpPr>
          <p:spPr bwMode="auto">
            <a:xfrm>
              <a:off x="1896" y="2244"/>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2400</a:t>
              </a:r>
              <a:endParaRPr lang="en-AU" sz="2400" smtClean="0">
                <a:solidFill>
                  <a:srgbClr val="000000"/>
                </a:solidFill>
              </a:endParaRPr>
            </a:p>
          </p:txBody>
        </p:sp>
        <p:sp>
          <p:nvSpPr>
            <p:cNvPr id="34864" name="Rectangle 48"/>
            <p:cNvSpPr>
              <a:spLocks noChangeArrowheads="1"/>
            </p:cNvSpPr>
            <p:nvPr/>
          </p:nvSpPr>
          <p:spPr bwMode="auto">
            <a:xfrm>
              <a:off x="2249" y="2244"/>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65" name="Rectangle 49"/>
            <p:cNvSpPr>
              <a:spLocks noChangeArrowheads="1"/>
            </p:cNvSpPr>
            <p:nvPr/>
          </p:nvSpPr>
          <p:spPr bwMode="auto">
            <a:xfrm>
              <a:off x="471" y="2438"/>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6</a:t>
              </a:r>
              <a:endParaRPr lang="en-AU" sz="2400" smtClean="0">
                <a:solidFill>
                  <a:srgbClr val="000000"/>
                </a:solidFill>
              </a:endParaRPr>
            </a:p>
          </p:txBody>
        </p:sp>
        <p:sp>
          <p:nvSpPr>
            <p:cNvPr id="34866" name="Rectangle 50"/>
            <p:cNvSpPr>
              <a:spLocks noChangeArrowheads="1"/>
            </p:cNvSpPr>
            <p:nvPr/>
          </p:nvSpPr>
          <p:spPr bwMode="auto">
            <a:xfrm>
              <a:off x="557" y="2438"/>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67" name="Rectangle 51"/>
            <p:cNvSpPr>
              <a:spLocks noChangeArrowheads="1"/>
            </p:cNvSpPr>
            <p:nvPr/>
          </p:nvSpPr>
          <p:spPr bwMode="auto">
            <a:xfrm>
              <a:off x="1179" y="2438"/>
              <a:ext cx="8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II</a:t>
              </a:r>
              <a:endParaRPr lang="en-AU" sz="2400" smtClean="0">
                <a:solidFill>
                  <a:srgbClr val="000000"/>
                </a:solidFill>
              </a:endParaRPr>
            </a:p>
          </p:txBody>
        </p:sp>
        <p:sp>
          <p:nvSpPr>
            <p:cNvPr id="34868" name="Rectangle 52"/>
            <p:cNvSpPr>
              <a:spLocks noChangeArrowheads="1"/>
            </p:cNvSpPr>
            <p:nvPr/>
          </p:nvSpPr>
          <p:spPr bwMode="auto">
            <a:xfrm>
              <a:off x="1270" y="2438"/>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69" name="Rectangle 53"/>
            <p:cNvSpPr>
              <a:spLocks noChangeArrowheads="1"/>
            </p:cNvSpPr>
            <p:nvPr/>
          </p:nvSpPr>
          <p:spPr bwMode="auto">
            <a:xfrm>
              <a:off x="1896" y="2438"/>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3100</a:t>
              </a:r>
              <a:endParaRPr lang="en-AU" sz="2400" smtClean="0">
                <a:solidFill>
                  <a:srgbClr val="000000"/>
                </a:solidFill>
              </a:endParaRPr>
            </a:p>
          </p:txBody>
        </p:sp>
        <p:sp>
          <p:nvSpPr>
            <p:cNvPr id="34870" name="Rectangle 54"/>
            <p:cNvSpPr>
              <a:spLocks noChangeArrowheads="1"/>
            </p:cNvSpPr>
            <p:nvPr/>
          </p:nvSpPr>
          <p:spPr bwMode="auto">
            <a:xfrm>
              <a:off x="2249" y="2438"/>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71" name="Rectangle 55"/>
            <p:cNvSpPr>
              <a:spLocks noChangeArrowheads="1"/>
            </p:cNvSpPr>
            <p:nvPr/>
          </p:nvSpPr>
          <p:spPr bwMode="auto">
            <a:xfrm>
              <a:off x="471" y="2631"/>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7</a:t>
              </a:r>
              <a:endParaRPr lang="en-AU" sz="2400" smtClean="0">
                <a:solidFill>
                  <a:srgbClr val="000000"/>
                </a:solidFill>
              </a:endParaRPr>
            </a:p>
          </p:txBody>
        </p:sp>
        <p:sp>
          <p:nvSpPr>
            <p:cNvPr id="34872" name="Rectangle 56"/>
            <p:cNvSpPr>
              <a:spLocks noChangeArrowheads="1"/>
            </p:cNvSpPr>
            <p:nvPr/>
          </p:nvSpPr>
          <p:spPr bwMode="auto">
            <a:xfrm>
              <a:off x="557" y="2631"/>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73" name="Rectangle 57"/>
            <p:cNvSpPr>
              <a:spLocks noChangeArrowheads="1"/>
            </p:cNvSpPr>
            <p:nvPr/>
          </p:nvSpPr>
          <p:spPr bwMode="auto">
            <a:xfrm>
              <a:off x="1154" y="2631"/>
              <a:ext cx="133"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III</a:t>
              </a:r>
              <a:endParaRPr lang="en-AU" sz="2400" smtClean="0">
                <a:solidFill>
                  <a:srgbClr val="000000"/>
                </a:solidFill>
              </a:endParaRPr>
            </a:p>
          </p:txBody>
        </p:sp>
        <p:sp>
          <p:nvSpPr>
            <p:cNvPr id="34874" name="Rectangle 58"/>
            <p:cNvSpPr>
              <a:spLocks noChangeArrowheads="1"/>
            </p:cNvSpPr>
            <p:nvPr/>
          </p:nvSpPr>
          <p:spPr bwMode="auto">
            <a:xfrm>
              <a:off x="1293" y="2631"/>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75" name="Rectangle 59"/>
            <p:cNvSpPr>
              <a:spLocks noChangeArrowheads="1"/>
            </p:cNvSpPr>
            <p:nvPr/>
          </p:nvSpPr>
          <p:spPr bwMode="auto">
            <a:xfrm>
              <a:off x="1896" y="2631"/>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2600</a:t>
              </a:r>
              <a:endParaRPr lang="en-AU" sz="2400" smtClean="0">
                <a:solidFill>
                  <a:srgbClr val="000000"/>
                </a:solidFill>
              </a:endParaRPr>
            </a:p>
          </p:txBody>
        </p:sp>
        <p:sp>
          <p:nvSpPr>
            <p:cNvPr id="34876" name="Rectangle 60"/>
            <p:cNvSpPr>
              <a:spLocks noChangeArrowheads="1"/>
            </p:cNvSpPr>
            <p:nvPr/>
          </p:nvSpPr>
          <p:spPr bwMode="auto">
            <a:xfrm>
              <a:off x="2249" y="2631"/>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77" name="Rectangle 61"/>
            <p:cNvSpPr>
              <a:spLocks noChangeArrowheads="1"/>
            </p:cNvSpPr>
            <p:nvPr/>
          </p:nvSpPr>
          <p:spPr bwMode="auto">
            <a:xfrm>
              <a:off x="471" y="2825"/>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8</a:t>
              </a:r>
              <a:endParaRPr lang="en-AU" sz="2400" smtClean="0">
                <a:solidFill>
                  <a:srgbClr val="000000"/>
                </a:solidFill>
              </a:endParaRPr>
            </a:p>
          </p:txBody>
        </p:sp>
        <p:sp>
          <p:nvSpPr>
            <p:cNvPr id="34878" name="Rectangle 62"/>
            <p:cNvSpPr>
              <a:spLocks noChangeArrowheads="1"/>
            </p:cNvSpPr>
            <p:nvPr/>
          </p:nvSpPr>
          <p:spPr bwMode="auto">
            <a:xfrm>
              <a:off x="557" y="2825"/>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79" name="Rectangle 63"/>
            <p:cNvSpPr>
              <a:spLocks noChangeArrowheads="1"/>
            </p:cNvSpPr>
            <p:nvPr/>
          </p:nvSpPr>
          <p:spPr bwMode="auto">
            <a:xfrm>
              <a:off x="1150" y="2825"/>
              <a:ext cx="152"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IV</a:t>
              </a:r>
              <a:endParaRPr lang="en-AU" sz="2400" smtClean="0">
                <a:solidFill>
                  <a:srgbClr val="000000"/>
                </a:solidFill>
              </a:endParaRPr>
            </a:p>
          </p:txBody>
        </p:sp>
        <p:sp>
          <p:nvSpPr>
            <p:cNvPr id="34880" name="Rectangle 64"/>
            <p:cNvSpPr>
              <a:spLocks noChangeArrowheads="1"/>
            </p:cNvSpPr>
            <p:nvPr/>
          </p:nvSpPr>
          <p:spPr bwMode="auto">
            <a:xfrm>
              <a:off x="1299" y="2825"/>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81" name="Rectangle 65"/>
            <p:cNvSpPr>
              <a:spLocks noChangeArrowheads="1"/>
            </p:cNvSpPr>
            <p:nvPr/>
          </p:nvSpPr>
          <p:spPr bwMode="auto">
            <a:xfrm>
              <a:off x="1894" y="2825"/>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2900</a:t>
              </a:r>
              <a:endParaRPr lang="en-AU" sz="2400" smtClean="0">
                <a:solidFill>
                  <a:srgbClr val="000000"/>
                </a:solidFill>
              </a:endParaRPr>
            </a:p>
          </p:txBody>
        </p:sp>
        <p:sp>
          <p:nvSpPr>
            <p:cNvPr id="34882" name="Rectangle 66"/>
            <p:cNvSpPr>
              <a:spLocks noChangeArrowheads="1"/>
            </p:cNvSpPr>
            <p:nvPr/>
          </p:nvSpPr>
          <p:spPr bwMode="auto">
            <a:xfrm>
              <a:off x="2204" y="2825"/>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83" name="Rectangle 67"/>
            <p:cNvSpPr>
              <a:spLocks noChangeArrowheads="1"/>
            </p:cNvSpPr>
            <p:nvPr/>
          </p:nvSpPr>
          <p:spPr bwMode="auto">
            <a:xfrm>
              <a:off x="471" y="3022"/>
              <a:ext cx="9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9</a:t>
              </a:r>
              <a:endParaRPr lang="en-AU" sz="2400" smtClean="0">
                <a:solidFill>
                  <a:srgbClr val="000000"/>
                </a:solidFill>
              </a:endParaRPr>
            </a:p>
          </p:txBody>
        </p:sp>
        <p:sp>
          <p:nvSpPr>
            <p:cNvPr id="34884" name="Rectangle 68"/>
            <p:cNvSpPr>
              <a:spLocks noChangeArrowheads="1"/>
            </p:cNvSpPr>
            <p:nvPr/>
          </p:nvSpPr>
          <p:spPr bwMode="auto">
            <a:xfrm>
              <a:off x="557" y="3022"/>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85" name="Rectangle 69"/>
            <p:cNvSpPr>
              <a:spLocks noChangeArrowheads="1"/>
            </p:cNvSpPr>
            <p:nvPr/>
          </p:nvSpPr>
          <p:spPr bwMode="auto">
            <a:xfrm>
              <a:off x="1201" y="3022"/>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a:t>
              </a:r>
              <a:endParaRPr lang="en-AU" sz="2400" smtClean="0">
                <a:solidFill>
                  <a:srgbClr val="000000"/>
                </a:solidFill>
              </a:endParaRPr>
            </a:p>
          </p:txBody>
        </p:sp>
        <p:sp>
          <p:nvSpPr>
            <p:cNvPr id="34886" name="Rectangle 70"/>
            <p:cNvSpPr>
              <a:spLocks noChangeArrowheads="1"/>
            </p:cNvSpPr>
            <p:nvPr/>
          </p:nvSpPr>
          <p:spPr bwMode="auto">
            <a:xfrm>
              <a:off x="1248" y="3022"/>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87" name="Rectangle 71"/>
            <p:cNvSpPr>
              <a:spLocks noChangeArrowheads="1"/>
            </p:cNvSpPr>
            <p:nvPr/>
          </p:nvSpPr>
          <p:spPr bwMode="auto">
            <a:xfrm>
              <a:off x="1896" y="3022"/>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3800</a:t>
              </a:r>
              <a:endParaRPr lang="en-AU" sz="2400" smtClean="0">
                <a:solidFill>
                  <a:srgbClr val="000000"/>
                </a:solidFill>
              </a:endParaRPr>
            </a:p>
          </p:txBody>
        </p:sp>
        <p:sp>
          <p:nvSpPr>
            <p:cNvPr id="34888" name="Rectangle 72"/>
            <p:cNvSpPr>
              <a:spLocks noChangeArrowheads="1"/>
            </p:cNvSpPr>
            <p:nvPr/>
          </p:nvSpPr>
          <p:spPr bwMode="auto">
            <a:xfrm>
              <a:off x="2249" y="3022"/>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89" name="Rectangle 73"/>
            <p:cNvSpPr>
              <a:spLocks noChangeArrowheads="1"/>
            </p:cNvSpPr>
            <p:nvPr/>
          </p:nvSpPr>
          <p:spPr bwMode="auto">
            <a:xfrm>
              <a:off x="426" y="3216"/>
              <a:ext cx="18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10</a:t>
              </a:r>
              <a:endParaRPr lang="en-AU" sz="2400" smtClean="0">
                <a:solidFill>
                  <a:srgbClr val="000000"/>
                </a:solidFill>
              </a:endParaRPr>
            </a:p>
          </p:txBody>
        </p:sp>
        <p:sp>
          <p:nvSpPr>
            <p:cNvPr id="34890" name="Rectangle 74"/>
            <p:cNvSpPr>
              <a:spLocks noChangeArrowheads="1"/>
            </p:cNvSpPr>
            <p:nvPr/>
          </p:nvSpPr>
          <p:spPr bwMode="auto">
            <a:xfrm>
              <a:off x="602" y="321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91" name="Rectangle 75"/>
            <p:cNvSpPr>
              <a:spLocks noChangeArrowheads="1"/>
            </p:cNvSpPr>
            <p:nvPr/>
          </p:nvSpPr>
          <p:spPr bwMode="auto">
            <a:xfrm>
              <a:off x="1179" y="3216"/>
              <a:ext cx="8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II</a:t>
              </a:r>
              <a:endParaRPr lang="en-AU" sz="2400" smtClean="0">
                <a:solidFill>
                  <a:srgbClr val="000000"/>
                </a:solidFill>
              </a:endParaRPr>
            </a:p>
          </p:txBody>
        </p:sp>
        <p:sp>
          <p:nvSpPr>
            <p:cNvPr id="34892" name="Rectangle 76"/>
            <p:cNvSpPr>
              <a:spLocks noChangeArrowheads="1"/>
            </p:cNvSpPr>
            <p:nvPr/>
          </p:nvSpPr>
          <p:spPr bwMode="auto">
            <a:xfrm>
              <a:off x="1270" y="321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93" name="Rectangle 77"/>
            <p:cNvSpPr>
              <a:spLocks noChangeArrowheads="1"/>
            </p:cNvSpPr>
            <p:nvPr/>
          </p:nvSpPr>
          <p:spPr bwMode="auto">
            <a:xfrm>
              <a:off x="1896" y="3216"/>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4500</a:t>
              </a:r>
              <a:endParaRPr lang="en-AU" sz="2400" smtClean="0">
                <a:solidFill>
                  <a:srgbClr val="000000"/>
                </a:solidFill>
              </a:endParaRPr>
            </a:p>
          </p:txBody>
        </p:sp>
        <p:sp>
          <p:nvSpPr>
            <p:cNvPr id="34894" name="Rectangle 78"/>
            <p:cNvSpPr>
              <a:spLocks noChangeArrowheads="1"/>
            </p:cNvSpPr>
            <p:nvPr/>
          </p:nvSpPr>
          <p:spPr bwMode="auto">
            <a:xfrm>
              <a:off x="2249" y="3216"/>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95" name="Rectangle 79"/>
            <p:cNvSpPr>
              <a:spLocks noChangeArrowheads="1"/>
            </p:cNvSpPr>
            <p:nvPr/>
          </p:nvSpPr>
          <p:spPr bwMode="auto">
            <a:xfrm>
              <a:off x="434" y="3409"/>
              <a:ext cx="168"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11</a:t>
              </a:r>
              <a:endParaRPr lang="en-AU" sz="2400" smtClean="0">
                <a:solidFill>
                  <a:srgbClr val="000000"/>
                </a:solidFill>
              </a:endParaRPr>
            </a:p>
          </p:txBody>
        </p:sp>
        <p:sp>
          <p:nvSpPr>
            <p:cNvPr id="34896" name="Rectangle 80"/>
            <p:cNvSpPr>
              <a:spLocks noChangeArrowheads="1"/>
            </p:cNvSpPr>
            <p:nvPr/>
          </p:nvSpPr>
          <p:spPr bwMode="auto">
            <a:xfrm>
              <a:off x="602" y="3409"/>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97" name="Rectangle 81"/>
            <p:cNvSpPr>
              <a:spLocks noChangeArrowheads="1"/>
            </p:cNvSpPr>
            <p:nvPr/>
          </p:nvSpPr>
          <p:spPr bwMode="auto">
            <a:xfrm>
              <a:off x="1154" y="3409"/>
              <a:ext cx="133"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III</a:t>
              </a:r>
              <a:endParaRPr lang="en-AU" sz="2400" smtClean="0">
                <a:solidFill>
                  <a:srgbClr val="000000"/>
                </a:solidFill>
              </a:endParaRPr>
            </a:p>
          </p:txBody>
        </p:sp>
        <p:sp>
          <p:nvSpPr>
            <p:cNvPr id="34898" name="Rectangle 82"/>
            <p:cNvSpPr>
              <a:spLocks noChangeArrowheads="1"/>
            </p:cNvSpPr>
            <p:nvPr/>
          </p:nvSpPr>
          <p:spPr bwMode="auto">
            <a:xfrm>
              <a:off x="1293" y="3409"/>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899" name="Rectangle 83"/>
            <p:cNvSpPr>
              <a:spLocks noChangeArrowheads="1"/>
            </p:cNvSpPr>
            <p:nvPr/>
          </p:nvSpPr>
          <p:spPr bwMode="auto">
            <a:xfrm>
              <a:off x="1896" y="3409"/>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4000</a:t>
              </a:r>
              <a:endParaRPr lang="en-AU" sz="2400" smtClean="0">
                <a:solidFill>
                  <a:srgbClr val="000000"/>
                </a:solidFill>
              </a:endParaRPr>
            </a:p>
          </p:txBody>
        </p:sp>
        <p:sp>
          <p:nvSpPr>
            <p:cNvPr id="34900" name="Rectangle 84"/>
            <p:cNvSpPr>
              <a:spLocks noChangeArrowheads="1"/>
            </p:cNvSpPr>
            <p:nvPr/>
          </p:nvSpPr>
          <p:spPr bwMode="auto">
            <a:xfrm>
              <a:off x="2249" y="3409"/>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901" name="Rectangle 85"/>
            <p:cNvSpPr>
              <a:spLocks noChangeArrowheads="1"/>
            </p:cNvSpPr>
            <p:nvPr/>
          </p:nvSpPr>
          <p:spPr bwMode="auto">
            <a:xfrm>
              <a:off x="426" y="3603"/>
              <a:ext cx="180"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12</a:t>
              </a:r>
              <a:endParaRPr lang="en-AU" sz="2400" smtClean="0">
                <a:solidFill>
                  <a:srgbClr val="000000"/>
                </a:solidFill>
              </a:endParaRPr>
            </a:p>
          </p:txBody>
        </p:sp>
        <p:sp>
          <p:nvSpPr>
            <p:cNvPr id="34902" name="Rectangle 86"/>
            <p:cNvSpPr>
              <a:spLocks noChangeArrowheads="1"/>
            </p:cNvSpPr>
            <p:nvPr/>
          </p:nvSpPr>
          <p:spPr bwMode="auto">
            <a:xfrm>
              <a:off x="602" y="3603"/>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903" name="Rectangle 87"/>
            <p:cNvSpPr>
              <a:spLocks noChangeArrowheads="1"/>
            </p:cNvSpPr>
            <p:nvPr/>
          </p:nvSpPr>
          <p:spPr bwMode="auto">
            <a:xfrm>
              <a:off x="1150" y="3603"/>
              <a:ext cx="152"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IV</a:t>
              </a:r>
              <a:endParaRPr lang="en-AU" sz="2400" smtClean="0">
                <a:solidFill>
                  <a:srgbClr val="000000"/>
                </a:solidFill>
              </a:endParaRPr>
            </a:p>
          </p:txBody>
        </p:sp>
        <p:sp>
          <p:nvSpPr>
            <p:cNvPr id="34904" name="Rectangle 88"/>
            <p:cNvSpPr>
              <a:spLocks noChangeArrowheads="1"/>
            </p:cNvSpPr>
            <p:nvPr/>
          </p:nvSpPr>
          <p:spPr bwMode="auto">
            <a:xfrm>
              <a:off x="1299" y="3603"/>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905" name="Rectangle 89"/>
            <p:cNvSpPr>
              <a:spLocks noChangeArrowheads="1"/>
            </p:cNvSpPr>
            <p:nvPr/>
          </p:nvSpPr>
          <p:spPr bwMode="auto">
            <a:xfrm>
              <a:off x="1896" y="3603"/>
              <a:ext cx="359"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4900</a:t>
              </a:r>
              <a:endParaRPr lang="en-AU" sz="2400" smtClean="0">
                <a:solidFill>
                  <a:srgbClr val="000000"/>
                </a:solidFill>
              </a:endParaRPr>
            </a:p>
          </p:txBody>
        </p:sp>
        <p:sp>
          <p:nvSpPr>
            <p:cNvPr id="34906" name="Rectangle 90"/>
            <p:cNvSpPr>
              <a:spLocks noChangeArrowheads="1"/>
            </p:cNvSpPr>
            <p:nvPr/>
          </p:nvSpPr>
          <p:spPr bwMode="auto">
            <a:xfrm>
              <a:off x="2249" y="3603"/>
              <a:ext cx="44" cy="194"/>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AU" sz="2000" smtClean="0">
                  <a:solidFill>
                    <a:srgbClr val="000000"/>
                  </a:solidFill>
                </a:rPr>
                <a:t> </a:t>
              </a:r>
              <a:endParaRPr lang="en-AU" sz="2400" smtClean="0">
                <a:solidFill>
                  <a:srgbClr val="000000"/>
                </a:solidFill>
              </a:endParaRPr>
            </a:p>
          </p:txBody>
        </p:sp>
        <p:sp>
          <p:nvSpPr>
            <p:cNvPr id="34907" name="Rectangle 91"/>
            <p:cNvSpPr>
              <a:spLocks noChangeArrowheads="1"/>
            </p:cNvSpPr>
            <p:nvPr/>
          </p:nvSpPr>
          <p:spPr bwMode="auto">
            <a:xfrm>
              <a:off x="117" y="3790"/>
              <a:ext cx="704"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908" name="Rectangle 92"/>
            <p:cNvSpPr>
              <a:spLocks noChangeArrowheads="1"/>
            </p:cNvSpPr>
            <p:nvPr/>
          </p:nvSpPr>
          <p:spPr bwMode="auto">
            <a:xfrm>
              <a:off x="821" y="3790"/>
              <a:ext cx="10"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909" name="Rectangle 93"/>
            <p:cNvSpPr>
              <a:spLocks noChangeArrowheads="1"/>
            </p:cNvSpPr>
            <p:nvPr/>
          </p:nvSpPr>
          <p:spPr bwMode="auto">
            <a:xfrm>
              <a:off x="831" y="3790"/>
              <a:ext cx="717"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910" name="Rectangle 94"/>
            <p:cNvSpPr>
              <a:spLocks noChangeArrowheads="1"/>
            </p:cNvSpPr>
            <p:nvPr/>
          </p:nvSpPr>
          <p:spPr bwMode="auto">
            <a:xfrm>
              <a:off x="1548" y="3790"/>
              <a:ext cx="9"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sp>
          <p:nvSpPr>
            <p:cNvPr id="34911" name="Rectangle 95"/>
            <p:cNvSpPr>
              <a:spLocks noChangeArrowheads="1"/>
            </p:cNvSpPr>
            <p:nvPr/>
          </p:nvSpPr>
          <p:spPr bwMode="auto">
            <a:xfrm>
              <a:off x="1557" y="3790"/>
              <a:ext cx="950"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NZ" smtClean="0">
                <a:solidFill>
                  <a:srgbClr val="000000"/>
                </a:solidFill>
              </a:endParaRPr>
            </a:p>
          </p:txBody>
        </p:sp>
      </p:grpSp>
      <p:sp>
        <p:nvSpPr>
          <p:cNvPr id="34822" name="Rectangle 98"/>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96"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107864343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3"/>
          <p:cNvSpPr txBox="1">
            <a:spLocks noChangeArrowheads="1"/>
          </p:cNvSpPr>
          <p:nvPr/>
        </p:nvSpPr>
        <p:spPr bwMode="auto">
          <a:xfrm>
            <a:off x="251520" y="980728"/>
            <a:ext cx="6983002"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Least squares </a:t>
            </a:r>
            <a:r>
              <a:rPr lang="en-US" sz="2400" dirty="0">
                <a:solidFill>
                  <a:srgbClr val="0070C0"/>
                </a:solidFill>
              </a:rPr>
              <a:t>m</a:t>
            </a:r>
            <a:r>
              <a:rPr lang="en-US" sz="2400" dirty="0" smtClean="0">
                <a:solidFill>
                  <a:srgbClr val="0070C0"/>
                </a:solidFill>
              </a:rPr>
              <a:t>ethod</a:t>
            </a:r>
            <a:endParaRPr lang="en-AU" sz="2400" dirty="0" smtClean="0">
              <a:solidFill>
                <a:srgbClr val="0070C0"/>
              </a:solidFill>
            </a:endParaRPr>
          </a:p>
        </p:txBody>
      </p:sp>
      <p:graphicFrame>
        <p:nvGraphicFramePr>
          <p:cNvPr id="8194" name="Object 4"/>
          <p:cNvGraphicFramePr>
            <a:graphicFrameLocks noChangeAspect="1"/>
          </p:cNvGraphicFramePr>
          <p:nvPr>
            <p:extLst>
              <p:ext uri="{D42A27DB-BD31-4B8C-83A1-F6EECF244321}">
                <p14:modId xmlns:p14="http://schemas.microsoft.com/office/powerpoint/2010/main" val="357606063"/>
              </p:ext>
            </p:extLst>
          </p:nvPr>
        </p:nvGraphicFramePr>
        <p:xfrm>
          <a:off x="332485" y="1398237"/>
          <a:ext cx="1157287" cy="311150"/>
        </p:xfrm>
        <a:graphic>
          <a:graphicData uri="http://schemas.openxmlformats.org/presentationml/2006/ole">
            <mc:AlternateContent xmlns:mc="http://schemas.openxmlformats.org/markup-compatibility/2006">
              <mc:Choice xmlns:v="urn:schemas-microsoft-com:vml" Requires="v">
                <p:oleObj spid="_x0000_s185541" name="Equation" r:id="rId4" imgW="660113" imgH="177723" progId="Equation.3">
                  <p:embed/>
                </p:oleObj>
              </mc:Choice>
              <mc:Fallback>
                <p:oleObj name="Equation" r:id="rId4" imgW="660113" imgH="17772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5" y="1398237"/>
                        <a:ext cx="115728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5"/>
          <p:cNvGraphicFramePr>
            <a:graphicFrameLocks noChangeAspect="1"/>
          </p:cNvGraphicFramePr>
          <p:nvPr>
            <p:extLst>
              <p:ext uri="{D42A27DB-BD31-4B8C-83A1-F6EECF244321}">
                <p14:modId xmlns:p14="http://schemas.microsoft.com/office/powerpoint/2010/main" val="529687271"/>
              </p:ext>
            </p:extLst>
          </p:nvPr>
        </p:nvGraphicFramePr>
        <p:xfrm>
          <a:off x="431800" y="4267200"/>
          <a:ext cx="2786063" cy="1084263"/>
        </p:xfrm>
        <a:graphic>
          <a:graphicData uri="http://schemas.openxmlformats.org/presentationml/2006/ole">
            <mc:AlternateContent xmlns:mc="http://schemas.openxmlformats.org/markup-compatibility/2006">
              <mc:Choice xmlns:v="urn:schemas-microsoft-com:vml" Requires="v">
                <p:oleObj spid="_x0000_s185542" name="Equation" r:id="rId6" imgW="1726920" imgH="672840" progId="Equation.3">
                  <p:embed/>
                </p:oleObj>
              </mc:Choice>
              <mc:Fallback>
                <p:oleObj name="Equation" r:id="rId6" imgW="1726920" imgH="672840" progId="Equation.3">
                  <p:embed/>
                  <p:pic>
                    <p:nvPicPr>
                      <p:cNvPr id="0" name=""/>
                      <p:cNvPicPr>
                        <a:picLocks noChangeAspect="1" noChangeArrowheads="1"/>
                      </p:cNvPicPr>
                      <p:nvPr/>
                    </p:nvPicPr>
                    <p:blipFill>
                      <a:blip r:embed="rId7"/>
                      <a:srcRect/>
                      <a:stretch>
                        <a:fillRect/>
                      </a:stretch>
                    </p:blipFill>
                    <p:spPr bwMode="auto">
                      <a:xfrm>
                        <a:off x="431800" y="4267200"/>
                        <a:ext cx="2786063" cy="10842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6"/>
          <p:cNvGraphicFramePr>
            <a:graphicFrameLocks noChangeAspect="1"/>
          </p:cNvGraphicFramePr>
          <p:nvPr>
            <p:extLst>
              <p:ext uri="{D42A27DB-BD31-4B8C-83A1-F6EECF244321}">
                <p14:modId xmlns:p14="http://schemas.microsoft.com/office/powerpoint/2010/main" val="2859546472"/>
              </p:ext>
            </p:extLst>
          </p:nvPr>
        </p:nvGraphicFramePr>
        <p:xfrm>
          <a:off x="441325" y="2046288"/>
          <a:ext cx="3554412" cy="1916112"/>
        </p:xfrm>
        <a:graphic>
          <a:graphicData uri="http://schemas.openxmlformats.org/presentationml/2006/ole">
            <mc:AlternateContent xmlns:mc="http://schemas.openxmlformats.org/markup-compatibility/2006">
              <mc:Choice xmlns:v="urn:schemas-microsoft-com:vml" Requires="v">
                <p:oleObj spid="_x0000_s185543" name="Equation" r:id="rId8" imgW="2171520" imgH="1168200" progId="Equation.3">
                  <p:embed/>
                </p:oleObj>
              </mc:Choice>
              <mc:Fallback>
                <p:oleObj name="Equation" r:id="rId8" imgW="2171520" imgH="1168200" progId="Equation.3">
                  <p:embed/>
                  <p:pic>
                    <p:nvPicPr>
                      <p:cNvPr id="0" name=""/>
                      <p:cNvPicPr>
                        <a:picLocks noChangeAspect="1" noChangeArrowheads="1"/>
                      </p:cNvPicPr>
                      <p:nvPr/>
                    </p:nvPicPr>
                    <p:blipFill>
                      <a:blip r:embed="rId9"/>
                      <a:srcRect/>
                      <a:stretch>
                        <a:fillRect/>
                      </a:stretch>
                    </p:blipFill>
                    <p:spPr bwMode="auto">
                      <a:xfrm>
                        <a:off x="441325" y="2046288"/>
                        <a:ext cx="3554412" cy="19161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7"/>
          <p:cNvGraphicFramePr>
            <a:graphicFrameLocks noChangeAspect="1"/>
          </p:cNvGraphicFramePr>
          <p:nvPr>
            <p:extLst>
              <p:ext uri="{D42A27DB-BD31-4B8C-83A1-F6EECF244321}">
                <p14:modId xmlns:p14="http://schemas.microsoft.com/office/powerpoint/2010/main" val="558602152"/>
              </p:ext>
            </p:extLst>
          </p:nvPr>
        </p:nvGraphicFramePr>
        <p:xfrm>
          <a:off x="449263" y="5656263"/>
          <a:ext cx="2338387" cy="698500"/>
        </p:xfrm>
        <a:graphic>
          <a:graphicData uri="http://schemas.openxmlformats.org/presentationml/2006/ole">
            <mc:AlternateContent xmlns:mc="http://schemas.openxmlformats.org/markup-compatibility/2006">
              <mc:Choice xmlns:v="urn:schemas-microsoft-com:vml" Requires="v">
                <p:oleObj spid="_x0000_s185544" name="Equation" r:id="rId10" imgW="1447560" imgH="431640" progId="Equation.3">
                  <p:embed/>
                </p:oleObj>
              </mc:Choice>
              <mc:Fallback>
                <p:oleObj name="Equation" r:id="rId10" imgW="1447560" imgH="431640" progId="Equation.3">
                  <p:embed/>
                  <p:pic>
                    <p:nvPicPr>
                      <p:cNvPr id="0" name=""/>
                      <p:cNvPicPr>
                        <a:picLocks noChangeAspect="1" noChangeArrowheads="1"/>
                      </p:cNvPicPr>
                      <p:nvPr/>
                    </p:nvPicPr>
                    <p:blipFill>
                      <a:blip r:embed="rId11"/>
                      <a:srcRect/>
                      <a:stretch>
                        <a:fillRect/>
                      </a:stretch>
                    </p:blipFill>
                    <p:spPr bwMode="auto">
                      <a:xfrm>
                        <a:off x="449263" y="5656263"/>
                        <a:ext cx="2338387" cy="6985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199" name="AutoShape 8"/>
          <p:cNvCxnSpPr>
            <a:cxnSpLocks noChangeShapeType="1"/>
          </p:cNvCxnSpPr>
          <p:nvPr/>
        </p:nvCxnSpPr>
        <p:spPr bwMode="auto">
          <a:xfrm rot="10800000" flipV="1">
            <a:off x="403160" y="3004344"/>
            <a:ext cx="11113" cy="1804987"/>
          </a:xfrm>
          <a:prstGeom prst="bentConnector3">
            <a:avLst>
              <a:gd name="adj1" fmla="val 2028569"/>
            </a:avLst>
          </a:prstGeom>
          <a:noFill/>
          <a:ln w="28575">
            <a:solidFill>
              <a:srgbClr val="FF0000"/>
            </a:solidFill>
            <a:miter lim="800000"/>
            <a:headEnd/>
            <a:tailEnd type="triangle" w="med" len="med"/>
          </a:ln>
        </p:spPr>
      </p:cxnSp>
      <p:cxnSp>
        <p:nvCxnSpPr>
          <p:cNvPr id="8200" name="AutoShape 9"/>
          <p:cNvCxnSpPr>
            <a:cxnSpLocks noChangeShapeType="1"/>
          </p:cNvCxnSpPr>
          <p:nvPr/>
        </p:nvCxnSpPr>
        <p:spPr bwMode="auto">
          <a:xfrm flipH="1">
            <a:off x="2776601" y="4834731"/>
            <a:ext cx="457200" cy="1033463"/>
          </a:xfrm>
          <a:prstGeom prst="bentConnector3">
            <a:avLst>
              <a:gd name="adj1" fmla="val -46875"/>
            </a:avLst>
          </a:prstGeom>
          <a:noFill/>
          <a:ln w="28575">
            <a:solidFill>
              <a:srgbClr val="FF0000"/>
            </a:solidFill>
            <a:miter lim="800000"/>
            <a:headEnd/>
            <a:tailEnd type="triangle" w="med" len="med"/>
          </a:ln>
        </p:spPr>
      </p:cxnSp>
      <p:pic>
        <p:nvPicPr>
          <p:cNvPr id="8201" name="Picture 10"/>
          <p:cNvPicPr>
            <a:picLocks noChangeAspect="1" noChangeArrowheads="1"/>
          </p:cNvPicPr>
          <p:nvPr/>
        </p:nvPicPr>
        <p:blipFill rotWithShape="1">
          <a:blip r:embed="rId12" cstate="print"/>
          <a:srcRect r="21606"/>
          <a:stretch/>
        </p:blipFill>
        <p:spPr bwMode="auto">
          <a:xfrm>
            <a:off x="3809999" y="1828799"/>
            <a:ext cx="5060169" cy="4696545"/>
          </a:xfrm>
          <a:prstGeom prst="rect">
            <a:avLst/>
          </a:prstGeom>
          <a:noFill/>
          <a:ln w="38100">
            <a:noFill/>
            <a:miter lim="800000"/>
            <a:headEnd/>
            <a:tailEnd/>
          </a:ln>
        </p:spPr>
      </p:pic>
      <p:sp>
        <p:nvSpPr>
          <p:cNvPr id="8202" name="Rectangle 13"/>
          <p:cNvSpPr>
            <a:spLocks noChangeArrowheads="1"/>
          </p:cNvSpPr>
          <p:nvPr/>
        </p:nvSpPr>
        <p:spPr bwMode="auto">
          <a:xfrm>
            <a:off x="400051"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11"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1999130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426568" y="980728"/>
            <a:ext cx="5081840"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a:solidFill>
                  <a:srgbClr val="0070C0"/>
                </a:solidFill>
              </a:rPr>
              <a:t>Linear regression analysis: </a:t>
            </a:r>
            <a:r>
              <a:rPr lang="en-NZ" sz="2400" dirty="0" smtClean="0">
                <a:solidFill>
                  <a:srgbClr val="0070C0"/>
                </a:solidFill>
              </a:rPr>
              <a:t>fit </a:t>
            </a:r>
            <a:r>
              <a:rPr lang="en-US" sz="2400" dirty="0" smtClean="0">
                <a:solidFill>
                  <a:srgbClr val="0070C0"/>
                </a:solidFill>
              </a:rPr>
              <a:t>a line </a:t>
            </a:r>
            <a:endParaRPr lang="en-AU" sz="2400" dirty="0" smtClean="0">
              <a:solidFill>
                <a:srgbClr val="0070C0"/>
              </a:solidFill>
            </a:endParaRPr>
          </a:p>
        </p:txBody>
      </p:sp>
      <p:sp>
        <p:nvSpPr>
          <p:cNvPr id="31756" name="Rectangle 15"/>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3" name="Slide Number Placeholder 12"/>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64</a:t>
            </a:fld>
            <a:endParaRPr lang="en-US">
              <a:solidFill>
                <a:srgbClr val="000000"/>
              </a:solidFill>
            </a:endParaRPr>
          </a:p>
        </p:txBody>
      </p:sp>
      <p:graphicFrame>
        <p:nvGraphicFramePr>
          <p:cNvPr id="14" name="Chart 13"/>
          <p:cNvGraphicFramePr>
            <a:graphicFrameLocks noGrp="1"/>
          </p:cNvGraphicFramePr>
          <p:nvPr>
            <p:extLst>
              <p:ext uri="{D42A27DB-BD31-4B8C-83A1-F6EECF244321}">
                <p14:modId xmlns:p14="http://schemas.microsoft.com/office/powerpoint/2010/main" val="4108158336"/>
              </p:ext>
            </p:extLst>
          </p:nvPr>
        </p:nvGraphicFramePr>
        <p:xfrm>
          <a:off x="426568" y="1733674"/>
          <a:ext cx="7927032" cy="434562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868144" y="1442393"/>
            <a:ext cx="255472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smtClean="0">
                <a:solidFill>
                  <a:schemeClr val="tx1"/>
                </a:solidFill>
              </a:rPr>
              <a:t>y= 359.62x+441.67</a:t>
            </a:r>
            <a:endParaRPr lang="en-GB" sz="2000" b="1" dirty="0">
              <a:solidFill>
                <a:schemeClr val="tx1"/>
              </a:solidFill>
            </a:endParaRPr>
          </a:p>
        </p:txBody>
      </p:sp>
    </p:spTree>
    <p:extLst>
      <p:ext uri="{BB962C8B-B14F-4D97-AF65-F5344CB8AC3E}">
        <p14:creationId xmlns:p14="http://schemas.microsoft.com/office/powerpoint/2010/main" val="369303863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3" name="Rectangle 32"/>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30"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65</a:t>
            </a:fld>
            <a:endParaRPr lang="en-US" dirty="0">
              <a:solidFill>
                <a:srgbClr val="000000"/>
              </a:solidFill>
            </a:endParaRPr>
          </a:p>
        </p:txBody>
      </p:sp>
      <p:sp>
        <p:nvSpPr>
          <p:cNvPr id="31" name="Text Box 3"/>
          <p:cNvSpPr txBox="1">
            <a:spLocks noChangeArrowheads="1"/>
          </p:cNvSpPr>
          <p:nvPr/>
        </p:nvSpPr>
        <p:spPr bwMode="auto">
          <a:xfrm>
            <a:off x="251520" y="980728"/>
            <a:ext cx="6296917"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identify the trend </a:t>
            </a:r>
            <a:endParaRPr lang="en-AU" sz="2400" dirty="0" smtClean="0">
              <a:solidFill>
                <a:srgbClr val="0070C0"/>
              </a:solidFill>
            </a:endParaRPr>
          </a:p>
        </p:txBody>
      </p:sp>
      <p:graphicFrame>
        <p:nvGraphicFramePr>
          <p:cNvPr id="33" name="Chart 32"/>
          <p:cNvGraphicFramePr>
            <a:graphicFrameLocks noGrp="1"/>
          </p:cNvGraphicFramePr>
          <p:nvPr>
            <p:extLst>
              <p:ext uri="{D42A27DB-BD31-4B8C-83A1-F6EECF244321}">
                <p14:modId xmlns:p14="http://schemas.microsoft.com/office/powerpoint/2010/main" val="703572937"/>
              </p:ext>
            </p:extLst>
          </p:nvPr>
        </p:nvGraphicFramePr>
        <p:xfrm>
          <a:off x="1331640" y="1844824"/>
          <a:ext cx="7568398" cy="4345620"/>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AutoShape 13"/>
          <p:cNvCxnSpPr>
            <a:cxnSpLocks noChangeShapeType="1"/>
          </p:cNvCxnSpPr>
          <p:nvPr/>
        </p:nvCxnSpPr>
        <p:spPr bwMode="auto">
          <a:xfrm rot="10800000">
            <a:off x="1835696" y="3284985"/>
            <a:ext cx="5209250" cy="2592291"/>
          </a:xfrm>
          <a:prstGeom prst="bentConnector3">
            <a:avLst>
              <a:gd name="adj1" fmla="val -120"/>
            </a:avLst>
          </a:prstGeom>
          <a:noFill/>
          <a:ln w="28575">
            <a:solidFill>
              <a:schemeClr val="accent2">
                <a:lumMod val="60000"/>
                <a:lumOff val="40000"/>
              </a:schemeClr>
            </a:solidFill>
            <a:miter lim="800000"/>
            <a:headEnd/>
            <a:tailEnd/>
          </a:ln>
        </p:spPr>
      </p:cxnSp>
      <p:cxnSp>
        <p:nvCxnSpPr>
          <p:cNvPr id="40" name="AutoShape 13"/>
          <p:cNvCxnSpPr>
            <a:cxnSpLocks noChangeShapeType="1"/>
          </p:cNvCxnSpPr>
          <p:nvPr/>
        </p:nvCxnSpPr>
        <p:spPr bwMode="auto">
          <a:xfrm rot="10800000">
            <a:off x="1835695" y="2996952"/>
            <a:ext cx="6049896" cy="2880324"/>
          </a:xfrm>
          <a:prstGeom prst="bentConnector3">
            <a:avLst>
              <a:gd name="adj1" fmla="val 481"/>
            </a:avLst>
          </a:prstGeom>
          <a:noFill/>
          <a:ln w="28575">
            <a:solidFill>
              <a:schemeClr val="accent2">
                <a:lumMod val="60000"/>
                <a:lumOff val="40000"/>
              </a:schemeClr>
            </a:solidFill>
            <a:miter lim="800000"/>
            <a:headEnd/>
            <a:tailEnd/>
          </a:ln>
        </p:spPr>
      </p:cxnSp>
      <p:cxnSp>
        <p:nvCxnSpPr>
          <p:cNvPr id="41" name="AutoShape 13"/>
          <p:cNvCxnSpPr>
            <a:cxnSpLocks noChangeShapeType="1"/>
          </p:cNvCxnSpPr>
          <p:nvPr/>
        </p:nvCxnSpPr>
        <p:spPr bwMode="auto">
          <a:xfrm rot="10800000">
            <a:off x="1835696" y="3140969"/>
            <a:ext cx="5688635" cy="2736317"/>
          </a:xfrm>
          <a:prstGeom prst="bentConnector3">
            <a:avLst>
              <a:gd name="adj1" fmla="val 509"/>
            </a:avLst>
          </a:prstGeom>
          <a:noFill/>
          <a:ln w="28575">
            <a:solidFill>
              <a:schemeClr val="accent2">
                <a:lumMod val="60000"/>
                <a:lumOff val="40000"/>
              </a:schemeClr>
            </a:solidFill>
            <a:miter lim="800000"/>
            <a:headEnd/>
            <a:tailEnd/>
          </a:ln>
        </p:spPr>
      </p:cxnSp>
      <p:cxnSp>
        <p:nvCxnSpPr>
          <p:cNvPr id="69" name="AutoShape 13"/>
          <p:cNvCxnSpPr>
            <a:cxnSpLocks noChangeShapeType="1"/>
          </p:cNvCxnSpPr>
          <p:nvPr/>
        </p:nvCxnSpPr>
        <p:spPr bwMode="auto">
          <a:xfrm rot="10800000">
            <a:off x="1835695" y="2780929"/>
            <a:ext cx="6479717" cy="3096355"/>
          </a:xfrm>
          <a:prstGeom prst="bentConnector3">
            <a:avLst>
              <a:gd name="adj1" fmla="val 423"/>
            </a:avLst>
          </a:prstGeom>
          <a:noFill/>
          <a:ln w="28575">
            <a:solidFill>
              <a:schemeClr val="accent2">
                <a:lumMod val="60000"/>
                <a:lumOff val="40000"/>
              </a:schemeClr>
            </a:solidFill>
            <a:miter lim="800000"/>
            <a:headEnd/>
            <a:tailEnd/>
          </a:ln>
        </p:spPr>
      </p:cxnSp>
      <p:sp>
        <p:nvSpPr>
          <p:cNvPr id="88" name="Rectangle 9"/>
          <p:cNvSpPr>
            <a:spLocks noChangeArrowheads="1"/>
          </p:cNvSpPr>
          <p:nvPr/>
        </p:nvSpPr>
        <p:spPr bwMode="auto">
          <a:xfrm>
            <a:off x="1828800" y="2620154"/>
            <a:ext cx="228600" cy="369332"/>
          </a:xfrm>
          <a:prstGeom prst="rect">
            <a:avLst/>
          </a:prstGeom>
          <a:noFill/>
          <a:ln w="12700">
            <a:no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sp>
        <p:nvSpPr>
          <p:cNvPr id="89" name="Rectangle 10"/>
          <p:cNvSpPr>
            <a:spLocks noChangeArrowheads="1"/>
          </p:cNvSpPr>
          <p:nvPr/>
        </p:nvSpPr>
        <p:spPr bwMode="auto">
          <a:xfrm>
            <a:off x="1828800" y="2772554"/>
            <a:ext cx="228600" cy="369332"/>
          </a:xfrm>
          <a:prstGeom prst="rect">
            <a:avLst/>
          </a:prstGeom>
          <a:noFill/>
          <a:ln w="12700">
            <a:no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sp>
        <p:nvSpPr>
          <p:cNvPr id="90" name="Rectangle 11"/>
          <p:cNvSpPr>
            <a:spLocks noChangeArrowheads="1"/>
          </p:cNvSpPr>
          <p:nvPr/>
        </p:nvSpPr>
        <p:spPr bwMode="auto">
          <a:xfrm>
            <a:off x="1828800" y="3077354"/>
            <a:ext cx="228600" cy="369332"/>
          </a:xfrm>
          <a:prstGeom prst="rect">
            <a:avLst/>
          </a:prstGeom>
          <a:noFill/>
          <a:ln w="12700">
            <a:no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sp>
        <p:nvSpPr>
          <p:cNvPr id="91" name="Rectangle 12"/>
          <p:cNvSpPr>
            <a:spLocks noChangeArrowheads="1"/>
          </p:cNvSpPr>
          <p:nvPr/>
        </p:nvSpPr>
        <p:spPr bwMode="auto">
          <a:xfrm>
            <a:off x="1828800" y="2924954"/>
            <a:ext cx="228600" cy="369332"/>
          </a:xfrm>
          <a:prstGeom prst="rect">
            <a:avLst/>
          </a:prstGeom>
          <a:noFill/>
          <a:ln w="12700">
            <a:noFill/>
            <a:miter lim="800000"/>
            <a:headEnd/>
            <a:tailEnd/>
          </a:ln>
        </p:spPr>
        <p:txBody>
          <a:bodyPr anchor="ctr">
            <a:spAutoFit/>
          </a:bodyPr>
          <a:lstStyle/>
          <a:p>
            <a:pPr fontAlgn="base">
              <a:spcBef>
                <a:spcPct val="0"/>
              </a:spcBef>
              <a:spcAft>
                <a:spcPct val="0"/>
              </a:spcAft>
            </a:pPr>
            <a:endParaRPr lang="en-NZ" smtClean="0">
              <a:solidFill>
                <a:srgbClr val="000000"/>
              </a:solidFill>
            </a:endParaRPr>
          </a:p>
        </p:txBody>
      </p:sp>
      <p:sp>
        <p:nvSpPr>
          <p:cNvPr id="92" name="Text Box 17"/>
          <p:cNvSpPr txBox="1">
            <a:spLocks noChangeArrowheads="1"/>
          </p:cNvSpPr>
          <p:nvPr/>
        </p:nvSpPr>
        <p:spPr bwMode="auto">
          <a:xfrm>
            <a:off x="225314" y="2392070"/>
            <a:ext cx="811441" cy="338554"/>
          </a:xfrm>
          <a:prstGeom prst="rect">
            <a:avLst/>
          </a:prstGeom>
          <a:noFill/>
          <a:ln w="12700">
            <a:noFill/>
            <a:miter lim="800000"/>
            <a:headEnd/>
            <a:tailEnd/>
          </a:ln>
        </p:spPr>
        <p:txBody>
          <a:bodyPr wrap="none">
            <a:spAutoFit/>
          </a:bodyPr>
          <a:lstStyle/>
          <a:p>
            <a:pPr algn="ctr" fontAlgn="base">
              <a:spcBef>
                <a:spcPct val="0"/>
              </a:spcBef>
              <a:spcAft>
                <a:spcPct val="0"/>
              </a:spcAft>
            </a:pPr>
            <a:r>
              <a:rPr lang="en-US" sz="1600" b="1" dirty="0" smtClean="0">
                <a:solidFill>
                  <a:schemeClr val="accent2">
                    <a:lumMod val="60000"/>
                    <a:lumOff val="40000"/>
                  </a:schemeClr>
                </a:solidFill>
              </a:rPr>
              <a:t>6195.5</a:t>
            </a:r>
            <a:endParaRPr lang="en-AU" sz="1600" b="1" dirty="0" smtClean="0">
              <a:solidFill>
                <a:schemeClr val="accent2">
                  <a:lumMod val="60000"/>
                  <a:lumOff val="40000"/>
                </a:schemeClr>
              </a:solidFill>
            </a:endParaRPr>
          </a:p>
        </p:txBody>
      </p:sp>
      <p:sp>
        <p:nvSpPr>
          <p:cNvPr id="93" name="Text Box 18"/>
          <p:cNvSpPr txBox="1">
            <a:spLocks noChangeArrowheads="1"/>
          </p:cNvSpPr>
          <p:nvPr/>
        </p:nvSpPr>
        <p:spPr bwMode="auto">
          <a:xfrm>
            <a:off x="228488" y="2696870"/>
            <a:ext cx="811441" cy="338554"/>
          </a:xfrm>
          <a:prstGeom prst="rect">
            <a:avLst/>
          </a:prstGeom>
          <a:noFill/>
          <a:ln w="12700">
            <a:noFill/>
            <a:miter lim="800000"/>
            <a:headEnd/>
            <a:tailEnd/>
          </a:ln>
        </p:spPr>
        <p:txBody>
          <a:bodyPr wrap="none">
            <a:spAutoFit/>
          </a:bodyPr>
          <a:lstStyle/>
          <a:p>
            <a:pPr algn="ctr" fontAlgn="base">
              <a:spcBef>
                <a:spcPct val="0"/>
              </a:spcBef>
              <a:spcAft>
                <a:spcPct val="0"/>
              </a:spcAft>
            </a:pPr>
            <a:r>
              <a:rPr lang="en-US" sz="1600" b="1" dirty="0" smtClean="0">
                <a:solidFill>
                  <a:schemeClr val="accent2">
                    <a:lumMod val="60000"/>
                    <a:lumOff val="40000"/>
                  </a:schemeClr>
                </a:solidFill>
              </a:rPr>
              <a:t>5835.9</a:t>
            </a:r>
            <a:endParaRPr lang="en-AU" sz="1600" b="1" dirty="0" smtClean="0">
              <a:solidFill>
                <a:schemeClr val="accent2">
                  <a:lumMod val="60000"/>
                  <a:lumOff val="40000"/>
                </a:schemeClr>
              </a:solidFill>
            </a:endParaRPr>
          </a:p>
        </p:txBody>
      </p:sp>
      <p:sp>
        <p:nvSpPr>
          <p:cNvPr id="94" name="Text Box 19"/>
          <p:cNvSpPr txBox="1">
            <a:spLocks noChangeArrowheads="1"/>
          </p:cNvSpPr>
          <p:nvPr/>
        </p:nvSpPr>
        <p:spPr bwMode="auto">
          <a:xfrm>
            <a:off x="231664" y="3001670"/>
            <a:ext cx="811441" cy="338554"/>
          </a:xfrm>
          <a:prstGeom prst="rect">
            <a:avLst/>
          </a:prstGeom>
          <a:noFill/>
          <a:ln w="12700">
            <a:noFill/>
            <a:miter lim="800000"/>
            <a:headEnd/>
            <a:tailEnd/>
          </a:ln>
        </p:spPr>
        <p:txBody>
          <a:bodyPr wrap="none">
            <a:spAutoFit/>
          </a:bodyPr>
          <a:lstStyle/>
          <a:p>
            <a:pPr algn="ctr" fontAlgn="base">
              <a:spcBef>
                <a:spcPct val="0"/>
              </a:spcBef>
              <a:spcAft>
                <a:spcPct val="0"/>
              </a:spcAft>
            </a:pPr>
            <a:r>
              <a:rPr lang="en-US" sz="1600" b="1" dirty="0" smtClean="0">
                <a:solidFill>
                  <a:schemeClr val="accent2">
                    <a:lumMod val="60000"/>
                    <a:lumOff val="40000"/>
                  </a:schemeClr>
                </a:solidFill>
              </a:rPr>
              <a:t>5476.3</a:t>
            </a:r>
            <a:endParaRPr lang="en-AU" sz="1600" b="1" dirty="0" smtClean="0">
              <a:solidFill>
                <a:schemeClr val="accent2">
                  <a:lumMod val="60000"/>
                  <a:lumOff val="40000"/>
                </a:schemeClr>
              </a:solidFill>
            </a:endParaRPr>
          </a:p>
        </p:txBody>
      </p:sp>
      <p:sp>
        <p:nvSpPr>
          <p:cNvPr id="95" name="Text Box 20"/>
          <p:cNvSpPr txBox="1">
            <a:spLocks noChangeArrowheads="1"/>
          </p:cNvSpPr>
          <p:nvPr/>
        </p:nvSpPr>
        <p:spPr bwMode="auto">
          <a:xfrm>
            <a:off x="240512" y="3306470"/>
            <a:ext cx="800091" cy="338554"/>
          </a:xfrm>
          <a:prstGeom prst="rect">
            <a:avLst/>
          </a:prstGeom>
          <a:noFill/>
          <a:ln w="12700">
            <a:noFill/>
            <a:miter lim="800000"/>
            <a:headEnd/>
            <a:tailEnd/>
          </a:ln>
        </p:spPr>
        <p:txBody>
          <a:bodyPr wrap="none">
            <a:spAutoFit/>
          </a:bodyPr>
          <a:lstStyle/>
          <a:p>
            <a:pPr algn="ctr" fontAlgn="base">
              <a:spcBef>
                <a:spcPct val="0"/>
              </a:spcBef>
              <a:spcAft>
                <a:spcPct val="0"/>
              </a:spcAft>
            </a:pPr>
            <a:r>
              <a:rPr lang="en-US" sz="1600" b="1" dirty="0" smtClean="0">
                <a:solidFill>
                  <a:schemeClr val="accent2">
                    <a:lumMod val="60000"/>
                    <a:lumOff val="40000"/>
                  </a:schemeClr>
                </a:solidFill>
              </a:rPr>
              <a:t>5116.7</a:t>
            </a:r>
            <a:endParaRPr lang="en-AU" sz="1600" b="1" dirty="0" smtClean="0">
              <a:solidFill>
                <a:schemeClr val="accent2">
                  <a:lumMod val="60000"/>
                  <a:lumOff val="40000"/>
                </a:schemeClr>
              </a:solidFill>
            </a:endParaRPr>
          </a:p>
        </p:txBody>
      </p:sp>
      <p:cxnSp>
        <p:nvCxnSpPr>
          <p:cNvPr id="96" name="AutoShape 21"/>
          <p:cNvCxnSpPr>
            <a:cxnSpLocks noChangeShapeType="1"/>
            <a:stCxn id="92" idx="3"/>
            <a:endCxn id="88" idx="1"/>
          </p:cNvCxnSpPr>
          <p:nvPr/>
        </p:nvCxnSpPr>
        <p:spPr bwMode="auto">
          <a:xfrm>
            <a:off x="1036755" y="2561347"/>
            <a:ext cx="792045" cy="243473"/>
          </a:xfrm>
          <a:prstGeom prst="bentConnector3">
            <a:avLst>
              <a:gd name="adj1" fmla="val 50000"/>
            </a:avLst>
          </a:prstGeom>
          <a:noFill/>
          <a:ln w="19050">
            <a:solidFill>
              <a:schemeClr val="accent2">
                <a:lumMod val="60000"/>
                <a:lumOff val="40000"/>
              </a:schemeClr>
            </a:solidFill>
            <a:miter lim="800000"/>
            <a:headEnd/>
            <a:tailEnd type="triangle" w="med" len="med"/>
          </a:ln>
        </p:spPr>
      </p:cxnSp>
      <p:cxnSp>
        <p:nvCxnSpPr>
          <p:cNvPr id="97" name="AutoShape 22"/>
          <p:cNvCxnSpPr>
            <a:cxnSpLocks noChangeShapeType="1"/>
            <a:stCxn id="93" idx="3"/>
            <a:endCxn id="89" idx="1"/>
          </p:cNvCxnSpPr>
          <p:nvPr/>
        </p:nvCxnSpPr>
        <p:spPr bwMode="auto">
          <a:xfrm>
            <a:off x="1039929" y="2866147"/>
            <a:ext cx="788871" cy="91073"/>
          </a:xfrm>
          <a:prstGeom prst="bentConnector3">
            <a:avLst>
              <a:gd name="adj1" fmla="val 50000"/>
            </a:avLst>
          </a:prstGeom>
          <a:noFill/>
          <a:ln w="19050">
            <a:solidFill>
              <a:schemeClr val="accent2">
                <a:lumMod val="60000"/>
                <a:lumOff val="40000"/>
              </a:schemeClr>
            </a:solidFill>
            <a:miter lim="800000"/>
            <a:headEnd/>
            <a:tailEnd type="triangle" w="med" len="med"/>
          </a:ln>
        </p:spPr>
      </p:cxnSp>
      <p:cxnSp>
        <p:nvCxnSpPr>
          <p:cNvPr id="98" name="AutoShape 23"/>
          <p:cNvCxnSpPr>
            <a:cxnSpLocks noChangeShapeType="1"/>
            <a:stCxn id="94" idx="3"/>
            <a:endCxn id="91" idx="1"/>
          </p:cNvCxnSpPr>
          <p:nvPr/>
        </p:nvCxnSpPr>
        <p:spPr bwMode="auto">
          <a:xfrm flipV="1">
            <a:off x="1043105" y="3109620"/>
            <a:ext cx="785695" cy="61327"/>
          </a:xfrm>
          <a:prstGeom prst="bentConnector3">
            <a:avLst>
              <a:gd name="adj1" fmla="val 50000"/>
            </a:avLst>
          </a:prstGeom>
          <a:noFill/>
          <a:ln w="19050">
            <a:solidFill>
              <a:schemeClr val="accent2">
                <a:lumMod val="60000"/>
                <a:lumOff val="40000"/>
              </a:schemeClr>
            </a:solidFill>
            <a:miter lim="800000"/>
            <a:headEnd/>
            <a:tailEnd type="triangle" w="med" len="med"/>
          </a:ln>
        </p:spPr>
      </p:cxnSp>
      <p:cxnSp>
        <p:nvCxnSpPr>
          <p:cNvPr id="99" name="AutoShape 24"/>
          <p:cNvCxnSpPr>
            <a:cxnSpLocks noChangeShapeType="1"/>
            <a:stCxn id="95" idx="3"/>
            <a:endCxn id="90" idx="1"/>
          </p:cNvCxnSpPr>
          <p:nvPr/>
        </p:nvCxnSpPr>
        <p:spPr bwMode="auto">
          <a:xfrm flipV="1">
            <a:off x="1040603" y="3262020"/>
            <a:ext cx="788197" cy="213727"/>
          </a:xfrm>
          <a:prstGeom prst="bentConnector3">
            <a:avLst>
              <a:gd name="adj1" fmla="val 50000"/>
            </a:avLst>
          </a:prstGeom>
          <a:noFill/>
          <a:ln w="19050">
            <a:solidFill>
              <a:schemeClr val="accent2">
                <a:lumMod val="60000"/>
                <a:lumOff val="40000"/>
              </a:schemeClr>
            </a:solidFill>
            <a:miter lim="800000"/>
            <a:headEnd/>
            <a:tailEnd type="triangle" w="med" len="med"/>
          </a:ln>
        </p:spPr>
      </p:cxnSp>
    </p:spTree>
    <p:extLst>
      <p:ext uri="{BB962C8B-B14F-4D97-AF65-F5344CB8AC3E}">
        <p14:creationId xmlns:p14="http://schemas.microsoft.com/office/powerpoint/2010/main" val="205116583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3"/>
          <p:cNvSpPr txBox="1">
            <a:spLocks noChangeArrowheads="1"/>
          </p:cNvSpPr>
          <p:nvPr/>
        </p:nvSpPr>
        <p:spPr bwMode="auto">
          <a:xfrm>
            <a:off x="251520" y="980728"/>
            <a:ext cx="6466835"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Linear regression </a:t>
            </a:r>
            <a:r>
              <a:rPr lang="en-US" sz="2400" dirty="0">
                <a:solidFill>
                  <a:srgbClr val="0070C0"/>
                </a:solidFill>
              </a:rPr>
              <a:t>a</a:t>
            </a:r>
            <a:r>
              <a:rPr lang="en-US" sz="2400" dirty="0" smtClean="0">
                <a:solidFill>
                  <a:srgbClr val="0070C0"/>
                </a:solidFill>
              </a:rPr>
              <a:t>nalysis: make the forecast </a:t>
            </a:r>
            <a:endParaRPr lang="en-AU" sz="2400" dirty="0" smtClean="0">
              <a:solidFill>
                <a:srgbClr val="0070C0"/>
              </a:solidFill>
            </a:endParaRPr>
          </a:p>
        </p:txBody>
      </p:sp>
      <p:graphicFrame>
        <p:nvGraphicFramePr>
          <p:cNvPr id="8194" name="Object 4"/>
          <p:cNvGraphicFramePr>
            <a:graphicFrameLocks noChangeAspect="1"/>
          </p:cNvGraphicFramePr>
          <p:nvPr>
            <p:extLst>
              <p:ext uri="{D42A27DB-BD31-4B8C-83A1-F6EECF244321}">
                <p14:modId xmlns:p14="http://schemas.microsoft.com/office/powerpoint/2010/main" val="283230006"/>
              </p:ext>
            </p:extLst>
          </p:nvPr>
        </p:nvGraphicFramePr>
        <p:xfrm>
          <a:off x="332485" y="1398237"/>
          <a:ext cx="1157287" cy="311150"/>
        </p:xfrm>
        <a:graphic>
          <a:graphicData uri="http://schemas.openxmlformats.org/presentationml/2006/ole">
            <mc:AlternateContent xmlns:mc="http://schemas.openxmlformats.org/markup-compatibility/2006">
              <mc:Choice xmlns:v="urn:schemas-microsoft-com:vml" Requires="v">
                <p:oleObj spid="_x0000_s180503" name="Equation" r:id="rId4" imgW="660113" imgH="177723" progId="Equation.3">
                  <p:embed/>
                </p:oleObj>
              </mc:Choice>
              <mc:Fallback>
                <p:oleObj name="Equation" r:id="rId4" imgW="660113" imgH="17772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85" y="1398237"/>
                        <a:ext cx="115728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13"/>
          <p:cNvSpPr>
            <a:spLocks noChangeArrowheads="1"/>
          </p:cNvSpPr>
          <p:nvPr/>
        </p:nvSpPr>
        <p:spPr bwMode="auto">
          <a:xfrm>
            <a:off x="400051" y="160338"/>
            <a:ext cx="7052508"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 </a:t>
            </a:r>
          </a:p>
        </p:txBody>
      </p:sp>
      <p:sp>
        <p:nvSpPr>
          <p:cNvPr id="11"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66</a:t>
            </a:fld>
            <a:endParaRPr lang="en-US">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48003194"/>
              </p:ext>
            </p:extLst>
          </p:nvPr>
        </p:nvGraphicFramePr>
        <p:xfrm>
          <a:off x="2987824" y="1179811"/>
          <a:ext cx="3730531" cy="5095185"/>
        </p:xfrm>
        <a:graphic>
          <a:graphicData uri="http://schemas.openxmlformats.org/drawingml/2006/table">
            <a:tbl>
              <a:tblPr>
                <a:tableStyleId>{5C22544A-7EE6-4342-B048-85BDC9FD1C3A}</a:tableStyleId>
              </a:tblPr>
              <a:tblGrid>
                <a:gridCol w="1065867">
                  <a:extLst>
                    <a:ext uri="{9D8B030D-6E8A-4147-A177-3AD203B41FA5}">
                      <a16:colId xmlns:a16="http://schemas.microsoft.com/office/drawing/2014/main" xmlns="" val="20000"/>
                    </a:ext>
                  </a:extLst>
                </a:gridCol>
                <a:gridCol w="825186">
                  <a:extLst>
                    <a:ext uri="{9D8B030D-6E8A-4147-A177-3AD203B41FA5}">
                      <a16:colId xmlns:a16="http://schemas.microsoft.com/office/drawing/2014/main" xmlns="" val="20001"/>
                    </a:ext>
                  </a:extLst>
                </a:gridCol>
                <a:gridCol w="1014292">
                  <a:extLst>
                    <a:ext uri="{9D8B030D-6E8A-4147-A177-3AD203B41FA5}">
                      <a16:colId xmlns:a16="http://schemas.microsoft.com/office/drawing/2014/main" xmlns="" val="20002"/>
                    </a:ext>
                  </a:extLst>
                </a:gridCol>
                <a:gridCol w="825186">
                  <a:extLst>
                    <a:ext uri="{9D8B030D-6E8A-4147-A177-3AD203B41FA5}">
                      <a16:colId xmlns:a16="http://schemas.microsoft.com/office/drawing/2014/main" xmlns="" val="20003"/>
                    </a:ext>
                  </a:extLst>
                </a:gridCol>
              </a:tblGrid>
              <a:tr h="553665">
                <a:tc>
                  <a:txBody>
                    <a:bodyPr/>
                    <a:lstStyle/>
                    <a:p>
                      <a:pPr algn="ctr" fontAlgn="b"/>
                      <a:r>
                        <a:rPr lang="en-GB" sz="1800" u="none" strike="noStrike" dirty="0">
                          <a:effectLst/>
                          <a:latin typeface="+mj-lt"/>
                        </a:rPr>
                        <a:t>Quarter (x)</a:t>
                      </a:r>
                      <a:endParaRPr lang="en-GB" sz="18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mj-lt"/>
                        </a:rPr>
                        <a:t>Sales (y)</a:t>
                      </a:r>
                      <a:endParaRPr lang="en-GB" sz="18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mj-lt"/>
                        </a:rPr>
                        <a:t>Trend </a:t>
                      </a:r>
                      <a:endParaRPr lang="en-GB" sz="18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effectLst/>
                          <a:latin typeface="+mj-lt"/>
                        </a:rPr>
                        <a:t>Forecast</a:t>
                      </a:r>
                      <a:endParaRPr lang="en-GB" sz="18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44427">
                <a:tc>
                  <a:txBody>
                    <a:bodyPr/>
                    <a:lstStyle/>
                    <a:p>
                      <a:pPr algn="ctr" fontAlgn="b"/>
                      <a:r>
                        <a:rPr lang="en-GB" sz="1800" u="none" strike="noStrike" dirty="0">
                          <a:effectLst/>
                          <a:latin typeface="+mj-lt"/>
                        </a:rPr>
                        <a:t> 1</a:t>
                      </a:r>
                      <a:endParaRPr lang="en-GB" sz="18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GB" sz="1800" u="none" strike="noStrike">
                          <a:effectLst/>
                          <a:latin typeface="+mj-lt"/>
                        </a:rPr>
                        <a:t> 600</a:t>
                      </a:r>
                      <a:endParaRPr lang="en-GB" sz="1800" b="0"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GB" sz="1800" u="none" strike="noStrike" dirty="0">
                          <a:solidFill>
                            <a:srgbClr val="0000FF"/>
                          </a:solidFill>
                          <a:effectLst/>
                          <a:latin typeface="+mj-lt"/>
                        </a:rPr>
                        <a:t> 801.282</a:t>
                      </a:r>
                      <a:endParaRPr lang="en-GB" sz="1800" b="0" i="0" u="none" strike="noStrike" dirty="0">
                        <a:solidFill>
                          <a:srgbClr val="0000FF"/>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endParaRPr lang="en-GB" sz="18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244427">
                <a:tc>
                  <a:txBody>
                    <a:bodyPr/>
                    <a:lstStyle/>
                    <a:p>
                      <a:pPr algn="ctr" fontAlgn="b"/>
                      <a:r>
                        <a:rPr lang="en-GB" sz="1800" u="none" strike="noStrike" dirty="0">
                          <a:effectLst/>
                          <a:latin typeface="+mj-lt"/>
                        </a:rPr>
                        <a:t> 2</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1550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1160.897</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2"/>
                  </a:ext>
                </a:extLst>
              </a:tr>
              <a:tr h="244427">
                <a:tc>
                  <a:txBody>
                    <a:bodyPr/>
                    <a:lstStyle/>
                    <a:p>
                      <a:pPr algn="ctr" fontAlgn="b"/>
                      <a:r>
                        <a:rPr lang="en-GB" sz="1800" u="none" strike="noStrike">
                          <a:effectLst/>
                          <a:latin typeface="+mj-lt"/>
                        </a:rPr>
                        <a:t> 3</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1500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1520.513</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3"/>
                  </a:ext>
                </a:extLst>
              </a:tr>
              <a:tr h="244427">
                <a:tc>
                  <a:txBody>
                    <a:bodyPr/>
                    <a:lstStyle/>
                    <a:p>
                      <a:pPr algn="ctr" fontAlgn="b"/>
                      <a:r>
                        <a:rPr lang="en-GB" sz="1800" u="none" strike="noStrike">
                          <a:effectLst/>
                          <a:latin typeface="+mj-lt"/>
                        </a:rPr>
                        <a:t> 4</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1500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1880.128</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4"/>
                  </a:ext>
                </a:extLst>
              </a:tr>
              <a:tr h="244427">
                <a:tc>
                  <a:txBody>
                    <a:bodyPr/>
                    <a:lstStyle/>
                    <a:p>
                      <a:pPr algn="ctr" fontAlgn="b"/>
                      <a:r>
                        <a:rPr lang="en-GB" sz="1800" u="none" strike="noStrike">
                          <a:effectLst/>
                          <a:latin typeface="+mj-lt"/>
                        </a:rPr>
                        <a:t> 5</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2400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2239.744</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5"/>
                  </a:ext>
                </a:extLst>
              </a:tr>
              <a:tr h="244427">
                <a:tc>
                  <a:txBody>
                    <a:bodyPr/>
                    <a:lstStyle/>
                    <a:p>
                      <a:pPr algn="ctr" fontAlgn="b"/>
                      <a:r>
                        <a:rPr lang="en-GB" sz="1800" u="none" strike="noStrike">
                          <a:effectLst/>
                          <a:latin typeface="+mj-lt"/>
                        </a:rPr>
                        <a:t> 6</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3100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2599.359</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6"/>
                  </a:ext>
                </a:extLst>
              </a:tr>
              <a:tr h="244427">
                <a:tc>
                  <a:txBody>
                    <a:bodyPr/>
                    <a:lstStyle/>
                    <a:p>
                      <a:pPr algn="ctr" fontAlgn="b"/>
                      <a:r>
                        <a:rPr lang="en-GB" sz="1800" u="none" strike="noStrike">
                          <a:effectLst/>
                          <a:latin typeface="+mj-lt"/>
                        </a:rPr>
                        <a:t> 7</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2600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2958.974</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7"/>
                  </a:ext>
                </a:extLst>
              </a:tr>
              <a:tr h="244427">
                <a:tc>
                  <a:txBody>
                    <a:bodyPr/>
                    <a:lstStyle/>
                    <a:p>
                      <a:pPr algn="ctr" fontAlgn="b"/>
                      <a:r>
                        <a:rPr lang="en-GB" sz="1800" u="none" strike="noStrike">
                          <a:effectLst/>
                          <a:latin typeface="+mj-lt"/>
                        </a:rPr>
                        <a:t> 8</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effectLst/>
                          <a:latin typeface="+mj-lt"/>
                        </a:rPr>
                        <a:t>2900</a:t>
                      </a:r>
                      <a:endParaRPr lang="en-GB" sz="1800" b="0" i="0" u="none" strike="noStrike" dirty="0">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3318.590</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8"/>
                  </a:ext>
                </a:extLst>
              </a:tr>
              <a:tr h="244427">
                <a:tc>
                  <a:txBody>
                    <a:bodyPr/>
                    <a:lstStyle/>
                    <a:p>
                      <a:pPr algn="ctr" fontAlgn="b"/>
                      <a:r>
                        <a:rPr lang="en-GB" sz="1800" u="none" strike="noStrike">
                          <a:effectLst/>
                          <a:latin typeface="+mj-lt"/>
                        </a:rPr>
                        <a:t> 9</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a:effectLst/>
                          <a:latin typeface="+mj-lt"/>
                        </a:rPr>
                        <a:t>3800</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3678.205</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09"/>
                  </a:ext>
                </a:extLst>
              </a:tr>
              <a:tr h="244427">
                <a:tc>
                  <a:txBody>
                    <a:bodyPr/>
                    <a:lstStyle/>
                    <a:p>
                      <a:pPr algn="ctr" fontAlgn="b"/>
                      <a:r>
                        <a:rPr lang="en-GB" sz="1800" u="none" strike="noStrike">
                          <a:effectLst/>
                          <a:latin typeface="+mj-lt"/>
                        </a:rPr>
                        <a:t>10</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a:effectLst/>
                          <a:latin typeface="+mj-lt"/>
                        </a:rPr>
                        <a:t>4500</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4037.821</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10"/>
                  </a:ext>
                </a:extLst>
              </a:tr>
              <a:tr h="244427">
                <a:tc>
                  <a:txBody>
                    <a:bodyPr/>
                    <a:lstStyle/>
                    <a:p>
                      <a:pPr algn="ctr" fontAlgn="b"/>
                      <a:r>
                        <a:rPr lang="en-GB" sz="1800" u="none" strike="noStrike">
                          <a:effectLst/>
                          <a:latin typeface="+mj-lt"/>
                        </a:rPr>
                        <a:t>11</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a:effectLst/>
                          <a:latin typeface="+mj-lt"/>
                        </a:rPr>
                        <a:t>4000</a:t>
                      </a:r>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4397.436</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endParaRPr lang="en-GB" sz="1800" b="0" i="0" u="none" strike="noStrike">
                        <a:solidFill>
                          <a:srgbClr val="000000"/>
                        </a:solidFill>
                        <a:effectLst/>
                        <a:latin typeface="+mj-lt"/>
                      </a:endParaRPr>
                    </a:p>
                  </a:txBody>
                  <a:tcPr marL="9525" marR="9525" marT="9525" marB="0" anchor="b">
                    <a:noFill/>
                  </a:tcPr>
                </a:tc>
                <a:extLst>
                  <a:ext uri="{0D108BD9-81ED-4DB2-BD59-A6C34878D82A}">
                    <a16:rowId xmlns:a16="http://schemas.microsoft.com/office/drawing/2014/main" xmlns="" val="10011"/>
                  </a:ext>
                </a:extLst>
              </a:tr>
              <a:tr h="244427">
                <a:tc>
                  <a:txBody>
                    <a:bodyPr/>
                    <a:lstStyle/>
                    <a:p>
                      <a:pPr algn="ctr" fontAlgn="b"/>
                      <a:r>
                        <a:rPr lang="en-GB" sz="1800" u="none" strike="noStrike" dirty="0">
                          <a:effectLst/>
                          <a:latin typeface="+mj-lt"/>
                        </a:rPr>
                        <a:t>12</a:t>
                      </a:r>
                      <a:endParaRPr lang="en-GB" sz="18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a:effectLst/>
                          <a:latin typeface="+mj-lt"/>
                        </a:rPr>
                        <a:t>4900</a:t>
                      </a:r>
                      <a:endParaRPr lang="en-GB" sz="1800" b="0" i="0" u="none" strike="noStrike">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GB" sz="1800" u="none" strike="noStrike" dirty="0">
                          <a:solidFill>
                            <a:srgbClr val="0000FF"/>
                          </a:solidFill>
                          <a:effectLst/>
                          <a:latin typeface="+mj-lt"/>
                        </a:rPr>
                        <a:t>4757.051</a:t>
                      </a:r>
                      <a:endParaRPr lang="en-GB" sz="1800" b="0"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endParaRPr lang="en-GB" sz="18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2"/>
                  </a:ext>
                </a:extLst>
              </a:tr>
              <a:tr h="244427">
                <a:tc>
                  <a:txBody>
                    <a:bodyPr/>
                    <a:lstStyle/>
                    <a:p>
                      <a:pPr algn="ctr" fontAlgn="b"/>
                      <a:r>
                        <a:rPr lang="en-GB" sz="1800" u="none" strike="noStrike">
                          <a:effectLst/>
                          <a:latin typeface="+mj-lt"/>
                        </a:rPr>
                        <a:t>13</a:t>
                      </a:r>
                      <a:endParaRPr lang="en-GB" sz="1800" b="0"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GB" sz="1800" b="0"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GB" sz="1800" u="none" strike="noStrike" dirty="0">
                          <a:solidFill>
                            <a:srgbClr val="0000FF"/>
                          </a:solidFill>
                          <a:effectLst/>
                          <a:latin typeface="+mj-lt"/>
                        </a:rPr>
                        <a:t>5116.667</a:t>
                      </a:r>
                      <a:endParaRPr lang="en-GB" sz="1800" b="0" i="0" u="none" strike="noStrike" dirty="0">
                        <a:solidFill>
                          <a:srgbClr val="0000FF"/>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GB" sz="1800" u="none" strike="noStrike" dirty="0">
                          <a:solidFill>
                            <a:srgbClr val="0000FF"/>
                          </a:solidFill>
                          <a:effectLst/>
                          <a:latin typeface="+mj-lt"/>
                        </a:rPr>
                        <a:t>5117</a:t>
                      </a:r>
                      <a:endParaRPr lang="en-GB" sz="1800" b="0" i="0" u="none" strike="noStrike" dirty="0">
                        <a:solidFill>
                          <a:srgbClr val="0000FF"/>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13"/>
                  </a:ext>
                </a:extLst>
              </a:tr>
              <a:tr h="244427">
                <a:tc>
                  <a:txBody>
                    <a:bodyPr/>
                    <a:lstStyle/>
                    <a:p>
                      <a:pPr algn="ctr" fontAlgn="b"/>
                      <a:r>
                        <a:rPr lang="en-GB" sz="1800" u="none" strike="noStrike">
                          <a:effectLst/>
                          <a:latin typeface="+mj-lt"/>
                        </a:rPr>
                        <a:t>14</a:t>
                      </a:r>
                      <a:endParaRPr lang="en-GB" sz="1800" b="0" i="0" u="none" strike="noStrike">
                        <a:solidFill>
                          <a:srgbClr val="000000"/>
                        </a:solidFill>
                        <a:effectLst/>
                        <a:latin typeface="+mj-lt"/>
                      </a:endParaRPr>
                    </a:p>
                  </a:txBody>
                  <a:tcPr marL="9525" marR="9525" marT="9525" marB="0" anchor="b">
                    <a:noFill/>
                  </a:tcPr>
                </a:tc>
                <a:tc>
                  <a:txBody>
                    <a:bodyPr/>
                    <a:lstStyle/>
                    <a:p>
                      <a:pPr algn="l" fontAlgn="b"/>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5476.282</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5477</a:t>
                      </a:r>
                      <a:endParaRPr lang="en-GB" sz="1800" b="0" i="0" u="none" strike="noStrike" dirty="0">
                        <a:solidFill>
                          <a:srgbClr val="0000FF"/>
                        </a:solidFill>
                        <a:effectLst/>
                        <a:latin typeface="+mj-lt"/>
                      </a:endParaRPr>
                    </a:p>
                  </a:txBody>
                  <a:tcPr marL="9525" marR="9525" marT="9525" marB="0" anchor="b">
                    <a:noFill/>
                  </a:tcPr>
                </a:tc>
                <a:extLst>
                  <a:ext uri="{0D108BD9-81ED-4DB2-BD59-A6C34878D82A}">
                    <a16:rowId xmlns:a16="http://schemas.microsoft.com/office/drawing/2014/main" xmlns="" val="10014"/>
                  </a:ext>
                </a:extLst>
              </a:tr>
              <a:tr h="244427">
                <a:tc>
                  <a:txBody>
                    <a:bodyPr/>
                    <a:lstStyle/>
                    <a:p>
                      <a:pPr algn="ctr" fontAlgn="b"/>
                      <a:r>
                        <a:rPr lang="en-GB" sz="1800" u="none" strike="noStrike">
                          <a:effectLst/>
                          <a:latin typeface="+mj-lt"/>
                        </a:rPr>
                        <a:t>15</a:t>
                      </a:r>
                      <a:endParaRPr lang="en-GB" sz="1800" b="0" i="0" u="none" strike="noStrike">
                        <a:solidFill>
                          <a:srgbClr val="000000"/>
                        </a:solidFill>
                        <a:effectLst/>
                        <a:latin typeface="+mj-lt"/>
                      </a:endParaRPr>
                    </a:p>
                  </a:txBody>
                  <a:tcPr marL="9525" marR="9525" marT="9525" marB="0" anchor="b">
                    <a:noFill/>
                  </a:tcPr>
                </a:tc>
                <a:tc>
                  <a:txBody>
                    <a:bodyPr/>
                    <a:lstStyle/>
                    <a:p>
                      <a:pPr algn="l" fontAlgn="b"/>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5835.897</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5836</a:t>
                      </a:r>
                      <a:endParaRPr lang="en-GB" sz="1800" b="0" i="0" u="none" strike="noStrike" dirty="0">
                        <a:solidFill>
                          <a:srgbClr val="0000FF"/>
                        </a:solidFill>
                        <a:effectLst/>
                        <a:latin typeface="+mj-lt"/>
                      </a:endParaRPr>
                    </a:p>
                  </a:txBody>
                  <a:tcPr marL="9525" marR="9525" marT="9525" marB="0" anchor="b">
                    <a:noFill/>
                  </a:tcPr>
                </a:tc>
                <a:extLst>
                  <a:ext uri="{0D108BD9-81ED-4DB2-BD59-A6C34878D82A}">
                    <a16:rowId xmlns:a16="http://schemas.microsoft.com/office/drawing/2014/main" xmlns="" val="10015"/>
                  </a:ext>
                </a:extLst>
              </a:tr>
              <a:tr h="244427">
                <a:tc>
                  <a:txBody>
                    <a:bodyPr/>
                    <a:lstStyle/>
                    <a:p>
                      <a:pPr algn="ctr" fontAlgn="b"/>
                      <a:r>
                        <a:rPr lang="en-GB" sz="1800" u="none" strike="noStrike">
                          <a:effectLst/>
                          <a:latin typeface="+mj-lt"/>
                        </a:rPr>
                        <a:t>16</a:t>
                      </a:r>
                      <a:endParaRPr lang="en-GB" sz="1800" b="0" i="0" u="none" strike="noStrike">
                        <a:solidFill>
                          <a:srgbClr val="000000"/>
                        </a:solidFill>
                        <a:effectLst/>
                        <a:latin typeface="+mj-lt"/>
                      </a:endParaRPr>
                    </a:p>
                  </a:txBody>
                  <a:tcPr marL="9525" marR="9525" marT="9525" marB="0" anchor="b">
                    <a:noFill/>
                  </a:tcPr>
                </a:tc>
                <a:tc>
                  <a:txBody>
                    <a:bodyPr/>
                    <a:lstStyle/>
                    <a:p>
                      <a:pPr algn="l" fontAlgn="b"/>
                      <a:endParaRPr lang="en-GB" sz="1800" b="0" i="0" u="none" strike="noStrike">
                        <a:solidFill>
                          <a:srgbClr val="000000"/>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6195.513</a:t>
                      </a:r>
                      <a:endParaRPr lang="en-GB" sz="1800" b="0" i="0" u="none" strike="noStrike" dirty="0">
                        <a:solidFill>
                          <a:srgbClr val="0000FF"/>
                        </a:solidFill>
                        <a:effectLst/>
                        <a:latin typeface="+mj-lt"/>
                      </a:endParaRPr>
                    </a:p>
                  </a:txBody>
                  <a:tcPr marL="9525" marR="9525" marT="9525" marB="0" anchor="b">
                    <a:noFill/>
                  </a:tcPr>
                </a:tc>
                <a:tc>
                  <a:txBody>
                    <a:bodyPr/>
                    <a:lstStyle/>
                    <a:p>
                      <a:pPr algn="ctr" fontAlgn="b"/>
                      <a:r>
                        <a:rPr lang="en-GB" sz="1800" u="none" strike="noStrike" dirty="0">
                          <a:solidFill>
                            <a:srgbClr val="0000FF"/>
                          </a:solidFill>
                          <a:effectLst/>
                          <a:latin typeface="+mj-lt"/>
                        </a:rPr>
                        <a:t>6196</a:t>
                      </a:r>
                      <a:endParaRPr lang="en-GB" sz="1800" b="0" i="0" u="none" strike="noStrike" dirty="0">
                        <a:solidFill>
                          <a:srgbClr val="0000FF"/>
                        </a:solidFill>
                        <a:effectLst/>
                        <a:latin typeface="+mj-lt"/>
                      </a:endParaRPr>
                    </a:p>
                  </a:txBody>
                  <a:tcPr marL="9525" marR="9525" marT="9525" marB="0" anchor="b">
                    <a:noFill/>
                  </a:tcPr>
                </a:tc>
                <a:extLst>
                  <a:ext uri="{0D108BD9-81ED-4DB2-BD59-A6C34878D82A}">
                    <a16:rowId xmlns:a16="http://schemas.microsoft.com/office/drawing/2014/main" xmlns="" val="10016"/>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512361373"/>
              </p:ext>
            </p:extLst>
          </p:nvPr>
        </p:nvGraphicFramePr>
        <p:xfrm>
          <a:off x="258416" y="1844824"/>
          <a:ext cx="2338388" cy="328613"/>
        </p:xfrm>
        <a:graphic>
          <a:graphicData uri="http://schemas.openxmlformats.org/presentationml/2006/ole">
            <mc:AlternateContent xmlns:mc="http://schemas.openxmlformats.org/markup-compatibility/2006">
              <mc:Choice xmlns:v="urn:schemas-microsoft-com:vml" Requires="v">
                <p:oleObj spid="_x0000_s180504" name="Equation" r:id="rId6" imgW="1447560" imgH="203040" progId="Equation.3">
                  <p:embed/>
                </p:oleObj>
              </mc:Choice>
              <mc:Fallback>
                <p:oleObj name="Equation" r:id="rId6" imgW="1447560" imgH="203040" progId="Equation.3">
                  <p:embed/>
                  <p:pic>
                    <p:nvPicPr>
                      <p:cNvPr id="0" name="Object 7"/>
                      <p:cNvPicPr>
                        <a:picLocks noChangeAspect="1" noChangeArrowheads="1"/>
                      </p:cNvPicPr>
                      <p:nvPr/>
                    </p:nvPicPr>
                    <p:blipFill>
                      <a:blip r:embed="rId7"/>
                      <a:srcRect/>
                      <a:stretch>
                        <a:fillRect/>
                      </a:stretch>
                    </p:blipFill>
                    <p:spPr bwMode="auto">
                      <a:xfrm>
                        <a:off x="258416" y="1844824"/>
                        <a:ext cx="2338388" cy="3286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Oval 5"/>
          <p:cNvSpPr>
            <a:spLocks noChangeArrowheads="1"/>
          </p:cNvSpPr>
          <p:nvPr/>
        </p:nvSpPr>
        <p:spPr bwMode="auto">
          <a:xfrm>
            <a:off x="4139952" y="6274996"/>
            <a:ext cx="2376264" cy="420610"/>
          </a:xfrm>
          <a:prstGeom prst="ellipse">
            <a:avLst/>
          </a:prstGeom>
          <a:noFill/>
          <a:ln w="38100">
            <a:noFill/>
            <a:round/>
            <a:headEnd/>
            <a:tailEnd/>
          </a:ln>
        </p:spPr>
        <p:txBody>
          <a:bodyPr wrap="none" anchor="ctr"/>
          <a:lstStyle/>
          <a:p>
            <a:pPr algn="ctr" fontAlgn="base">
              <a:spcBef>
                <a:spcPct val="0"/>
              </a:spcBef>
              <a:spcAft>
                <a:spcPct val="0"/>
              </a:spcAft>
            </a:pPr>
            <a:r>
              <a:rPr lang="en-US" sz="2000" dirty="0" smtClean="0">
                <a:solidFill>
                  <a:srgbClr val="FF0000"/>
                </a:solidFill>
              </a:rPr>
              <a:t>Using the trend line</a:t>
            </a:r>
            <a:endParaRPr lang="en-AU" sz="2000" dirty="0" smtClean="0">
              <a:solidFill>
                <a:srgbClr val="FF0000"/>
              </a:solidFill>
            </a:endParaRPr>
          </a:p>
        </p:txBody>
      </p:sp>
    </p:spTree>
    <p:extLst>
      <p:ext uri="{BB962C8B-B14F-4D97-AF65-F5344CB8AC3E}">
        <p14:creationId xmlns:p14="http://schemas.microsoft.com/office/powerpoint/2010/main" val="1250246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67</a:t>
            </a:fld>
            <a:endParaRPr lang="en-US">
              <a:solidFill>
                <a:srgbClr val="000000"/>
              </a:solidFill>
            </a:endParaRPr>
          </a:p>
        </p:txBody>
      </p:sp>
      <p:sp>
        <p:nvSpPr>
          <p:cNvPr id="5" name="Text Box 3"/>
          <p:cNvSpPr txBox="1">
            <a:spLocks noChangeArrowheads="1"/>
          </p:cNvSpPr>
          <p:nvPr/>
        </p:nvSpPr>
        <p:spPr bwMode="auto">
          <a:xfrm>
            <a:off x="426568" y="980728"/>
            <a:ext cx="3985386"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Decomposing a time series </a:t>
            </a:r>
          </a:p>
        </p:txBody>
      </p:sp>
      <p:sp>
        <p:nvSpPr>
          <p:cNvPr id="6" name="Rectangle 15"/>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graphicFrame>
        <p:nvGraphicFramePr>
          <p:cNvPr id="8" name="Chart 7"/>
          <p:cNvGraphicFramePr>
            <a:graphicFrameLocks noGrp="1"/>
          </p:cNvGraphicFramePr>
          <p:nvPr>
            <p:extLst>
              <p:ext uri="{D42A27DB-BD31-4B8C-83A1-F6EECF244321}">
                <p14:modId xmlns:p14="http://schemas.microsoft.com/office/powerpoint/2010/main" val="3157791710"/>
              </p:ext>
            </p:extLst>
          </p:nvPr>
        </p:nvGraphicFramePr>
        <p:xfrm>
          <a:off x="372666" y="1811725"/>
          <a:ext cx="8532793" cy="4345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779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1295400"/>
            <a:ext cx="8083550" cy="3733800"/>
            <a:chOff x="-52" y="816"/>
            <a:chExt cx="5092" cy="2352"/>
          </a:xfrm>
        </p:grpSpPr>
        <p:grpSp>
          <p:nvGrpSpPr>
            <p:cNvPr id="3" name="Group 5"/>
            <p:cNvGrpSpPr>
              <a:grpSpLocks/>
            </p:cNvGrpSpPr>
            <p:nvPr/>
          </p:nvGrpSpPr>
          <p:grpSpPr bwMode="auto">
            <a:xfrm>
              <a:off x="5" y="816"/>
              <a:ext cx="4791" cy="2352"/>
              <a:chOff x="-91" y="816"/>
              <a:chExt cx="4791" cy="2352"/>
            </a:xfrm>
          </p:grpSpPr>
          <p:pic>
            <p:nvPicPr>
              <p:cNvPr id="17426" name="Picture 6"/>
              <p:cNvPicPr>
                <a:picLocks noChangeAspect="1" noChangeArrowheads="1"/>
              </p:cNvPicPr>
              <p:nvPr/>
            </p:nvPicPr>
            <p:blipFill>
              <a:blip r:embed="rId3" cstate="print"/>
              <a:srcRect t="6115" r="29556"/>
              <a:stretch>
                <a:fillRect/>
              </a:stretch>
            </p:blipFill>
            <p:spPr bwMode="auto">
              <a:xfrm>
                <a:off x="0" y="912"/>
                <a:ext cx="4700" cy="2211"/>
              </a:xfrm>
              <a:prstGeom prst="rect">
                <a:avLst/>
              </a:prstGeom>
              <a:noFill/>
              <a:ln w="38100">
                <a:noFill/>
                <a:miter lim="800000"/>
                <a:headEnd/>
                <a:tailEnd/>
              </a:ln>
            </p:spPr>
          </p:pic>
          <p:sp>
            <p:nvSpPr>
              <p:cNvPr id="17427" name="Rectangle 7"/>
              <p:cNvSpPr>
                <a:spLocks noChangeArrowheads="1"/>
              </p:cNvSpPr>
              <p:nvPr/>
            </p:nvSpPr>
            <p:spPr bwMode="auto">
              <a:xfrm>
                <a:off x="-91" y="816"/>
                <a:ext cx="509" cy="2352"/>
              </a:xfrm>
              <a:prstGeom prst="rect">
                <a:avLst/>
              </a:prstGeom>
              <a:solidFill>
                <a:srgbClr val="FFFFFF"/>
              </a:solidFill>
              <a:ln w="38100">
                <a:noFill/>
                <a:miter lim="800000"/>
                <a:headEnd/>
                <a:tailEnd/>
              </a:ln>
              <a:effectLst/>
            </p:spPr>
            <p:txBody>
              <a:bodyPr wrap="square" anchor="ctr">
                <a:spAutoFit/>
              </a:bodyPr>
              <a:lstStyle/>
              <a:p>
                <a:pPr fontAlgn="base">
                  <a:spcBef>
                    <a:spcPct val="0"/>
                  </a:spcBef>
                  <a:spcAft>
                    <a:spcPct val="0"/>
                  </a:spcAft>
                </a:pPr>
                <a:endParaRPr lang="en-NZ" smtClean="0">
                  <a:solidFill>
                    <a:srgbClr val="000000"/>
                  </a:solidFill>
                </a:endParaRPr>
              </a:p>
            </p:txBody>
          </p:sp>
        </p:grpSp>
        <p:sp>
          <p:nvSpPr>
            <p:cNvPr id="17419" name="Text Box 9"/>
            <p:cNvSpPr txBox="1">
              <a:spLocks noChangeArrowheads="1"/>
            </p:cNvSpPr>
            <p:nvPr/>
          </p:nvSpPr>
          <p:spPr bwMode="auto">
            <a:xfrm>
              <a:off x="-52" y="1745"/>
              <a:ext cx="648" cy="4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1400" dirty="0" smtClean="0">
                  <a:solidFill>
                    <a:srgbClr val="000000"/>
                  </a:solidFill>
                </a:rPr>
                <a:t>Number </a:t>
              </a:r>
            </a:p>
            <a:p>
              <a:pPr algn="ctr" fontAlgn="base">
                <a:spcBef>
                  <a:spcPct val="0"/>
                </a:spcBef>
                <a:spcAft>
                  <a:spcPct val="0"/>
                </a:spcAft>
              </a:pPr>
              <a:r>
                <a:rPr lang="en-US" sz="1400" dirty="0" smtClean="0">
                  <a:solidFill>
                    <a:srgbClr val="000000"/>
                  </a:solidFill>
                </a:rPr>
                <a:t>of units </a:t>
              </a:r>
            </a:p>
            <a:p>
              <a:pPr algn="ctr" fontAlgn="base">
                <a:spcBef>
                  <a:spcPct val="0"/>
                </a:spcBef>
                <a:spcAft>
                  <a:spcPct val="0"/>
                </a:spcAft>
              </a:pPr>
              <a:r>
                <a:rPr lang="en-US" sz="1400" dirty="0" smtClean="0">
                  <a:solidFill>
                    <a:srgbClr val="000000"/>
                  </a:solidFill>
                </a:rPr>
                <a:t>demanded</a:t>
              </a:r>
              <a:endParaRPr lang="en-AU" sz="1400" dirty="0" smtClean="0">
                <a:solidFill>
                  <a:srgbClr val="000000"/>
                </a:solidFill>
              </a:endParaRPr>
            </a:p>
          </p:txBody>
        </p:sp>
        <p:sp>
          <p:nvSpPr>
            <p:cNvPr id="17420" name="Oval 10"/>
            <p:cNvSpPr>
              <a:spLocks noChangeArrowheads="1"/>
            </p:cNvSpPr>
            <p:nvPr/>
          </p:nvSpPr>
          <p:spPr bwMode="auto">
            <a:xfrm>
              <a:off x="4800" y="1056"/>
              <a:ext cx="240" cy="24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1</a:t>
              </a:r>
              <a:endParaRPr lang="en-AU" sz="2400" dirty="0" smtClean="0">
                <a:solidFill>
                  <a:srgbClr val="FF0000"/>
                </a:solidFill>
              </a:endParaRPr>
            </a:p>
          </p:txBody>
        </p:sp>
        <p:sp>
          <p:nvSpPr>
            <p:cNvPr id="17421" name="Oval 11"/>
            <p:cNvSpPr>
              <a:spLocks noChangeArrowheads="1"/>
            </p:cNvSpPr>
            <p:nvPr/>
          </p:nvSpPr>
          <p:spPr bwMode="auto">
            <a:xfrm>
              <a:off x="4800" y="1920"/>
              <a:ext cx="240" cy="24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dirty="0" smtClean="0">
                  <a:solidFill>
                    <a:srgbClr val="FF0000"/>
                  </a:solidFill>
                </a:rPr>
                <a:t>2</a:t>
              </a:r>
              <a:endParaRPr lang="en-AU" sz="2400" dirty="0" smtClean="0">
                <a:solidFill>
                  <a:srgbClr val="FF0000"/>
                </a:solidFill>
              </a:endParaRPr>
            </a:p>
          </p:txBody>
        </p:sp>
        <p:sp>
          <p:nvSpPr>
            <p:cNvPr id="17422" name="Oval 12"/>
            <p:cNvSpPr>
              <a:spLocks noChangeArrowheads="1"/>
            </p:cNvSpPr>
            <p:nvPr/>
          </p:nvSpPr>
          <p:spPr bwMode="auto">
            <a:xfrm>
              <a:off x="2592" y="1200"/>
              <a:ext cx="240" cy="24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smtClean="0">
                  <a:solidFill>
                    <a:srgbClr val="FF0000"/>
                  </a:solidFill>
                </a:rPr>
                <a:t>3</a:t>
              </a:r>
              <a:endParaRPr lang="en-AU" sz="2400" smtClean="0">
                <a:solidFill>
                  <a:srgbClr val="FF0000"/>
                </a:solidFill>
              </a:endParaRPr>
            </a:p>
          </p:txBody>
        </p:sp>
        <p:sp>
          <p:nvSpPr>
            <p:cNvPr id="17423" name="Oval 13"/>
            <p:cNvSpPr>
              <a:spLocks noChangeArrowheads="1"/>
            </p:cNvSpPr>
            <p:nvPr/>
          </p:nvSpPr>
          <p:spPr bwMode="auto">
            <a:xfrm>
              <a:off x="2880" y="2256"/>
              <a:ext cx="240" cy="240"/>
            </a:xfrm>
            <a:prstGeom prst="ellipse">
              <a:avLst/>
            </a:prstGeom>
            <a:noFill/>
            <a:ln w="38100">
              <a:solidFill>
                <a:srgbClr val="FF0000"/>
              </a:solidFill>
              <a:round/>
              <a:headEnd/>
              <a:tailEnd/>
            </a:ln>
          </p:spPr>
          <p:txBody>
            <a:bodyPr wrap="none" anchor="ctr"/>
            <a:lstStyle/>
            <a:p>
              <a:pPr algn="ctr" fontAlgn="base">
                <a:spcBef>
                  <a:spcPct val="0"/>
                </a:spcBef>
                <a:spcAft>
                  <a:spcPct val="0"/>
                </a:spcAft>
              </a:pPr>
              <a:r>
                <a:rPr lang="en-US" sz="2400" smtClean="0">
                  <a:solidFill>
                    <a:srgbClr val="FF0000"/>
                  </a:solidFill>
                </a:rPr>
                <a:t>4</a:t>
              </a:r>
              <a:endParaRPr lang="en-AU" sz="2400" smtClean="0">
                <a:solidFill>
                  <a:srgbClr val="FF0000"/>
                </a:solidFill>
              </a:endParaRPr>
            </a:p>
          </p:txBody>
        </p:sp>
        <p:sp>
          <p:nvSpPr>
            <p:cNvPr id="17424" name="AutoShape 14"/>
            <p:cNvSpPr>
              <a:spLocks/>
            </p:cNvSpPr>
            <p:nvPr/>
          </p:nvSpPr>
          <p:spPr bwMode="auto">
            <a:xfrm>
              <a:off x="2776" y="2478"/>
              <a:ext cx="536" cy="162"/>
            </a:xfrm>
            <a:prstGeom prst="callout2">
              <a:avLst>
                <a:gd name="adj1" fmla="val 44444"/>
                <a:gd name="adj2" fmla="val -8954"/>
                <a:gd name="adj3" fmla="val 44444"/>
                <a:gd name="adj4" fmla="val -47014"/>
                <a:gd name="adj5" fmla="val -65431"/>
                <a:gd name="adj6" fmla="val -86569"/>
              </a:avLst>
            </a:prstGeom>
            <a:noFill/>
            <a:ln w="3175">
              <a:solidFill>
                <a:schemeClr val="tx1"/>
              </a:solidFill>
              <a:miter lim="800000"/>
              <a:headEnd type="none" w="sm" len="lg"/>
              <a:tailEnd type="stealth" w="sm" len="lg"/>
            </a:ln>
          </p:spPr>
          <p:txBody>
            <a:bodyPr/>
            <a:lstStyle/>
            <a:p>
              <a:pPr algn="ctr" fontAlgn="base">
                <a:spcBef>
                  <a:spcPct val="0"/>
                </a:spcBef>
                <a:spcAft>
                  <a:spcPct val="0"/>
                </a:spcAft>
              </a:pPr>
              <a:r>
                <a:rPr lang="en-US" sz="1400" smtClean="0">
                  <a:solidFill>
                    <a:srgbClr val="000000"/>
                  </a:solidFill>
                  <a:latin typeface="Times New Roman" pitchFamily="18" charset="0"/>
                </a:rPr>
                <a:t>Random</a:t>
              </a:r>
              <a:endParaRPr lang="en-AU" sz="1400" smtClean="0">
                <a:solidFill>
                  <a:srgbClr val="000000"/>
                </a:solidFill>
                <a:latin typeface="Times New Roman" pitchFamily="18" charset="0"/>
              </a:endParaRPr>
            </a:p>
          </p:txBody>
        </p:sp>
      </p:grpSp>
      <p:sp>
        <p:nvSpPr>
          <p:cNvPr id="17411" name="Oval 17"/>
          <p:cNvSpPr>
            <a:spLocks noChangeArrowheads="1"/>
          </p:cNvSpPr>
          <p:nvPr/>
        </p:nvSpPr>
        <p:spPr bwMode="auto">
          <a:xfrm>
            <a:off x="685800" y="5181600"/>
            <a:ext cx="381000" cy="381000"/>
          </a:xfrm>
          <a:prstGeom prst="ellipse">
            <a:avLst/>
          </a:prstGeom>
          <a:solidFill>
            <a:srgbClr val="FFFFFF"/>
          </a:solidFill>
          <a:ln w="38100">
            <a:solidFill>
              <a:srgbClr val="FF0000"/>
            </a:solidFill>
            <a:round/>
            <a:headEnd/>
            <a:tailEnd/>
          </a:ln>
        </p:spPr>
        <p:txBody>
          <a:bodyPr wrap="none" anchor="ctr"/>
          <a:lstStyle/>
          <a:p>
            <a:pPr algn="ctr" fontAlgn="base">
              <a:spcBef>
                <a:spcPct val="0"/>
              </a:spcBef>
              <a:spcAft>
                <a:spcPct val="0"/>
              </a:spcAft>
            </a:pPr>
            <a:r>
              <a:rPr lang="en-US" sz="2400" smtClean="0">
                <a:solidFill>
                  <a:srgbClr val="FF0000"/>
                </a:solidFill>
              </a:rPr>
              <a:t>5</a:t>
            </a:r>
            <a:endParaRPr lang="en-AU" sz="2400" smtClean="0">
              <a:solidFill>
                <a:srgbClr val="FF0000"/>
              </a:solidFill>
            </a:endParaRPr>
          </a:p>
        </p:txBody>
      </p:sp>
      <p:sp>
        <p:nvSpPr>
          <p:cNvPr id="17412" name="Oval 18"/>
          <p:cNvSpPr>
            <a:spLocks noChangeArrowheads="1"/>
          </p:cNvSpPr>
          <p:nvPr/>
        </p:nvSpPr>
        <p:spPr bwMode="auto">
          <a:xfrm>
            <a:off x="685800" y="5791200"/>
            <a:ext cx="381000" cy="381000"/>
          </a:xfrm>
          <a:prstGeom prst="ellipse">
            <a:avLst/>
          </a:prstGeom>
          <a:solidFill>
            <a:srgbClr val="FFFFFF"/>
          </a:solidFill>
          <a:ln w="38100">
            <a:solidFill>
              <a:srgbClr val="FF0000"/>
            </a:solidFill>
            <a:round/>
            <a:headEnd/>
            <a:tailEnd/>
          </a:ln>
        </p:spPr>
        <p:txBody>
          <a:bodyPr wrap="none" anchor="ctr"/>
          <a:lstStyle/>
          <a:p>
            <a:pPr algn="ctr" fontAlgn="base">
              <a:spcBef>
                <a:spcPct val="0"/>
              </a:spcBef>
              <a:spcAft>
                <a:spcPct val="0"/>
              </a:spcAft>
            </a:pPr>
            <a:r>
              <a:rPr lang="en-US" sz="2400" smtClean="0">
                <a:solidFill>
                  <a:srgbClr val="FF0000"/>
                </a:solidFill>
              </a:rPr>
              <a:t>6</a:t>
            </a:r>
            <a:endParaRPr lang="en-AU" sz="2400" smtClean="0">
              <a:solidFill>
                <a:srgbClr val="FF0000"/>
              </a:solidFill>
            </a:endParaRPr>
          </a:p>
        </p:txBody>
      </p:sp>
      <p:sp>
        <p:nvSpPr>
          <p:cNvPr id="17413" name="Text Box 19"/>
          <p:cNvSpPr txBox="1">
            <a:spLocks noChangeArrowheads="1"/>
          </p:cNvSpPr>
          <p:nvPr/>
        </p:nvSpPr>
        <p:spPr bwMode="auto">
          <a:xfrm>
            <a:off x="1203325" y="5181600"/>
            <a:ext cx="1236663" cy="457200"/>
          </a:xfrm>
          <a:prstGeom prst="rect">
            <a:avLst/>
          </a:prstGeom>
          <a:noFill/>
          <a:ln w="38100">
            <a:noFill/>
            <a:miter lim="800000"/>
            <a:headEnd/>
            <a:tailEnd/>
          </a:ln>
        </p:spPr>
        <p:txBody>
          <a:bodyPr wrap="none">
            <a:spAutoFit/>
          </a:bodyPr>
          <a:lstStyle/>
          <a:p>
            <a:pPr fontAlgn="base">
              <a:spcBef>
                <a:spcPct val="0"/>
              </a:spcBef>
              <a:spcAft>
                <a:spcPct val="0"/>
              </a:spcAft>
            </a:pPr>
            <a:r>
              <a:rPr lang="en-US" sz="2400" smtClean="0">
                <a:solidFill>
                  <a:srgbClr val="000000"/>
                </a:solidFill>
              </a:rPr>
              <a:t>Cyclical</a:t>
            </a:r>
            <a:endParaRPr lang="en-AU" sz="2400" smtClean="0">
              <a:solidFill>
                <a:srgbClr val="000000"/>
              </a:solidFill>
            </a:endParaRPr>
          </a:p>
        </p:txBody>
      </p:sp>
      <p:sp>
        <p:nvSpPr>
          <p:cNvPr id="17414" name="Text Box 20"/>
          <p:cNvSpPr txBox="1">
            <a:spLocks noChangeArrowheads="1"/>
          </p:cNvSpPr>
          <p:nvPr/>
        </p:nvSpPr>
        <p:spPr bwMode="auto">
          <a:xfrm>
            <a:off x="1203325" y="5791200"/>
            <a:ext cx="2236788" cy="457200"/>
          </a:xfrm>
          <a:prstGeom prst="rect">
            <a:avLst/>
          </a:prstGeom>
          <a:noFill/>
          <a:ln w="38100">
            <a:noFill/>
            <a:miter lim="800000"/>
            <a:headEnd/>
            <a:tailEnd/>
          </a:ln>
        </p:spPr>
        <p:txBody>
          <a:bodyPr wrap="none">
            <a:spAutoFit/>
          </a:bodyPr>
          <a:lstStyle/>
          <a:p>
            <a:pPr fontAlgn="base">
              <a:spcBef>
                <a:spcPct val="0"/>
              </a:spcBef>
              <a:spcAft>
                <a:spcPct val="0"/>
              </a:spcAft>
            </a:pPr>
            <a:r>
              <a:rPr lang="en-US" sz="2400" smtClean="0">
                <a:solidFill>
                  <a:srgbClr val="000000"/>
                </a:solidFill>
              </a:rPr>
              <a:t>Autocorrelation</a:t>
            </a:r>
            <a:endParaRPr lang="en-AU" sz="2400" smtClean="0">
              <a:solidFill>
                <a:srgbClr val="000000"/>
              </a:solidFill>
            </a:endParaRPr>
          </a:p>
        </p:txBody>
      </p:sp>
      <p:sp>
        <p:nvSpPr>
          <p:cNvPr id="17415" name="Rectangle 22"/>
          <p:cNvSpPr>
            <a:spLocks noChangeArrowheads="1"/>
          </p:cNvSpPr>
          <p:nvPr/>
        </p:nvSpPr>
        <p:spPr bwMode="auto">
          <a:xfrm>
            <a:off x="355730" y="332656"/>
            <a:ext cx="6330579"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Recall: Components of demand</a:t>
            </a:r>
          </a:p>
        </p:txBody>
      </p:sp>
      <p:sp>
        <p:nvSpPr>
          <p:cNvPr id="17"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220320709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400050" y="1258891"/>
            <a:ext cx="3900427"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Decomposing a time </a:t>
            </a:r>
            <a:r>
              <a:rPr lang="en-US" sz="2400" dirty="0">
                <a:solidFill>
                  <a:srgbClr val="0070C0"/>
                </a:solidFill>
              </a:rPr>
              <a:t>s</a:t>
            </a:r>
            <a:r>
              <a:rPr lang="en-US" sz="2400" dirty="0" smtClean="0">
                <a:solidFill>
                  <a:srgbClr val="0070C0"/>
                </a:solidFill>
              </a:rPr>
              <a:t>eries</a:t>
            </a:r>
            <a:endParaRPr lang="en-AU" sz="2400" dirty="0" smtClean="0">
              <a:solidFill>
                <a:srgbClr val="0070C0"/>
              </a:solidFill>
            </a:endParaRPr>
          </a:p>
        </p:txBody>
      </p:sp>
      <p:sp>
        <p:nvSpPr>
          <p:cNvPr id="32771" name="Text Box 4"/>
          <p:cNvSpPr txBox="1">
            <a:spLocks noChangeArrowheads="1"/>
          </p:cNvSpPr>
          <p:nvPr/>
        </p:nvSpPr>
        <p:spPr bwMode="auto">
          <a:xfrm>
            <a:off x="822326" y="1792288"/>
            <a:ext cx="2257349" cy="4154984"/>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0000"/>
                </a:solidFill>
              </a:rPr>
              <a:t>Trend</a:t>
            </a:r>
          </a:p>
          <a:p>
            <a:pPr fontAlgn="base">
              <a:spcBef>
                <a:spcPct val="0"/>
              </a:spcBef>
              <a:spcAft>
                <a:spcPct val="0"/>
              </a:spcAft>
            </a:pPr>
            <a:endParaRPr lang="en-US" sz="2400" dirty="0" smtClean="0">
              <a:solidFill>
                <a:srgbClr val="000000"/>
              </a:solidFill>
            </a:endParaRPr>
          </a:p>
          <a:p>
            <a:pPr fontAlgn="base">
              <a:spcBef>
                <a:spcPct val="0"/>
              </a:spcBef>
              <a:spcAft>
                <a:spcPct val="0"/>
              </a:spcAft>
            </a:pPr>
            <a:r>
              <a:rPr lang="en-US" sz="2400" dirty="0" smtClean="0">
                <a:solidFill>
                  <a:srgbClr val="000000"/>
                </a:solidFill>
              </a:rPr>
              <a:t>Season</a:t>
            </a:r>
          </a:p>
          <a:p>
            <a:pPr fontAlgn="base">
              <a:spcBef>
                <a:spcPct val="0"/>
              </a:spcBef>
              <a:spcAft>
                <a:spcPct val="0"/>
              </a:spcAft>
            </a:pPr>
            <a:endParaRPr lang="en-US" sz="2400" dirty="0" smtClean="0">
              <a:solidFill>
                <a:srgbClr val="000000"/>
              </a:solidFill>
            </a:endParaRPr>
          </a:p>
          <a:p>
            <a:pPr fontAlgn="base">
              <a:spcBef>
                <a:spcPct val="0"/>
              </a:spcBef>
              <a:spcAft>
                <a:spcPct val="0"/>
              </a:spcAft>
            </a:pPr>
            <a:r>
              <a:rPr lang="en-US" sz="2400" dirty="0" smtClean="0">
                <a:solidFill>
                  <a:srgbClr val="000000"/>
                </a:solidFill>
              </a:rPr>
              <a:t>Average</a:t>
            </a:r>
          </a:p>
          <a:p>
            <a:pPr fontAlgn="base">
              <a:spcBef>
                <a:spcPct val="0"/>
              </a:spcBef>
              <a:spcAft>
                <a:spcPct val="0"/>
              </a:spcAft>
            </a:pPr>
            <a:endParaRPr lang="en-US" sz="2400" dirty="0" smtClean="0">
              <a:solidFill>
                <a:srgbClr val="000000"/>
              </a:solidFill>
            </a:endParaRPr>
          </a:p>
          <a:p>
            <a:pPr fontAlgn="base">
              <a:spcBef>
                <a:spcPct val="0"/>
              </a:spcBef>
              <a:spcAft>
                <a:spcPct val="0"/>
              </a:spcAft>
            </a:pPr>
            <a:r>
              <a:rPr lang="en-US" sz="2400" dirty="0" smtClean="0">
                <a:solidFill>
                  <a:srgbClr val="000000"/>
                </a:solidFill>
              </a:rPr>
              <a:t>Random</a:t>
            </a:r>
          </a:p>
          <a:p>
            <a:pPr fontAlgn="base">
              <a:spcBef>
                <a:spcPct val="0"/>
              </a:spcBef>
              <a:spcAft>
                <a:spcPct val="0"/>
              </a:spcAft>
            </a:pPr>
            <a:endParaRPr lang="en-US" sz="2400" dirty="0" smtClean="0">
              <a:solidFill>
                <a:srgbClr val="000000"/>
              </a:solidFill>
            </a:endParaRPr>
          </a:p>
          <a:p>
            <a:pPr fontAlgn="base">
              <a:spcBef>
                <a:spcPct val="0"/>
              </a:spcBef>
              <a:spcAft>
                <a:spcPct val="0"/>
              </a:spcAft>
            </a:pPr>
            <a:r>
              <a:rPr lang="en-US" sz="2400" dirty="0" smtClean="0">
                <a:solidFill>
                  <a:srgbClr val="000000"/>
                </a:solidFill>
              </a:rPr>
              <a:t>Cycle</a:t>
            </a:r>
          </a:p>
          <a:p>
            <a:pPr fontAlgn="base">
              <a:spcBef>
                <a:spcPct val="0"/>
              </a:spcBef>
              <a:spcAft>
                <a:spcPct val="0"/>
              </a:spcAft>
            </a:pPr>
            <a:endParaRPr lang="en-US" sz="2400" dirty="0" smtClean="0">
              <a:solidFill>
                <a:srgbClr val="000000"/>
              </a:solidFill>
            </a:endParaRPr>
          </a:p>
          <a:p>
            <a:pPr fontAlgn="base">
              <a:spcBef>
                <a:spcPct val="0"/>
              </a:spcBef>
              <a:spcAft>
                <a:spcPct val="0"/>
              </a:spcAft>
            </a:pPr>
            <a:r>
              <a:rPr lang="en-US" sz="2400" dirty="0" smtClean="0">
                <a:solidFill>
                  <a:srgbClr val="000000"/>
                </a:solidFill>
              </a:rPr>
              <a:t>Autocorrelation</a:t>
            </a:r>
            <a:endParaRPr lang="en-AU" sz="2400" dirty="0" smtClean="0">
              <a:solidFill>
                <a:srgbClr val="000000"/>
              </a:solidFill>
            </a:endParaRPr>
          </a:p>
        </p:txBody>
      </p:sp>
      <p:sp>
        <p:nvSpPr>
          <p:cNvPr id="32772" name="AutoShape 5"/>
          <p:cNvSpPr>
            <a:spLocks/>
          </p:cNvSpPr>
          <p:nvPr/>
        </p:nvSpPr>
        <p:spPr bwMode="auto">
          <a:xfrm>
            <a:off x="3048000" y="2604372"/>
            <a:ext cx="227856" cy="448095"/>
          </a:xfrm>
          <a:prstGeom prst="rightBrace">
            <a:avLst>
              <a:gd name="adj1" fmla="val 30952"/>
              <a:gd name="adj2" fmla="val 50000"/>
            </a:avLst>
          </a:prstGeom>
          <a:noFill/>
          <a:ln w="38100">
            <a:solidFill>
              <a:srgbClr val="FF0000"/>
            </a:solidFill>
            <a:round/>
            <a:headEnd/>
            <a:tailEnd/>
          </a:ln>
        </p:spPr>
        <p:txBody>
          <a:bodyPr wrap="square" anchor="ctr">
            <a:spAutoFit/>
          </a:bodyPr>
          <a:lstStyle/>
          <a:p>
            <a:pPr fontAlgn="base">
              <a:spcBef>
                <a:spcPct val="0"/>
              </a:spcBef>
              <a:spcAft>
                <a:spcPct val="0"/>
              </a:spcAft>
            </a:pPr>
            <a:endParaRPr lang="en-NZ" dirty="0" smtClean="0">
              <a:solidFill>
                <a:srgbClr val="000000"/>
              </a:solidFill>
            </a:endParaRPr>
          </a:p>
        </p:txBody>
      </p:sp>
      <p:sp>
        <p:nvSpPr>
          <p:cNvPr id="32774" name="Text Box 7"/>
          <p:cNvSpPr txBox="1">
            <a:spLocks noChangeArrowheads="1"/>
          </p:cNvSpPr>
          <p:nvPr/>
        </p:nvSpPr>
        <p:spPr bwMode="auto">
          <a:xfrm>
            <a:off x="4756778" y="2590803"/>
            <a:ext cx="1314784"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FF0000"/>
                </a:solidFill>
              </a:rPr>
              <a:t>Obvious</a:t>
            </a:r>
            <a:endParaRPr lang="en-AU" sz="2400" dirty="0" smtClean="0">
              <a:solidFill>
                <a:srgbClr val="FF0000"/>
              </a:solidFill>
            </a:endParaRPr>
          </a:p>
        </p:txBody>
      </p:sp>
      <p:sp>
        <p:nvSpPr>
          <p:cNvPr id="32775" name="Text Box 8"/>
          <p:cNvSpPr txBox="1">
            <a:spLocks noChangeArrowheads="1"/>
          </p:cNvSpPr>
          <p:nvPr/>
        </p:nvSpPr>
        <p:spPr bwMode="auto">
          <a:xfrm>
            <a:off x="4753367" y="4724403"/>
            <a:ext cx="2591608" cy="461665"/>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400" dirty="0" smtClean="0">
                <a:solidFill>
                  <a:srgbClr val="FF0000"/>
                </a:solidFill>
              </a:rPr>
              <a:t>Difficult to identify</a:t>
            </a:r>
            <a:endParaRPr lang="en-AU" sz="2400" dirty="0" smtClean="0">
              <a:solidFill>
                <a:srgbClr val="FF0000"/>
              </a:solidFill>
            </a:endParaRPr>
          </a:p>
        </p:txBody>
      </p:sp>
      <p:cxnSp>
        <p:nvCxnSpPr>
          <p:cNvPr id="32776" name="AutoShape 9"/>
          <p:cNvCxnSpPr>
            <a:cxnSpLocks noChangeShapeType="1"/>
            <a:stCxn id="32772" idx="1"/>
            <a:endCxn id="32774" idx="1"/>
          </p:cNvCxnSpPr>
          <p:nvPr/>
        </p:nvCxnSpPr>
        <p:spPr bwMode="auto">
          <a:xfrm flipV="1">
            <a:off x="3275856" y="2821636"/>
            <a:ext cx="1480922" cy="6784"/>
          </a:xfrm>
          <a:prstGeom prst="straightConnector1">
            <a:avLst/>
          </a:prstGeom>
          <a:noFill/>
          <a:ln w="38100">
            <a:solidFill>
              <a:srgbClr val="FF0000"/>
            </a:solidFill>
            <a:round/>
            <a:headEnd/>
            <a:tailEnd type="triangle" w="med" len="med"/>
          </a:ln>
        </p:spPr>
      </p:cxnSp>
      <p:cxnSp>
        <p:nvCxnSpPr>
          <p:cNvPr id="32777" name="AutoShape 10"/>
          <p:cNvCxnSpPr>
            <a:cxnSpLocks noChangeShapeType="1"/>
            <a:stCxn id="14" idx="1"/>
            <a:endCxn id="32775" idx="1"/>
          </p:cNvCxnSpPr>
          <p:nvPr/>
        </p:nvCxnSpPr>
        <p:spPr bwMode="auto">
          <a:xfrm>
            <a:off x="3275856" y="4952953"/>
            <a:ext cx="1477511" cy="2283"/>
          </a:xfrm>
          <a:prstGeom prst="straightConnector1">
            <a:avLst/>
          </a:prstGeom>
          <a:noFill/>
          <a:ln w="38100">
            <a:solidFill>
              <a:srgbClr val="FF0000"/>
            </a:solidFill>
            <a:round/>
            <a:headEnd/>
            <a:tailEnd type="triangle" w="med" len="med"/>
          </a:ln>
        </p:spPr>
      </p:cxnSp>
      <p:sp>
        <p:nvSpPr>
          <p:cNvPr id="32778" name="Rectangle 13"/>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1"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69</a:t>
            </a:fld>
            <a:endParaRPr lang="en-US">
              <a:solidFill>
                <a:srgbClr val="000000"/>
              </a:solidFill>
            </a:endParaRPr>
          </a:p>
        </p:txBody>
      </p:sp>
      <p:sp>
        <p:nvSpPr>
          <p:cNvPr id="14" name="AutoShape 5"/>
          <p:cNvSpPr>
            <a:spLocks/>
          </p:cNvSpPr>
          <p:nvPr/>
        </p:nvSpPr>
        <p:spPr bwMode="auto">
          <a:xfrm>
            <a:off x="3048000" y="4728905"/>
            <a:ext cx="227856" cy="448095"/>
          </a:xfrm>
          <a:prstGeom prst="rightBrace">
            <a:avLst>
              <a:gd name="adj1" fmla="val 30952"/>
              <a:gd name="adj2" fmla="val 50000"/>
            </a:avLst>
          </a:prstGeom>
          <a:noFill/>
          <a:ln w="38100">
            <a:solidFill>
              <a:srgbClr val="FF0000"/>
            </a:solidFill>
            <a:round/>
            <a:headEnd/>
            <a:tailEnd/>
          </a:ln>
        </p:spPr>
        <p:txBody>
          <a:bodyPr wrap="square" anchor="ctr">
            <a:spAutoFit/>
          </a:bodyPr>
          <a:lstStyle/>
          <a:p>
            <a:pPr fontAlgn="base">
              <a:spcBef>
                <a:spcPct val="0"/>
              </a:spcBef>
              <a:spcAft>
                <a:spcPct val="0"/>
              </a:spcAft>
            </a:pPr>
            <a:endParaRPr lang="en-NZ" dirty="0" smtClean="0">
              <a:solidFill>
                <a:srgbClr val="000000"/>
              </a:solidFill>
            </a:endParaRPr>
          </a:p>
        </p:txBody>
      </p:sp>
    </p:spTree>
    <p:extLst>
      <p:ext uri="{BB962C8B-B14F-4D97-AF65-F5344CB8AC3E}">
        <p14:creationId xmlns:p14="http://schemas.microsoft.com/office/powerpoint/2010/main" val="27354018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7" name="Rectangle 3"/>
          <p:cNvSpPr>
            <a:spLocks noGrp="1" noChangeArrowheads="1"/>
          </p:cNvSpPr>
          <p:nvPr>
            <p:ph idx="1"/>
          </p:nvPr>
        </p:nvSpPr>
        <p:spPr>
          <a:xfrm>
            <a:off x="395536" y="1196752"/>
            <a:ext cx="8496945" cy="4824536"/>
          </a:xfrm>
        </p:spPr>
        <p:txBody>
          <a:bodyPr/>
          <a:lstStyle/>
          <a:p>
            <a:pPr algn="just">
              <a:spcBef>
                <a:spcPct val="25000"/>
              </a:spcBef>
            </a:pPr>
            <a:r>
              <a:rPr lang="en-NZ" sz="2800" dirty="0">
                <a:latin typeface="Arial" charset="0"/>
              </a:rPr>
              <a:t>Demand</a:t>
            </a:r>
            <a:endParaRPr lang="en-NZ" sz="2400" dirty="0">
              <a:latin typeface="Arial" charset="0"/>
            </a:endParaRPr>
          </a:p>
          <a:p>
            <a:pPr lvl="1" algn="just">
              <a:spcBef>
                <a:spcPct val="25000"/>
              </a:spcBef>
            </a:pPr>
            <a:r>
              <a:rPr lang="en-NZ" sz="2400" dirty="0" smtClean="0"/>
              <a:t>a need for a particular product or service</a:t>
            </a:r>
          </a:p>
          <a:p>
            <a:pPr lvl="1" algn="just">
              <a:spcBef>
                <a:spcPct val="25000"/>
              </a:spcBef>
            </a:pPr>
            <a:r>
              <a:rPr lang="en-NZ" sz="2400" dirty="0" smtClean="0"/>
              <a:t>demand is what the customer wants</a:t>
            </a:r>
          </a:p>
          <a:p>
            <a:pPr lvl="1" algn="just">
              <a:spcBef>
                <a:spcPct val="25000"/>
              </a:spcBef>
            </a:pPr>
            <a:r>
              <a:rPr lang="en-NZ" sz="2400" dirty="0" smtClean="0"/>
              <a:t>sales represent the ability to deliver</a:t>
            </a:r>
          </a:p>
          <a:p>
            <a:pPr algn="just">
              <a:spcBef>
                <a:spcPts val="1800"/>
              </a:spcBef>
            </a:pPr>
            <a:r>
              <a:rPr lang="en-NZ" sz="2800" dirty="0">
                <a:latin typeface="Arial" charset="0"/>
              </a:rPr>
              <a:t>Demand management</a:t>
            </a:r>
            <a:endParaRPr lang="en-NZ" sz="2400" dirty="0">
              <a:latin typeface="Arial" charset="0"/>
            </a:endParaRPr>
          </a:p>
          <a:p>
            <a:pPr lvl="1" algn="just">
              <a:spcBef>
                <a:spcPct val="25000"/>
              </a:spcBef>
            </a:pPr>
            <a:r>
              <a:rPr lang="en-NZ" sz="2400" dirty="0">
                <a:latin typeface="Arial" charset="0"/>
              </a:rPr>
              <a:t>the function of recognising all demand for goods and services to support the marketplace </a:t>
            </a:r>
          </a:p>
          <a:p>
            <a:pPr algn="just">
              <a:spcBef>
                <a:spcPts val="1800"/>
              </a:spcBef>
            </a:pPr>
            <a:r>
              <a:rPr lang="en-NZ" sz="2800" dirty="0">
                <a:latin typeface="Arial" charset="0"/>
              </a:rPr>
              <a:t>Demand chain management</a:t>
            </a:r>
            <a:endParaRPr lang="en-NZ" sz="2400" dirty="0">
              <a:latin typeface="Arial" charset="0"/>
            </a:endParaRPr>
          </a:p>
          <a:p>
            <a:pPr lvl="1" algn="just">
              <a:spcBef>
                <a:spcPct val="25000"/>
              </a:spcBef>
            </a:pPr>
            <a:r>
              <a:rPr lang="en-NZ" sz="2400" dirty="0">
                <a:latin typeface="Arial" charset="0"/>
              </a:rPr>
              <a:t>viewing a supply chain from the customer’s perspective</a:t>
            </a:r>
          </a:p>
          <a:p>
            <a:pPr lvl="1" algn="just">
              <a:spcBef>
                <a:spcPct val="25000"/>
              </a:spcBef>
            </a:pPr>
            <a:r>
              <a:rPr lang="en-NZ" sz="2400" dirty="0">
                <a:latin typeface="Arial" charset="0"/>
              </a:rPr>
              <a:t>focusing on a demand pull mode of operation</a:t>
            </a:r>
            <a:endParaRPr lang="en-AU" sz="2400" dirty="0">
              <a:latin typeface="Arial" charset="0"/>
            </a:endParaRPr>
          </a:p>
        </p:txBody>
      </p:sp>
      <p:sp>
        <p:nvSpPr>
          <p:cNvPr id="6"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7</a:t>
            </a:fld>
            <a:endParaRPr lang="en-US" b="0" dirty="0">
              <a:solidFill>
                <a:srgbClr val="000000"/>
              </a:solidFill>
            </a:endParaRPr>
          </a:p>
        </p:txBody>
      </p:sp>
      <p:sp>
        <p:nvSpPr>
          <p:cNvPr id="7" name="Rectangle 2"/>
          <p:cNvSpPr txBox="1">
            <a:spLocks noChangeArrowheads="1"/>
          </p:cNvSpPr>
          <p:nvPr/>
        </p:nvSpPr>
        <p:spPr bwMode="auto">
          <a:xfrm>
            <a:off x="395536" y="548680"/>
            <a:ext cx="7416824" cy="536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AU" sz="3200" b="1" dirty="0">
                <a:solidFill>
                  <a:schemeClr val="tx1"/>
                </a:solidFill>
              </a:rPr>
              <a:t>Forecasting terminology</a:t>
            </a:r>
          </a:p>
        </p:txBody>
      </p:sp>
    </p:spTree>
    <p:extLst>
      <p:ext uri="{BB962C8B-B14F-4D97-AF65-F5344CB8AC3E}">
        <p14:creationId xmlns:p14="http://schemas.microsoft.com/office/powerpoint/2010/main" val="295619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9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494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349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49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4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322006" y="1124744"/>
            <a:ext cx="6690293"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smtClean="0">
                <a:solidFill>
                  <a:srgbClr val="0070C0"/>
                </a:solidFill>
              </a:rPr>
              <a:t>Decomposing a time </a:t>
            </a:r>
            <a:r>
              <a:rPr lang="en-US" sz="2400" dirty="0">
                <a:solidFill>
                  <a:srgbClr val="0070C0"/>
                </a:solidFill>
              </a:rPr>
              <a:t>s</a:t>
            </a:r>
            <a:r>
              <a:rPr lang="en-US" sz="2400" dirty="0" smtClean="0">
                <a:solidFill>
                  <a:srgbClr val="0070C0"/>
                </a:solidFill>
              </a:rPr>
              <a:t>eries – trend &amp; seasonal</a:t>
            </a:r>
            <a:endParaRPr lang="en-AU" sz="2400" dirty="0" smtClean="0">
              <a:solidFill>
                <a:srgbClr val="0070C0"/>
              </a:solidFill>
            </a:endParaRPr>
          </a:p>
        </p:txBody>
      </p:sp>
      <p:pic>
        <p:nvPicPr>
          <p:cNvPr id="33795" name="Picture 4"/>
          <p:cNvPicPr>
            <a:picLocks noChangeAspect="1" noChangeArrowheads="1"/>
          </p:cNvPicPr>
          <p:nvPr/>
        </p:nvPicPr>
        <p:blipFill>
          <a:blip r:embed="rId3" cstate="print"/>
          <a:srcRect/>
          <a:stretch>
            <a:fillRect/>
          </a:stretch>
        </p:blipFill>
        <p:spPr bwMode="auto">
          <a:xfrm>
            <a:off x="0" y="2266950"/>
            <a:ext cx="4191000" cy="2609850"/>
          </a:xfrm>
          <a:prstGeom prst="rect">
            <a:avLst/>
          </a:prstGeom>
          <a:noFill/>
          <a:ln w="38100">
            <a:noFill/>
            <a:miter lim="800000"/>
            <a:headEnd/>
            <a:tailEnd/>
          </a:ln>
        </p:spPr>
      </p:pic>
      <p:pic>
        <p:nvPicPr>
          <p:cNvPr id="33796" name="Picture 5"/>
          <p:cNvPicPr>
            <a:picLocks noChangeAspect="1" noChangeArrowheads="1"/>
          </p:cNvPicPr>
          <p:nvPr/>
        </p:nvPicPr>
        <p:blipFill>
          <a:blip r:embed="rId4" cstate="print"/>
          <a:srcRect/>
          <a:stretch>
            <a:fillRect/>
          </a:stretch>
        </p:blipFill>
        <p:spPr bwMode="auto">
          <a:xfrm>
            <a:off x="4800600" y="2266950"/>
            <a:ext cx="4191000" cy="2609850"/>
          </a:xfrm>
          <a:prstGeom prst="rect">
            <a:avLst/>
          </a:prstGeom>
          <a:noFill/>
          <a:ln w="38100">
            <a:noFill/>
            <a:miter lim="800000"/>
            <a:headEnd/>
            <a:tailEnd/>
          </a:ln>
        </p:spPr>
      </p:pic>
      <p:sp>
        <p:nvSpPr>
          <p:cNvPr id="33797" name="Text Box 6"/>
          <p:cNvSpPr txBox="1">
            <a:spLocks noChangeArrowheads="1"/>
          </p:cNvSpPr>
          <p:nvPr/>
        </p:nvSpPr>
        <p:spPr bwMode="auto">
          <a:xfrm>
            <a:off x="544846" y="1981201"/>
            <a:ext cx="2196435" cy="40011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000" dirty="0" smtClean="0"/>
              <a:t>Additive seasonal</a:t>
            </a:r>
            <a:endParaRPr lang="en-AU" sz="2000" dirty="0" smtClean="0"/>
          </a:p>
        </p:txBody>
      </p:sp>
      <p:sp>
        <p:nvSpPr>
          <p:cNvPr id="33798" name="Text Box 7"/>
          <p:cNvSpPr txBox="1">
            <a:spLocks noChangeArrowheads="1"/>
          </p:cNvSpPr>
          <p:nvPr/>
        </p:nvSpPr>
        <p:spPr bwMode="auto">
          <a:xfrm>
            <a:off x="5266558" y="1981201"/>
            <a:ext cx="2752677" cy="400110"/>
          </a:xfrm>
          <a:prstGeom prst="rect">
            <a:avLst/>
          </a:prstGeom>
          <a:noFill/>
          <a:ln w="38100">
            <a:noFill/>
            <a:miter lim="800000"/>
            <a:headEnd/>
            <a:tailEnd/>
          </a:ln>
        </p:spPr>
        <p:txBody>
          <a:bodyPr wrap="none">
            <a:spAutoFit/>
          </a:bodyPr>
          <a:lstStyle/>
          <a:p>
            <a:pPr algn="ctr" fontAlgn="base">
              <a:spcBef>
                <a:spcPct val="0"/>
              </a:spcBef>
              <a:spcAft>
                <a:spcPct val="0"/>
              </a:spcAft>
            </a:pPr>
            <a:r>
              <a:rPr lang="en-US" sz="2000" dirty="0" smtClean="0"/>
              <a:t>Multiplicative seasonal</a:t>
            </a:r>
            <a:endParaRPr lang="en-AU" sz="2000" dirty="0" smtClean="0"/>
          </a:p>
        </p:txBody>
      </p:sp>
      <p:sp>
        <p:nvSpPr>
          <p:cNvPr id="33799" name="Text Box 8"/>
          <p:cNvSpPr txBox="1">
            <a:spLocks noChangeArrowheads="1"/>
          </p:cNvSpPr>
          <p:nvPr/>
        </p:nvSpPr>
        <p:spPr bwMode="auto">
          <a:xfrm>
            <a:off x="76201" y="4800601"/>
            <a:ext cx="4261103" cy="707886"/>
          </a:xfrm>
          <a:prstGeom prst="rect">
            <a:avLst/>
          </a:prstGeom>
          <a:noFill/>
          <a:ln w="38100">
            <a:noFill/>
            <a:miter lim="800000"/>
            <a:headEnd/>
            <a:tailEnd/>
          </a:ln>
        </p:spPr>
        <p:txBody>
          <a:bodyPr wrap="none">
            <a:spAutoFit/>
          </a:bodyPr>
          <a:lstStyle/>
          <a:p>
            <a:pPr fontAlgn="base">
              <a:spcBef>
                <a:spcPct val="0"/>
              </a:spcBef>
              <a:spcAft>
                <a:spcPct val="0"/>
              </a:spcAft>
            </a:pPr>
            <a:r>
              <a:rPr lang="en-US" sz="2000" dirty="0" smtClean="0">
                <a:solidFill>
                  <a:srgbClr val="333399"/>
                </a:solidFill>
              </a:rPr>
              <a:t>Forecast including trend &amp; seasonal</a:t>
            </a:r>
          </a:p>
          <a:p>
            <a:pPr fontAlgn="base">
              <a:spcBef>
                <a:spcPct val="0"/>
              </a:spcBef>
              <a:spcAft>
                <a:spcPct val="0"/>
              </a:spcAft>
            </a:pPr>
            <a:r>
              <a:rPr lang="en-US" sz="2000" dirty="0" smtClean="0">
                <a:solidFill>
                  <a:srgbClr val="333399"/>
                </a:solidFill>
              </a:rPr>
              <a:t>= trend + seasonal</a:t>
            </a:r>
            <a:endParaRPr lang="en-AU" sz="2000" dirty="0" smtClean="0">
              <a:solidFill>
                <a:srgbClr val="333399"/>
              </a:solidFill>
            </a:endParaRPr>
          </a:p>
        </p:txBody>
      </p:sp>
      <p:sp>
        <p:nvSpPr>
          <p:cNvPr id="33800" name="Text Box 9"/>
          <p:cNvSpPr txBox="1">
            <a:spLocks noChangeArrowheads="1"/>
          </p:cNvSpPr>
          <p:nvPr/>
        </p:nvSpPr>
        <p:spPr bwMode="auto">
          <a:xfrm>
            <a:off x="4800601" y="4800601"/>
            <a:ext cx="4261103" cy="707886"/>
          </a:xfrm>
          <a:prstGeom prst="rect">
            <a:avLst/>
          </a:prstGeom>
          <a:noFill/>
          <a:ln w="38100">
            <a:noFill/>
            <a:miter lim="800000"/>
            <a:headEnd/>
            <a:tailEnd/>
          </a:ln>
        </p:spPr>
        <p:txBody>
          <a:bodyPr wrap="none">
            <a:spAutoFit/>
          </a:bodyPr>
          <a:lstStyle/>
          <a:p>
            <a:pPr fontAlgn="base">
              <a:spcBef>
                <a:spcPct val="0"/>
              </a:spcBef>
              <a:spcAft>
                <a:spcPct val="0"/>
              </a:spcAft>
            </a:pPr>
            <a:r>
              <a:rPr lang="en-US" sz="2000" dirty="0" smtClean="0">
                <a:solidFill>
                  <a:srgbClr val="333399"/>
                </a:solidFill>
              </a:rPr>
              <a:t>Forecast including trend &amp; seasonal</a:t>
            </a:r>
          </a:p>
          <a:p>
            <a:pPr fontAlgn="base">
              <a:spcBef>
                <a:spcPct val="0"/>
              </a:spcBef>
              <a:spcAft>
                <a:spcPct val="0"/>
              </a:spcAft>
            </a:pPr>
            <a:r>
              <a:rPr lang="en-US" sz="2000" dirty="0" smtClean="0">
                <a:solidFill>
                  <a:srgbClr val="333399"/>
                </a:solidFill>
              </a:rPr>
              <a:t>= trend x seasonal </a:t>
            </a:r>
            <a:r>
              <a:rPr lang="en-US" sz="2000" dirty="0">
                <a:solidFill>
                  <a:srgbClr val="333399"/>
                </a:solidFill>
              </a:rPr>
              <a:t>f</a:t>
            </a:r>
            <a:r>
              <a:rPr lang="en-US" sz="2000" dirty="0" smtClean="0">
                <a:solidFill>
                  <a:srgbClr val="333399"/>
                </a:solidFill>
              </a:rPr>
              <a:t>actor</a:t>
            </a:r>
            <a:endParaRPr lang="en-AU" sz="2000" dirty="0" smtClean="0">
              <a:solidFill>
                <a:srgbClr val="333399"/>
              </a:solidFill>
            </a:endParaRPr>
          </a:p>
        </p:txBody>
      </p:sp>
      <p:sp>
        <p:nvSpPr>
          <p:cNvPr id="33801" name="Rectangle 12"/>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10"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70</a:t>
            </a:fld>
            <a:endParaRPr lang="en-US">
              <a:solidFill>
                <a:srgbClr val="000000"/>
              </a:solidFill>
            </a:endParaRPr>
          </a:p>
        </p:txBody>
      </p:sp>
    </p:spTree>
    <p:extLst>
      <p:ext uri="{BB962C8B-B14F-4D97-AF65-F5344CB8AC3E}">
        <p14:creationId xmlns:p14="http://schemas.microsoft.com/office/powerpoint/2010/main" val="95281691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ChangeArrowheads="1"/>
          </p:cNvSpPr>
          <p:nvPr/>
        </p:nvSpPr>
        <p:spPr bwMode="auto">
          <a:xfrm>
            <a:off x="400050" y="160338"/>
            <a:ext cx="6938694"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smtClean="0">
                <a:solidFill>
                  <a:srgbClr val="000000"/>
                </a:solidFill>
              </a:rPr>
              <a:t>Forecasting – </a:t>
            </a:r>
            <a:r>
              <a:rPr lang="en-US" sz="3200" b="1" dirty="0" smtClean="0">
                <a:solidFill>
                  <a:srgbClr val="0070C0"/>
                </a:solidFill>
              </a:rPr>
              <a:t>Time series </a:t>
            </a:r>
            <a:r>
              <a:rPr lang="en-US" sz="3200" b="1" dirty="0">
                <a:solidFill>
                  <a:srgbClr val="0070C0"/>
                </a:solidFill>
              </a:rPr>
              <a:t>a</a:t>
            </a:r>
            <a:r>
              <a:rPr lang="en-US" sz="3200" b="1" dirty="0" smtClean="0">
                <a:solidFill>
                  <a:srgbClr val="0070C0"/>
                </a:solidFill>
              </a:rPr>
              <a:t>nalysis</a:t>
            </a:r>
          </a:p>
        </p:txBody>
      </p:sp>
      <p:sp>
        <p:nvSpPr>
          <p:cNvPr id="4" name="Slide Number Placeholder 10"/>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71</a:t>
            </a:fld>
            <a:endParaRPr lang="en-US">
              <a:solidFill>
                <a:srgbClr val="00000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159862120"/>
              </p:ext>
            </p:extLst>
          </p:nvPr>
        </p:nvGraphicFramePr>
        <p:xfrm>
          <a:off x="251521" y="1412776"/>
          <a:ext cx="8064896"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431735" y="797226"/>
            <a:ext cx="3663182" cy="461665"/>
          </a:xfrm>
          <a:prstGeom prst="rect">
            <a:avLst/>
          </a:prstGeom>
          <a:noFill/>
          <a:ln w="38100">
            <a:noFill/>
            <a:miter lim="800000"/>
            <a:headEnd/>
            <a:tailEnd/>
          </a:ln>
        </p:spPr>
        <p:txBody>
          <a:bodyPr wrap="none">
            <a:spAutoFit/>
          </a:bodyPr>
          <a:lstStyle/>
          <a:p>
            <a:pPr fontAlgn="base">
              <a:spcBef>
                <a:spcPct val="0"/>
              </a:spcBef>
              <a:spcAft>
                <a:spcPct val="0"/>
              </a:spcAft>
            </a:pPr>
            <a:r>
              <a:rPr lang="en-US" sz="2400" dirty="0" err="1" smtClean="0">
                <a:solidFill>
                  <a:srgbClr val="0070C0"/>
                </a:solidFill>
              </a:rPr>
              <a:t>Deseasonalised</a:t>
            </a:r>
            <a:r>
              <a:rPr lang="en-US" sz="2400" dirty="0" smtClean="0">
                <a:solidFill>
                  <a:srgbClr val="0070C0"/>
                </a:solidFill>
              </a:rPr>
              <a:t> demand </a:t>
            </a:r>
            <a:endParaRPr lang="en-AU" sz="2400" dirty="0" smtClean="0">
              <a:solidFill>
                <a:srgbClr val="0070C0"/>
              </a:solidFill>
            </a:endParaRPr>
          </a:p>
        </p:txBody>
      </p:sp>
      <p:sp>
        <p:nvSpPr>
          <p:cNvPr id="8" name="Text Box 45"/>
          <p:cNvSpPr txBox="1">
            <a:spLocks noChangeArrowheads="1"/>
          </p:cNvSpPr>
          <p:nvPr/>
        </p:nvSpPr>
        <p:spPr bwMode="auto">
          <a:xfrm>
            <a:off x="1115616" y="5877272"/>
            <a:ext cx="7349767" cy="769441"/>
          </a:xfrm>
          <a:prstGeom prst="rect">
            <a:avLst/>
          </a:prstGeom>
          <a:noFill/>
          <a:ln w="12700">
            <a:solidFill>
              <a:schemeClr val="tx1"/>
            </a:solidFill>
            <a:miter lim="800000"/>
            <a:headEnd/>
            <a:tailEnd/>
          </a:ln>
        </p:spPr>
        <p:txBody>
          <a:bodyPr wrap="square">
            <a:spAutoFit/>
          </a:bodyPr>
          <a:lstStyle/>
          <a:p>
            <a:pPr defTabSz="762000" eaLnBrk="0" hangingPunct="0"/>
            <a:r>
              <a:rPr lang="en-US" sz="2200" b="0" dirty="0" smtClean="0"/>
              <a:t>Identify the trend using </a:t>
            </a:r>
            <a:r>
              <a:rPr lang="en-US" sz="2200" b="0" dirty="0" err="1" smtClean="0"/>
              <a:t>deseasonalised</a:t>
            </a:r>
            <a:r>
              <a:rPr lang="en-US" sz="2200" b="0" dirty="0" smtClean="0"/>
              <a:t> demand, and the </a:t>
            </a:r>
            <a:r>
              <a:rPr lang="en-US" sz="2200" dirty="0" smtClean="0"/>
              <a:t>forecast demand is the trend </a:t>
            </a:r>
            <a:r>
              <a:rPr lang="en-US" sz="2200" b="0" dirty="0" smtClean="0"/>
              <a:t>adjusted by seasonal factor.</a:t>
            </a:r>
            <a:endParaRPr lang="en-US" sz="2200" b="0" dirty="0"/>
          </a:p>
        </p:txBody>
      </p:sp>
    </p:spTree>
    <p:extLst>
      <p:ext uri="{BB962C8B-B14F-4D97-AF65-F5344CB8AC3E}">
        <p14:creationId xmlns:p14="http://schemas.microsoft.com/office/powerpoint/2010/main" val="274139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Text Box 8"/>
          <p:cNvSpPr txBox="1">
            <a:spLocks noChangeArrowheads="1"/>
          </p:cNvSpPr>
          <p:nvPr/>
        </p:nvSpPr>
        <p:spPr bwMode="auto">
          <a:xfrm>
            <a:off x="914400" y="1484784"/>
            <a:ext cx="7467600" cy="1631216"/>
          </a:xfrm>
          <a:prstGeom prst="rect">
            <a:avLst/>
          </a:prstGeom>
          <a:noFill/>
          <a:ln w="12700">
            <a:noFill/>
            <a:miter lim="800000"/>
            <a:headEnd/>
            <a:tailEnd/>
          </a:ln>
        </p:spPr>
        <p:txBody>
          <a:bodyPr wrap="square">
            <a:spAutoFit/>
          </a:bodyPr>
          <a:lstStyle/>
          <a:p>
            <a:pPr defTabSz="762000" eaLnBrk="0" hangingPunct="0"/>
            <a:r>
              <a:rPr lang="en-US" sz="2000" b="0" dirty="0"/>
              <a:t>The following are sales and advertising data for the past 5 months for brass door hinges. The marketing manager says that next month the company will spend $1,750 on advertising for the product. Use linear regression to develop an equation and a forecast for this product.</a:t>
            </a:r>
          </a:p>
        </p:txBody>
      </p:sp>
      <p:sp>
        <p:nvSpPr>
          <p:cNvPr id="49156" name="Rectangle 9"/>
          <p:cNvSpPr>
            <a:spLocks noChangeArrowheads="1"/>
          </p:cNvSpPr>
          <p:nvPr/>
        </p:nvSpPr>
        <p:spPr bwMode="auto">
          <a:xfrm>
            <a:off x="539552" y="620688"/>
            <a:ext cx="8337748" cy="557212"/>
          </a:xfrm>
          <a:prstGeom prst="rect">
            <a:avLst/>
          </a:prstGeom>
          <a:noFill/>
          <a:ln w="9525">
            <a:noFill/>
            <a:miter lim="800000"/>
            <a:headEnd/>
            <a:tailEnd/>
          </a:ln>
        </p:spPr>
        <p:txBody>
          <a:bodyPr anchor="ctr"/>
          <a:lstStyle/>
          <a:p>
            <a:pPr eaLnBrk="0" hangingPunct="0"/>
            <a:r>
              <a:rPr lang="en-US" sz="3200" b="1" dirty="0"/>
              <a:t>Linear r</a:t>
            </a:r>
            <a:r>
              <a:rPr lang="en-US" sz="3200" b="1" dirty="0" smtClean="0"/>
              <a:t>egression</a:t>
            </a:r>
            <a:r>
              <a:rPr lang="en-US" sz="3200" b="1" dirty="0" smtClean="0">
                <a:solidFill>
                  <a:schemeClr val="accent2"/>
                </a:solidFill>
              </a:rPr>
              <a:t> </a:t>
            </a:r>
            <a:r>
              <a:rPr lang="en-US" sz="3200" b="1" dirty="0"/>
              <a:t>e</a:t>
            </a:r>
            <a:r>
              <a:rPr lang="en-US" sz="3200" b="1" dirty="0" smtClean="0"/>
              <a:t>xample</a:t>
            </a:r>
            <a:endParaRPr lang="en-US" sz="3200" b="1" dirty="0"/>
          </a:p>
        </p:txBody>
      </p:sp>
      <p:pic>
        <p:nvPicPr>
          <p:cNvPr id="14" name="Picture 2"/>
          <p:cNvPicPr>
            <a:picLocks noChangeAspect="1" noChangeArrowheads="1"/>
          </p:cNvPicPr>
          <p:nvPr/>
        </p:nvPicPr>
        <p:blipFill>
          <a:blip r:embed="rId3" cstate="print"/>
          <a:srcRect b="12989"/>
          <a:stretch>
            <a:fillRect/>
          </a:stretch>
        </p:blipFill>
        <p:spPr bwMode="auto">
          <a:xfrm>
            <a:off x="1835696" y="3284984"/>
            <a:ext cx="5143500" cy="237626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72</a:t>
            </a:fld>
            <a:endParaRPr lang="en-US" dirty="0">
              <a:solidFill>
                <a:srgbClr val="000000"/>
              </a:solidFill>
            </a:endParaRPr>
          </a:p>
        </p:txBody>
      </p:sp>
    </p:spTree>
    <p:extLst>
      <p:ext uri="{BB962C8B-B14F-4D97-AF65-F5344CB8AC3E}">
        <p14:creationId xmlns:p14="http://schemas.microsoft.com/office/powerpoint/2010/main" val="731524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Text Box 8"/>
          <p:cNvSpPr txBox="1">
            <a:spLocks noChangeArrowheads="1"/>
          </p:cNvSpPr>
          <p:nvPr/>
        </p:nvSpPr>
        <p:spPr bwMode="auto">
          <a:xfrm>
            <a:off x="914400" y="1484784"/>
            <a:ext cx="7467600" cy="1631216"/>
          </a:xfrm>
          <a:prstGeom prst="rect">
            <a:avLst/>
          </a:prstGeom>
          <a:noFill/>
          <a:ln w="12700">
            <a:noFill/>
            <a:miter lim="800000"/>
            <a:headEnd/>
            <a:tailEnd/>
          </a:ln>
        </p:spPr>
        <p:txBody>
          <a:bodyPr wrap="square">
            <a:spAutoFit/>
          </a:bodyPr>
          <a:lstStyle/>
          <a:p>
            <a:pPr defTabSz="762000" eaLnBrk="0" hangingPunct="0"/>
            <a:r>
              <a:rPr lang="en-US" sz="2000" b="0" dirty="0"/>
              <a:t>The following are sales and advertising data for the past 5 months for brass door hinges. The marketing manager says that next month the company will spend $1,750 on advertising for the product. Use linear regression to develop an equation and a forecast for this product.</a:t>
            </a:r>
          </a:p>
        </p:txBody>
      </p:sp>
      <p:sp>
        <p:nvSpPr>
          <p:cNvPr id="49156" name="Rectangle 9"/>
          <p:cNvSpPr>
            <a:spLocks noChangeArrowheads="1"/>
          </p:cNvSpPr>
          <p:nvPr/>
        </p:nvSpPr>
        <p:spPr bwMode="auto">
          <a:xfrm>
            <a:off x="539552" y="620688"/>
            <a:ext cx="8337748" cy="557212"/>
          </a:xfrm>
          <a:prstGeom prst="rect">
            <a:avLst/>
          </a:prstGeom>
          <a:noFill/>
          <a:ln w="9525">
            <a:noFill/>
            <a:miter lim="800000"/>
            <a:headEnd/>
            <a:tailEnd/>
          </a:ln>
        </p:spPr>
        <p:txBody>
          <a:bodyPr anchor="ctr"/>
          <a:lstStyle/>
          <a:p>
            <a:pPr eaLnBrk="0" hangingPunct="0"/>
            <a:r>
              <a:rPr lang="en-US" sz="3200" b="1" dirty="0"/>
              <a:t>Linear r</a:t>
            </a:r>
            <a:r>
              <a:rPr lang="en-US" sz="3200" b="1" dirty="0" smtClean="0"/>
              <a:t>egression</a:t>
            </a:r>
            <a:r>
              <a:rPr lang="en-US" sz="3200" b="1" dirty="0" smtClean="0">
                <a:solidFill>
                  <a:schemeClr val="accent2"/>
                </a:solidFill>
              </a:rPr>
              <a:t> </a:t>
            </a:r>
            <a:r>
              <a:rPr lang="en-US" sz="3200" b="1" dirty="0"/>
              <a:t>e</a:t>
            </a:r>
            <a:r>
              <a:rPr lang="en-US" sz="3200" b="1" dirty="0" smtClean="0"/>
              <a:t>xample</a:t>
            </a:r>
            <a:endParaRPr lang="en-US" sz="3200" b="1" dirty="0"/>
          </a:p>
        </p:txBody>
      </p:sp>
      <p:pic>
        <p:nvPicPr>
          <p:cNvPr id="14" name="Picture 2"/>
          <p:cNvPicPr>
            <a:picLocks noChangeAspect="1" noChangeArrowheads="1"/>
          </p:cNvPicPr>
          <p:nvPr/>
        </p:nvPicPr>
        <p:blipFill>
          <a:blip r:embed="rId3" cstate="print"/>
          <a:srcRect b="12989"/>
          <a:stretch>
            <a:fillRect/>
          </a:stretch>
        </p:blipFill>
        <p:spPr bwMode="auto">
          <a:xfrm>
            <a:off x="1835696" y="3284984"/>
            <a:ext cx="5143500" cy="232886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73</a:t>
            </a:fld>
            <a:endParaRPr lang="en-US" dirty="0">
              <a:solidFill>
                <a:srgbClr val="000000"/>
              </a:solidFill>
            </a:endParaRPr>
          </a:p>
        </p:txBody>
      </p:sp>
      <p:sp>
        <p:nvSpPr>
          <p:cNvPr id="2" name="TextBox 1"/>
          <p:cNvSpPr txBox="1"/>
          <p:nvPr/>
        </p:nvSpPr>
        <p:spPr>
          <a:xfrm>
            <a:off x="2425736" y="5744869"/>
            <a:ext cx="4444927" cy="369332"/>
          </a:xfrm>
          <a:prstGeom prst="rect">
            <a:avLst/>
          </a:prstGeom>
          <a:noFill/>
        </p:spPr>
        <p:txBody>
          <a:bodyPr wrap="square" rtlCol="0">
            <a:spAutoFit/>
          </a:bodyPr>
          <a:lstStyle/>
          <a:p>
            <a:r>
              <a:rPr lang="en-NZ" dirty="0" smtClean="0">
                <a:solidFill>
                  <a:srgbClr val="0000FF"/>
                </a:solidFill>
              </a:rPr>
              <a:t>6                             </a:t>
            </a:r>
            <a:r>
              <a:rPr lang="en-NZ" b="1" dirty="0" smtClean="0">
                <a:solidFill>
                  <a:srgbClr val="0000FF"/>
                </a:solidFill>
              </a:rPr>
              <a:t>?                            </a:t>
            </a:r>
            <a:r>
              <a:rPr lang="en-NZ" dirty="0" smtClean="0">
                <a:solidFill>
                  <a:srgbClr val="0000FF"/>
                </a:solidFill>
              </a:rPr>
              <a:t>  1.75                   </a:t>
            </a:r>
            <a:endParaRPr lang="en-NZ" dirty="0">
              <a:solidFill>
                <a:srgbClr val="0000FF"/>
              </a:solidFill>
            </a:endParaRPr>
          </a:p>
        </p:txBody>
      </p:sp>
    </p:spTree>
    <p:extLst>
      <p:ext uri="{BB962C8B-B14F-4D97-AF65-F5344CB8AC3E}">
        <p14:creationId xmlns:p14="http://schemas.microsoft.com/office/powerpoint/2010/main" val="1909674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467544" y="545305"/>
            <a:ext cx="8568952" cy="585787"/>
          </a:xfrm>
          <a:prstGeom prst="rect">
            <a:avLst/>
          </a:prstGeom>
          <a:noFill/>
          <a:ln w="9525">
            <a:noFill/>
            <a:miter lim="800000"/>
            <a:headEnd/>
            <a:tailEnd/>
          </a:ln>
        </p:spPr>
        <p:txBody>
          <a:bodyPr anchor="ctr"/>
          <a:lstStyle/>
          <a:p>
            <a:pPr eaLnBrk="0" hangingPunct="0"/>
            <a:r>
              <a:rPr lang="en-US" sz="3200" b="1" dirty="0" smtClean="0"/>
              <a:t>Linear regression</a:t>
            </a:r>
            <a:r>
              <a:rPr lang="en-US" sz="3200" b="1" dirty="0" smtClean="0">
                <a:solidFill>
                  <a:schemeClr val="accent2"/>
                </a:solidFill>
              </a:rPr>
              <a:t> </a:t>
            </a:r>
            <a:r>
              <a:rPr lang="en-US" sz="3200" b="1" dirty="0"/>
              <a:t>e</a:t>
            </a:r>
            <a:r>
              <a:rPr lang="en-US" sz="3200" b="1" dirty="0" smtClean="0"/>
              <a:t>xample solution</a:t>
            </a:r>
            <a:endParaRPr lang="en-US" sz="3200" b="1" dirty="0"/>
          </a:p>
        </p:txBody>
      </p:sp>
      <p:pic>
        <p:nvPicPr>
          <p:cNvPr id="10" name="Picture 3"/>
          <p:cNvPicPr>
            <a:picLocks noChangeAspect="1" noChangeArrowheads="1"/>
          </p:cNvPicPr>
          <p:nvPr/>
        </p:nvPicPr>
        <p:blipFill>
          <a:blip r:embed="rId3" cstate="print"/>
          <a:srcRect/>
          <a:stretch>
            <a:fillRect/>
          </a:stretch>
        </p:blipFill>
        <p:spPr bwMode="auto">
          <a:xfrm>
            <a:off x="1905000" y="1556792"/>
            <a:ext cx="5186362" cy="3793331"/>
          </a:xfrm>
          <a:prstGeom prst="rect">
            <a:avLst/>
          </a:prstGeom>
          <a:noFill/>
          <a:ln w="9525">
            <a:noFill/>
            <a:miter lim="800000"/>
            <a:headEnd/>
            <a:tailEnd/>
          </a:ln>
        </p:spPr>
      </p:pic>
      <p:sp>
        <p:nvSpPr>
          <p:cNvPr id="11" name="TextBox 4"/>
          <p:cNvSpPr txBox="1">
            <a:spLocks noChangeArrowheads="1"/>
          </p:cNvSpPr>
          <p:nvPr/>
        </p:nvSpPr>
        <p:spPr bwMode="auto">
          <a:xfrm>
            <a:off x="914400" y="5712307"/>
            <a:ext cx="7852767" cy="400110"/>
          </a:xfrm>
          <a:prstGeom prst="rect">
            <a:avLst/>
          </a:prstGeom>
          <a:noFill/>
          <a:ln w="9525">
            <a:noFill/>
            <a:miter lim="800000"/>
            <a:headEnd/>
            <a:tailEnd/>
          </a:ln>
        </p:spPr>
        <p:txBody>
          <a:bodyPr wrap="square">
            <a:spAutoFit/>
          </a:bodyPr>
          <a:lstStyle/>
          <a:p>
            <a:r>
              <a:rPr lang="en-US" sz="2000" dirty="0"/>
              <a:t>Forecast for Month 6: </a:t>
            </a:r>
            <a:r>
              <a:rPr lang="en-US" sz="2000" i="1" dirty="0">
                <a:latin typeface="Times New Roman" panose="02020603050405020304" pitchFamily="18" charset="0"/>
                <a:cs typeface="Times New Roman" panose="02020603050405020304" pitchFamily="18" charset="0"/>
              </a:rPr>
              <a:t>X</a:t>
            </a:r>
            <a:r>
              <a:rPr lang="en-US" sz="2000" dirty="0"/>
              <a:t> = $1750, </a:t>
            </a:r>
            <a:r>
              <a:rPr lang="en-US" sz="2000" i="1" dirty="0">
                <a:latin typeface="Times New Roman" panose="02020603050405020304" pitchFamily="18" charset="0"/>
                <a:cs typeface="Times New Roman" panose="02020603050405020304" pitchFamily="18" charset="0"/>
              </a:rPr>
              <a:t>Y</a:t>
            </a:r>
            <a:r>
              <a:rPr lang="en-US" sz="2000" dirty="0"/>
              <a:t> = </a:t>
            </a:r>
            <a:r>
              <a:rPr lang="en-US" sz="2000" dirty="0" smtClean="0"/>
              <a:t>109.2*1.75– </a:t>
            </a:r>
            <a:r>
              <a:rPr lang="en-US" sz="2000" dirty="0"/>
              <a:t>8.135 = 183K</a:t>
            </a:r>
          </a:p>
        </p:txBody>
      </p:sp>
      <p:sp>
        <p:nvSpPr>
          <p:cNvPr id="8" name="Slide Number Placeholder 7"/>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74</a:t>
            </a:fld>
            <a:endParaRPr lang="en-US" dirty="0">
              <a:solidFill>
                <a:srgbClr val="000000"/>
              </a:solidFill>
            </a:endParaRPr>
          </a:p>
        </p:txBody>
      </p:sp>
    </p:spTree>
    <p:extLst>
      <p:ext uri="{BB962C8B-B14F-4D97-AF65-F5344CB8AC3E}">
        <p14:creationId xmlns:p14="http://schemas.microsoft.com/office/powerpoint/2010/main" val="229303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a:xfrm>
            <a:off x="276064" y="504825"/>
            <a:ext cx="8591872" cy="598487"/>
          </a:xfrm>
        </p:spPr>
        <p:txBody>
          <a:bodyPr/>
          <a:lstStyle/>
          <a:p>
            <a:pPr algn="l"/>
            <a:r>
              <a:rPr lang="en-US" sz="3200" b="1" dirty="0" smtClean="0">
                <a:latin typeface="Arial" charset="0"/>
              </a:rPr>
              <a:t>Criteria for selecting </a:t>
            </a:r>
            <a:r>
              <a:rPr lang="en-US" sz="3200" b="1" dirty="0">
                <a:latin typeface="Arial" charset="0"/>
              </a:rPr>
              <a:t>f</a:t>
            </a:r>
            <a:r>
              <a:rPr lang="en-US" sz="3200" b="1" dirty="0" smtClean="0">
                <a:latin typeface="Arial" charset="0"/>
              </a:rPr>
              <a:t>orecasting method</a:t>
            </a:r>
          </a:p>
        </p:txBody>
      </p:sp>
      <p:sp>
        <p:nvSpPr>
          <p:cNvPr id="265219" name="Rectangle 3"/>
          <p:cNvSpPr>
            <a:spLocks noGrp="1"/>
          </p:cNvSpPr>
          <p:nvPr>
            <p:ph idx="1"/>
          </p:nvPr>
        </p:nvSpPr>
        <p:spPr>
          <a:xfrm>
            <a:off x="306354" y="1103312"/>
            <a:ext cx="8658134" cy="5276056"/>
          </a:xfrm>
        </p:spPr>
        <p:txBody>
          <a:bodyPr/>
          <a:lstStyle/>
          <a:p>
            <a:pPr marL="457200" indent="-457200">
              <a:spcBef>
                <a:spcPts val="0"/>
              </a:spcBef>
              <a:buFont typeface="Wingdings" pitchFamily="2" charset="2"/>
              <a:buChar char="§"/>
            </a:pPr>
            <a:r>
              <a:rPr lang="en-US" sz="2400" dirty="0" smtClean="0">
                <a:latin typeface="Arial" charset="0"/>
              </a:rPr>
              <a:t>Forecast error measures provide important information for choosing the best forecasting method for a service or product. </a:t>
            </a:r>
          </a:p>
          <a:p>
            <a:pPr marL="457200" indent="-457200">
              <a:spcBef>
                <a:spcPts val="1200"/>
              </a:spcBef>
              <a:buFont typeface="Wingdings" pitchFamily="2" charset="2"/>
              <a:buChar char="§"/>
            </a:pPr>
            <a:r>
              <a:rPr lang="en-US" sz="2400" dirty="0" smtClean="0">
                <a:latin typeface="Arial" charset="0"/>
              </a:rPr>
              <a:t>They also guide managers in selecting the best values for the parameters needed for the method: </a:t>
            </a:r>
          </a:p>
          <a:p>
            <a:pPr marL="838200" lvl="1" indent="-381000">
              <a:spcBef>
                <a:spcPts val="0"/>
              </a:spcBef>
              <a:buFont typeface="Wingdings" pitchFamily="2" charset="2"/>
              <a:buChar char="§"/>
            </a:pPr>
            <a:r>
              <a:rPr lang="en-US" b="1" i="1" dirty="0" smtClean="0">
                <a:latin typeface="Times New Roman" panose="02020603050405020304" pitchFamily="18" charset="0"/>
                <a:cs typeface="Times New Roman" panose="02020603050405020304" pitchFamily="18" charset="0"/>
              </a:rPr>
              <a:t>n</a:t>
            </a:r>
            <a:r>
              <a:rPr lang="en-US" sz="2400" dirty="0" smtClean="0">
                <a:latin typeface="Arial" charset="0"/>
              </a:rPr>
              <a:t> for the moving average method, the weights </a:t>
            </a:r>
            <a:r>
              <a:rPr lang="en-US" b="1" i="1" dirty="0" smtClean="0">
                <a:latin typeface="Times New Roman" panose="02020603050405020304" pitchFamily="18" charset="0"/>
                <a:cs typeface="Times New Roman" panose="02020603050405020304" pitchFamily="18" charset="0"/>
              </a:rPr>
              <a:t>w</a:t>
            </a:r>
            <a:r>
              <a:rPr lang="en-US" sz="2400" dirty="0" smtClean="0">
                <a:latin typeface="Arial" charset="0"/>
              </a:rPr>
              <a:t> for the weighted moving average method, and </a:t>
            </a:r>
            <a:r>
              <a:rPr lang="en-US" b="1" i="1" dirty="0" smtClean="0">
                <a:latin typeface="Times New Roman" panose="02020603050405020304" pitchFamily="18" charset="0"/>
                <a:cs typeface="Times New Roman" panose="02020603050405020304" pitchFamily="18" charset="0"/>
                <a:sym typeface="Symbol" pitchFamily="18" charset="2"/>
              </a:rPr>
              <a:t></a:t>
            </a:r>
            <a:r>
              <a:rPr lang="en-US" sz="2400" dirty="0" smtClean="0">
                <a:latin typeface="Arial" charset="0"/>
              </a:rPr>
              <a:t> for exponential smoothing. </a:t>
            </a:r>
          </a:p>
          <a:p>
            <a:pPr marL="457200" indent="-457200">
              <a:spcBef>
                <a:spcPts val="1200"/>
              </a:spcBef>
              <a:buFont typeface="Wingdings" pitchFamily="2" charset="2"/>
              <a:buChar char="§"/>
            </a:pPr>
            <a:r>
              <a:rPr lang="en-US" sz="2400" dirty="0" smtClean="0">
                <a:latin typeface="Arial" charset="0"/>
              </a:rPr>
              <a:t>The criteria to use in making forecast method and parameter choices include </a:t>
            </a:r>
          </a:p>
          <a:p>
            <a:pPr marL="838200" lvl="1" indent="-381000">
              <a:spcBef>
                <a:spcPts val="0"/>
              </a:spcBef>
              <a:buFont typeface="Arial" charset="0"/>
              <a:buAutoNum type="arabicPeriod"/>
            </a:pPr>
            <a:r>
              <a:rPr lang="en-US" sz="2400" dirty="0" err="1" smtClean="0">
                <a:latin typeface="Arial" charset="0"/>
              </a:rPr>
              <a:t>minimising</a:t>
            </a:r>
            <a:r>
              <a:rPr lang="en-US" sz="2400" dirty="0" smtClean="0">
                <a:latin typeface="Arial" charset="0"/>
              </a:rPr>
              <a:t> bias (</a:t>
            </a:r>
            <a:r>
              <a:rPr lang="en-US" sz="2400" i="1" dirty="0" smtClean="0">
                <a:latin typeface="Arial" charset="0"/>
              </a:rPr>
              <a:t>e.g.</a:t>
            </a:r>
            <a:r>
              <a:rPr lang="en-US" sz="2400" dirty="0" smtClean="0">
                <a:latin typeface="Arial" charset="0"/>
              </a:rPr>
              <a:t>, TS)</a:t>
            </a:r>
          </a:p>
          <a:p>
            <a:pPr marL="838200" lvl="1" indent="-381000">
              <a:spcBef>
                <a:spcPts val="0"/>
              </a:spcBef>
              <a:buFont typeface="Arial" charset="0"/>
              <a:buAutoNum type="arabicPeriod"/>
            </a:pPr>
            <a:r>
              <a:rPr lang="en-US" sz="2400" dirty="0" err="1" smtClean="0">
                <a:latin typeface="Arial" charset="0"/>
              </a:rPr>
              <a:t>minimising</a:t>
            </a:r>
            <a:r>
              <a:rPr lang="en-US" sz="2400" dirty="0" smtClean="0">
                <a:latin typeface="Arial" charset="0"/>
              </a:rPr>
              <a:t> error (</a:t>
            </a:r>
            <a:r>
              <a:rPr lang="en-US" sz="2400" i="1" dirty="0" smtClean="0">
                <a:latin typeface="Arial" charset="0"/>
              </a:rPr>
              <a:t>e.g.</a:t>
            </a:r>
            <a:r>
              <a:rPr lang="en-US" sz="2400" dirty="0" smtClean="0">
                <a:latin typeface="Arial" charset="0"/>
              </a:rPr>
              <a:t>, MAD)</a:t>
            </a:r>
          </a:p>
          <a:p>
            <a:pPr marL="838200" lvl="1" indent="-381000">
              <a:spcBef>
                <a:spcPts val="0"/>
              </a:spcBef>
              <a:buFont typeface="Arial" charset="0"/>
              <a:buAutoNum type="arabicPeriod"/>
            </a:pPr>
            <a:r>
              <a:rPr lang="en-US" sz="2400" dirty="0" smtClean="0">
                <a:latin typeface="Arial" charset="0"/>
              </a:rPr>
              <a:t>meeting managerial expectations of changes in demand</a:t>
            </a:r>
          </a:p>
        </p:txBody>
      </p:sp>
      <p:sp>
        <p:nvSpPr>
          <p:cNvPr id="7" name="Slide Number Placeholder 6"/>
          <p:cNvSpPr>
            <a:spLocks noGrp="1"/>
          </p:cNvSpPr>
          <p:nvPr>
            <p:ph type="sldNum" sz="quarter" idx="12"/>
          </p:nvPr>
        </p:nvSpPr>
        <p:spPr/>
        <p:txBody>
          <a:bodyPr/>
          <a:lstStyle/>
          <a:p>
            <a:pPr>
              <a:defRPr/>
            </a:pPr>
            <a:fld id="{DC9EF8F5-7225-4F68-BAF9-8565EE6F5F78}" type="slidenum">
              <a:rPr lang="en-US" smtClean="0">
                <a:solidFill>
                  <a:srgbClr val="000000"/>
                </a:solidFill>
              </a:rPr>
              <a:pPr>
                <a:defRPr/>
              </a:pPr>
              <a:t>75</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5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5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52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5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title"/>
          </p:nvPr>
        </p:nvSpPr>
        <p:spPr>
          <a:xfrm>
            <a:off x="323528" y="538410"/>
            <a:ext cx="7992888" cy="608112"/>
          </a:xfrm>
          <a:ln/>
        </p:spPr>
        <p:txBody>
          <a:bodyPr/>
          <a:lstStyle/>
          <a:p>
            <a:pPr algn="l"/>
            <a:r>
              <a:rPr lang="en-NZ" sz="3200" b="1" dirty="0">
                <a:latin typeface="Arial" charset="0"/>
              </a:rPr>
              <a:t>In addition to forecasting…</a:t>
            </a:r>
          </a:p>
        </p:txBody>
      </p:sp>
      <p:sp>
        <p:nvSpPr>
          <p:cNvPr id="1287171" name="Rectangle 3"/>
          <p:cNvSpPr>
            <a:spLocks noGrp="1" noChangeArrowheads="1"/>
          </p:cNvSpPr>
          <p:nvPr>
            <p:ph idx="1"/>
          </p:nvPr>
        </p:nvSpPr>
        <p:spPr>
          <a:xfrm>
            <a:off x="467544" y="1412776"/>
            <a:ext cx="8424936" cy="4464496"/>
          </a:xfrm>
        </p:spPr>
        <p:txBody>
          <a:bodyPr/>
          <a:lstStyle/>
          <a:p>
            <a:r>
              <a:rPr lang="en-AU" sz="2400" b="1" dirty="0"/>
              <a:t>Customer collaboration </a:t>
            </a:r>
          </a:p>
          <a:p>
            <a:pPr lvl="1">
              <a:spcBef>
                <a:spcPts val="0"/>
              </a:spcBef>
              <a:buSzPct val="90000"/>
            </a:pPr>
            <a:r>
              <a:rPr lang="en-AU" sz="2400" dirty="0"/>
              <a:t>passive approach to communicate and share demand-related information with customers </a:t>
            </a:r>
          </a:p>
          <a:p>
            <a:pPr>
              <a:spcBef>
                <a:spcPts val="1200"/>
              </a:spcBef>
            </a:pPr>
            <a:r>
              <a:rPr lang="en-AU" sz="2400" b="1" dirty="0"/>
              <a:t>Supply chain design </a:t>
            </a:r>
          </a:p>
          <a:p>
            <a:pPr lvl="1">
              <a:spcBef>
                <a:spcPts val="0"/>
              </a:spcBef>
              <a:buSzPct val="90000"/>
            </a:pPr>
            <a:r>
              <a:rPr lang="en-AU" sz="2400" dirty="0"/>
              <a:t>passive approach that minimises reliance on forecasts using shorter lead times and more flexible capacity</a:t>
            </a:r>
          </a:p>
          <a:p>
            <a:pPr>
              <a:spcBef>
                <a:spcPts val="1200"/>
              </a:spcBef>
            </a:pPr>
            <a:r>
              <a:rPr lang="en-AU" sz="2400" b="1" dirty="0"/>
              <a:t>Collaborative forecasting</a:t>
            </a:r>
          </a:p>
          <a:p>
            <a:pPr lvl="1">
              <a:spcBef>
                <a:spcPts val="0"/>
              </a:spcBef>
              <a:buSzPct val="90000"/>
            </a:pPr>
            <a:r>
              <a:rPr lang="en-AU" sz="2400" dirty="0"/>
              <a:t>proactive approach between customers and suppliers</a:t>
            </a:r>
          </a:p>
          <a:p>
            <a:pPr>
              <a:spcBef>
                <a:spcPts val="1200"/>
              </a:spcBef>
            </a:pPr>
            <a:r>
              <a:rPr lang="en-AU" sz="2400" b="1" dirty="0"/>
              <a:t>Demand dampening</a:t>
            </a:r>
          </a:p>
          <a:p>
            <a:pPr lvl="1">
              <a:spcBef>
                <a:spcPts val="0"/>
              </a:spcBef>
              <a:buSzPct val="90000"/>
            </a:pPr>
            <a:r>
              <a:rPr lang="en-AU" sz="2400" dirty="0"/>
              <a:t>proactive approach to remove volatility of demand caused by firm’s own policies</a:t>
            </a:r>
          </a:p>
        </p:txBody>
      </p:sp>
      <p:sp>
        <p:nvSpPr>
          <p:cNvPr id="4"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76</a:t>
            </a:fld>
            <a:endParaRPr lang="en-US" b="0">
              <a:solidFill>
                <a:srgbClr val="000000"/>
              </a:solidFill>
            </a:endParaRPr>
          </a:p>
        </p:txBody>
      </p:sp>
    </p:spTree>
    <p:extLst>
      <p:ext uri="{BB962C8B-B14F-4D97-AF65-F5344CB8AC3E}">
        <p14:creationId xmlns:p14="http://schemas.microsoft.com/office/powerpoint/2010/main" val="279783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p:cNvSpPr>
            <a:spLocks noGrp="1"/>
          </p:cNvSpPr>
          <p:nvPr>
            <p:ph type="title"/>
          </p:nvPr>
        </p:nvSpPr>
        <p:spPr>
          <a:xfrm>
            <a:off x="251520" y="476672"/>
            <a:ext cx="8820472" cy="614362"/>
          </a:xfrm>
        </p:spPr>
        <p:txBody>
          <a:bodyPr/>
          <a:lstStyle/>
          <a:p>
            <a:pPr algn="l"/>
            <a:r>
              <a:rPr lang="en-US" sz="3200" b="1" dirty="0" smtClean="0">
                <a:latin typeface="Arial" charset="0"/>
              </a:rPr>
              <a:t>Some principles for the forecasting </a:t>
            </a:r>
            <a:r>
              <a:rPr lang="en-US" sz="3200" b="1" dirty="0">
                <a:latin typeface="Arial" charset="0"/>
              </a:rPr>
              <a:t>p</a:t>
            </a:r>
            <a:r>
              <a:rPr lang="en-US" sz="3200" b="1" dirty="0" smtClean="0">
                <a:latin typeface="Arial" charset="0"/>
              </a:rPr>
              <a:t>rocess</a:t>
            </a:r>
          </a:p>
        </p:txBody>
      </p:sp>
      <p:sp>
        <p:nvSpPr>
          <p:cNvPr id="271366" name="Rectangle 6"/>
          <p:cNvSpPr>
            <a:spLocks noGrp="1"/>
          </p:cNvSpPr>
          <p:nvPr>
            <p:ph idx="1"/>
          </p:nvPr>
        </p:nvSpPr>
        <p:spPr>
          <a:xfrm>
            <a:off x="251520" y="1107937"/>
            <a:ext cx="8485187" cy="5334000"/>
          </a:xfrm>
        </p:spPr>
        <p:txBody>
          <a:bodyPr/>
          <a:lstStyle/>
          <a:p>
            <a:pPr marL="223838" indent="-223838">
              <a:lnSpc>
                <a:spcPct val="90000"/>
              </a:lnSpc>
              <a:spcBef>
                <a:spcPts val="0"/>
              </a:spcBef>
              <a:spcAft>
                <a:spcPts val="900"/>
              </a:spcAft>
              <a:buFont typeface="Wingdings" pitchFamily="2" charset="2"/>
              <a:buChar char="§"/>
            </a:pPr>
            <a:r>
              <a:rPr lang="en-US" sz="2000" dirty="0" smtClean="0">
                <a:latin typeface="Arial" charset="0"/>
              </a:rPr>
              <a:t>Forecasts are usually wrong</a:t>
            </a:r>
          </a:p>
          <a:p>
            <a:pPr marL="223838" indent="-223838">
              <a:lnSpc>
                <a:spcPct val="90000"/>
              </a:lnSpc>
              <a:spcBef>
                <a:spcPts val="0"/>
              </a:spcBef>
              <a:spcAft>
                <a:spcPts val="900"/>
              </a:spcAft>
              <a:buFont typeface="Wingdings" pitchFamily="2" charset="2"/>
              <a:buChar char="§"/>
            </a:pPr>
            <a:r>
              <a:rPr lang="en-US" sz="2000" dirty="0">
                <a:latin typeface="Arial" charset="0"/>
              </a:rPr>
              <a:t>Forecasts should be (but usually aren’t)  accompanied by a measure of forecast error</a:t>
            </a:r>
          </a:p>
          <a:p>
            <a:pPr marL="223838" indent="-223838">
              <a:lnSpc>
                <a:spcPct val="90000"/>
              </a:lnSpc>
              <a:spcBef>
                <a:spcPts val="0"/>
              </a:spcBef>
              <a:spcAft>
                <a:spcPts val="900"/>
              </a:spcAft>
              <a:buFont typeface="Wingdings" pitchFamily="2" charset="2"/>
              <a:buChar char="§"/>
            </a:pPr>
            <a:r>
              <a:rPr lang="en-US" sz="2000" dirty="0" smtClean="0">
                <a:latin typeface="Arial" charset="0"/>
              </a:rPr>
              <a:t>Better processes yield better forecasts</a:t>
            </a:r>
          </a:p>
          <a:p>
            <a:pPr marL="223838" indent="-223838">
              <a:lnSpc>
                <a:spcPct val="90000"/>
              </a:lnSpc>
              <a:spcBef>
                <a:spcPts val="0"/>
              </a:spcBef>
              <a:spcAft>
                <a:spcPts val="900"/>
              </a:spcAft>
              <a:buFont typeface="Wingdings" pitchFamily="2" charset="2"/>
              <a:buChar char="§"/>
            </a:pPr>
            <a:r>
              <a:rPr lang="en-US" sz="2000" dirty="0" smtClean="0">
                <a:latin typeface="Arial" charset="0"/>
              </a:rPr>
              <a:t>Demand forecasting is being done in virtually every company. The challenge is to do it better than the competition</a:t>
            </a:r>
          </a:p>
          <a:p>
            <a:pPr marL="223838" indent="-223838">
              <a:lnSpc>
                <a:spcPct val="90000"/>
              </a:lnSpc>
              <a:spcBef>
                <a:spcPts val="0"/>
              </a:spcBef>
              <a:spcAft>
                <a:spcPts val="900"/>
              </a:spcAft>
              <a:buFont typeface="Wingdings" pitchFamily="2" charset="2"/>
              <a:buChar char="§"/>
            </a:pPr>
            <a:r>
              <a:rPr lang="en-US" sz="2000" dirty="0" smtClean="0">
                <a:latin typeface="Arial" charset="0"/>
              </a:rPr>
              <a:t>Better forecasts result in better customer service and lower costs, as well as better relationships with suppliers and customers</a:t>
            </a:r>
          </a:p>
          <a:p>
            <a:pPr marL="223838" indent="-223838">
              <a:lnSpc>
                <a:spcPct val="90000"/>
              </a:lnSpc>
              <a:spcBef>
                <a:spcPts val="0"/>
              </a:spcBef>
              <a:spcAft>
                <a:spcPts val="900"/>
              </a:spcAft>
              <a:buFont typeface="Wingdings" pitchFamily="2" charset="2"/>
              <a:buChar char="§"/>
            </a:pPr>
            <a:r>
              <a:rPr lang="en-US" sz="2000" dirty="0" smtClean="0">
                <a:latin typeface="Arial" charset="0"/>
              </a:rPr>
              <a:t>The forecast can and must make sense based on the big picture, economic outlook, market share, and so on</a:t>
            </a:r>
          </a:p>
          <a:p>
            <a:pPr marL="223838" indent="-223838">
              <a:lnSpc>
                <a:spcPct val="90000"/>
              </a:lnSpc>
              <a:spcBef>
                <a:spcPts val="0"/>
              </a:spcBef>
              <a:spcAft>
                <a:spcPts val="900"/>
              </a:spcAft>
              <a:buFont typeface="Wingdings" pitchFamily="2" charset="2"/>
              <a:buChar char="§"/>
            </a:pPr>
            <a:r>
              <a:rPr lang="en-US" sz="2000" dirty="0" smtClean="0">
                <a:latin typeface="Arial" charset="0"/>
              </a:rPr>
              <a:t>The longer the horizon, the lower the accuracy</a:t>
            </a:r>
          </a:p>
          <a:p>
            <a:pPr marL="223838" indent="-223838">
              <a:lnSpc>
                <a:spcPct val="90000"/>
              </a:lnSpc>
              <a:spcBef>
                <a:spcPts val="0"/>
              </a:spcBef>
              <a:spcAft>
                <a:spcPts val="900"/>
              </a:spcAft>
              <a:buFont typeface="Wingdings" pitchFamily="2" charset="2"/>
              <a:buChar char="§"/>
            </a:pPr>
            <a:r>
              <a:rPr lang="en-US" sz="2000" dirty="0" smtClean="0">
                <a:latin typeface="Arial" charset="0"/>
              </a:rPr>
              <a:t>Whenever possible, forecast at higher, aggregate levels because they will be more accurate (due to pooling effects). Forecast in detail only if necessary.</a:t>
            </a:r>
          </a:p>
          <a:p>
            <a:pPr marL="223838" indent="-223838">
              <a:lnSpc>
                <a:spcPct val="90000"/>
              </a:lnSpc>
              <a:buFont typeface="Wingdings" pitchFamily="2" charset="2"/>
              <a:buChar char="§"/>
            </a:pPr>
            <a:r>
              <a:rPr lang="en-US" sz="2000" dirty="0" smtClean="0">
                <a:latin typeface="Arial" charset="0"/>
              </a:rPr>
              <a:t>Far more can be gained by people collaborating and communicating well than by using the most advanced forecasting technique or model.</a:t>
            </a:r>
          </a:p>
        </p:txBody>
      </p:sp>
      <p:sp>
        <p:nvSpPr>
          <p:cNvPr id="7" name="Slide Number Placeholder 6"/>
          <p:cNvSpPr>
            <a:spLocks noGrp="1"/>
          </p:cNvSpPr>
          <p:nvPr>
            <p:ph type="sldNum" sz="quarter" idx="12"/>
          </p:nvPr>
        </p:nvSpPr>
        <p:spPr>
          <a:xfrm>
            <a:off x="539552" y="6409134"/>
            <a:ext cx="2133600" cy="476250"/>
          </a:xfrm>
        </p:spPr>
        <p:txBody>
          <a:bodyPr/>
          <a:lstStyle/>
          <a:p>
            <a:pPr>
              <a:defRPr/>
            </a:pPr>
            <a:fld id="{DC9EF8F5-7225-4F68-BAF9-8565EE6F5F78}" type="slidenum">
              <a:rPr lang="en-US" smtClean="0">
                <a:solidFill>
                  <a:srgbClr val="000000"/>
                </a:solidFill>
              </a:rPr>
              <a:pPr>
                <a:defRPr/>
              </a:pPr>
              <a:t>77</a:t>
            </a:fld>
            <a:endParaRPr 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539552" y="548680"/>
            <a:ext cx="7344816" cy="425374"/>
          </a:xfrm>
          <a:ln/>
        </p:spPr>
        <p:txBody>
          <a:bodyPr/>
          <a:lstStyle/>
          <a:p>
            <a:pPr algn="l"/>
            <a:r>
              <a:rPr lang="en-NZ" sz="3200" b="1" dirty="0" smtClean="0"/>
              <a:t>Perspective – Chapter 2</a:t>
            </a:r>
            <a:endParaRPr lang="en-NZ" sz="3200" b="1" dirty="0"/>
          </a:p>
        </p:txBody>
      </p:sp>
      <p:sp>
        <p:nvSpPr>
          <p:cNvPr id="1212419" name="Rectangle 3"/>
          <p:cNvSpPr>
            <a:spLocks noGrp="1" noChangeArrowheads="1"/>
          </p:cNvSpPr>
          <p:nvPr>
            <p:ph idx="1"/>
          </p:nvPr>
        </p:nvSpPr>
        <p:spPr>
          <a:xfrm>
            <a:off x="683568" y="1700808"/>
            <a:ext cx="7855927" cy="4730750"/>
          </a:xfrm>
        </p:spPr>
        <p:txBody>
          <a:bodyPr/>
          <a:lstStyle/>
          <a:p>
            <a:pPr marL="355600" indent="-355600">
              <a:buFont typeface="Monotype Sorts" pitchFamily="2" charset="2"/>
              <a:buNone/>
            </a:pPr>
            <a:r>
              <a:rPr lang="en-NZ" sz="2400" b="1" dirty="0" smtClean="0"/>
              <a:t>Rugby World Cup </a:t>
            </a:r>
            <a:r>
              <a:rPr lang="en-NZ" sz="2400" dirty="0" smtClean="0"/>
              <a:t>– constrained forecasting</a:t>
            </a:r>
            <a:endParaRPr lang="en-NZ" sz="2400" dirty="0"/>
          </a:p>
          <a:p>
            <a:pPr>
              <a:defRPr/>
            </a:pPr>
            <a:r>
              <a:rPr lang="en-NZ" sz="2400" dirty="0"/>
              <a:t>What price should the organisers charge for the fixed number of seats that are available at each venue for each </a:t>
            </a:r>
            <a:r>
              <a:rPr lang="en-NZ" sz="2400" dirty="0" smtClean="0"/>
              <a:t>game? </a:t>
            </a:r>
          </a:p>
          <a:p>
            <a:pPr>
              <a:buFont typeface="Wingdings" pitchFamily="2" charset="2"/>
              <a:buChar char="ü"/>
              <a:defRPr/>
            </a:pPr>
            <a:endParaRPr lang="en-NZ" sz="2400" dirty="0"/>
          </a:p>
          <a:p>
            <a:pPr marL="0" indent="0">
              <a:buNone/>
              <a:defRPr/>
            </a:pPr>
            <a:r>
              <a:rPr lang="en-NZ" sz="2400" b="1" dirty="0" smtClean="0"/>
              <a:t>Apple</a:t>
            </a:r>
            <a:r>
              <a:rPr lang="en-NZ" sz="2400" dirty="0" smtClean="0"/>
              <a:t> – unconstrained </a:t>
            </a:r>
            <a:r>
              <a:rPr lang="en-NZ" sz="2400" dirty="0"/>
              <a:t>forecasting</a:t>
            </a:r>
          </a:p>
          <a:p>
            <a:pPr>
              <a:defRPr/>
            </a:pPr>
            <a:r>
              <a:rPr lang="en-NZ" sz="2400" dirty="0" smtClean="0"/>
              <a:t>How many products will they sell next quarter? </a:t>
            </a:r>
            <a:endParaRPr lang="en-NZ" sz="2400" dirty="0"/>
          </a:p>
          <a:p>
            <a:pPr>
              <a:buFont typeface="Wingdings" pitchFamily="2" charset="2"/>
              <a:buChar char="ü"/>
              <a:defRPr/>
            </a:pPr>
            <a:endParaRPr lang="en-NZ" sz="2400" dirty="0" smtClean="0"/>
          </a:p>
          <a:p>
            <a:pPr marL="0" indent="0">
              <a:buNone/>
              <a:defRPr/>
            </a:pPr>
            <a:r>
              <a:rPr lang="en-NZ" sz="2400" dirty="0"/>
              <a:t>“Is forecasting a waste of time</a:t>
            </a:r>
            <a:r>
              <a:rPr lang="en-NZ" sz="2400" dirty="0" smtClean="0"/>
              <a:t>?”</a:t>
            </a:r>
          </a:p>
          <a:p>
            <a:pPr marL="355600" indent="-355600">
              <a:buFont typeface="Monotype Sorts" pitchFamily="2" charset="2"/>
              <a:buNone/>
            </a:pPr>
            <a:endParaRPr lang="en-NZ" sz="2400" dirty="0"/>
          </a:p>
          <a:p>
            <a:pPr marL="355600" indent="-355600">
              <a:buFont typeface="Monotype Sorts" pitchFamily="2" charset="2"/>
              <a:buNone/>
            </a:pPr>
            <a:endParaRPr lang="en-NZ" sz="2400" dirty="0"/>
          </a:p>
        </p:txBody>
      </p:sp>
      <p:sp>
        <p:nvSpPr>
          <p:cNvPr id="4"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78</a:t>
            </a:fld>
            <a:endParaRPr lang="en-US" b="0">
              <a:solidFill>
                <a:srgbClr val="000000"/>
              </a:solidFill>
            </a:endParaRPr>
          </a:p>
        </p:txBody>
      </p:sp>
    </p:spTree>
    <p:extLst>
      <p:ext uri="{BB962C8B-B14F-4D97-AF65-F5344CB8AC3E}">
        <p14:creationId xmlns:p14="http://schemas.microsoft.com/office/powerpoint/2010/main" val="44648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a:xfrm>
            <a:off x="395536" y="548680"/>
            <a:ext cx="7416824" cy="536103"/>
          </a:xfrm>
          <a:ln/>
        </p:spPr>
        <p:txBody>
          <a:bodyPr wrap="square"/>
          <a:lstStyle/>
          <a:p>
            <a:pPr algn="l"/>
            <a:r>
              <a:rPr lang="en-AU" sz="3200" b="1" dirty="0"/>
              <a:t>Forecasting t</a:t>
            </a:r>
            <a:r>
              <a:rPr lang="en-AU" sz="3200" b="1" dirty="0" smtClean="0"/>
              <a:t>erminology</a:t>
            </a:r>
            <a:endParaRPr lang="en-AU" sz="3200" b="1" dirty="0"/>
          </a:p>
        </p:txBody>
      </p:sp>
      <p:sp>
        <p:nvSpPr>
          <p:cNvPr id="1234947" name="Rectangle 3"/>
          <p:cNvSpPr>
            <a:spLocks noGrp="1" noChangeArrowheads="1"/>
          </p:cNvSpPr>
          <p:nvPr>
            <p:ph idx="1"/>
          </p:nvPr>
        </p:nvSpPr>
        <p:spPr>
          <a:xfrm>
            <a:off x="467544" y="1124744"/>
            <a:ext cx="8496945" cy="4896544"/>
          </a:xfrm>
        </p:spPr>
        <p:txBody>
          <a:bodyPr/>
          <a:lstStyle/>
          <a:p>
            <a:pPr algn="just">
              <a:spcBef>
                <a:spcPct val="25000"/>
              </a:spcBef>
            </a:pPr>
            <a:r>
              <a:rPr lang="en-NZ" sz="2800" dirty="0"/>
              <a:t>Forecast</a:t>
            </a:r>
            <a:r>
              <a:rPr lang="en-NZ" sz="2800" dirty="0">
                <a:latin typeface="Arial" charset="0"/>
              </a:rPr>
              <a:t> </a:t>
            </a:r>
            <a:endParaRPr lang="en-NZ" sz="2400" dirty="0">
              <a:latin typeface="Arial" charset="0"/>
            </a:endParaRPr>
          </a:p>
          <a:p>
            <a:pPr lvl="1" algn="just">
              <a:spcBef>
                <a:spcPct val="25000"/>
              </a:spcBef>
            </a:pPr>
            <a:r>
              <a:rPr lang="en-NZ" sz="2400" dirty="0">
                <a:latin typeface="Arial" charset="0"/>
              </a:rPr>
              <a:t>an estimate of future demand</a:t>
            </a:r>
          </a:p>
          <a:p>
            <a:pPr lvl="1">
              <a:spcBef>
                <a:spcPct val="25000"/>
              </a:spcBef>
            </a:pPr>
            <a:r>
              <a:rPr lang="en-NZ" sz="2400" dirty="0" smtClean="0">
                <a:latin typeface="Arial" charset="0"/>
              </a:rPr>
              <a:t>can be </a:t>
            </a:r>
            <a:r>
              <a:rPr lang="en-NZ" sz="2400" dirty="0">
                <a:latin typeface="Arial" charset="0"/>
              </a:rPr>
              <a:t>constructed using quantitative methods, qualitative methods or a combination of both</a:t>
            </a:r>
          </a:p>
          <a:p>
            <a:pPr algn="just">
              <a:spcBef>
                <a:spcPts val="1800"/>
              </a:spcBef>
            </a:pPr>
            <a:r>
              <a:rPr lang="en-NZ" sz="2800" dirty="0"/>
              <a:t>Forecasting </a:t>
            </a:r>
            <a:r>
              <a:rPr lang="en-NZ" sz="2800" dirty="0" smtClean="0"/>
              <a:t>process</a:t>
            </a:r>
            <a:endParaRPr lang="en-NZ" sz="2400" dirty="0"/>
          </a:p>
          <a:p>
            <a:pPr lvl="1">
              <a:spcBef>
                <a:spcPct val="25000"/>
              </a:spcBef>
            </a:pPr>
            <a:r>
              <a:rPr lang="en-NZ" sz="2400" dirty="0">
                <a:latin typeface="Arial" charset="0"/>
              </a:rPr>
              <a:t>business process that attempts to predict demand for products and services so that sufficient capacity, resources and purchased items will be available in appropriate quantities in advance of the </a:t>
            </a:r>
            <a:r>
              <a:rPr lang="en-NZ" sz="2400" dirty="0" smtClean="0">
                <a:latin typeface="Arial" charset="0"/>
              </a:rPr>
              <a:t>need</a:t>
            </a:r>
          </a:p>
          <a:p>
            <a:pPr algn="just">
              <a:spcBef>
                <a:spcPts val="1800"/>
              </a:spcBef>
            </a:pPr>
            <a:r>
              <a:rPr lang="en-NZ" sz="2800" dirty="0" smtClean="0"/>
              <a:t>Forecast deviation </a:t>
            </a:r>
            <a:endParaRPr lang="en-NZ" sz="2400" dirty="0" smtClean="0"/>
          </a:p>
          <a:p>
            <a:pPr lvl="1">
              <a:spcBef>
                <a:spcPct val="25000"/>
              </a:spcBef>
            </a:pPr>
            <a:r>
              <a:rPr lang="en-NZ" sz="2400" dirty="0" smtClean="0"/>
              <a:t>difference between actual observation and forecast value</a:t>
            </a:r>
            <a:endParaRPr lang="en-NZ" sz="2400" dirty="0"/>
          </a:p>
        </p:txBody>
      </p:sp>
      <p:sp>
        <p:nvSpPr>
          <p:cNvPr id="6" name="Slide Number Placeholder 8"/>
          <p:cNvSpPr>
            <a:spLocks noGrp="1"/>
          </p:cNvSpPr>
          <p:nvPr>
            <p:ph type="sldNum" sz="quarter" idx="12"/>
          </p:nvPr>
        </p:nvSpPr>
        <p:spPr/>
        <p:txBody>
          <a:bodyPr/>
          <a:lstStyle/>
          <a:p>
            <a:pPr eaLnBrk="1" hangingPunct="1">
              <a:lnSpc>
                <a:spcPct val="100000"/>
              </a:lnSpc>
              <a:defRPr/>
            </a:pPr>
            <a:fld id="{A4BD06CF-18F1-42E7-A251-7B4A0113B8FA}" type="slidenum">
              <a:rPr lang="en-US" b="0" smtClean="0">
                <a:solidFill>
                  <a:srgbClr val="000000"/>
                </a:solidFill>
              </a:rPr>
              <a:pPr eaLnBrk="1" hangingPunct="1">
                <a:lnSpc>
                  <a:spcPct val="100000"/>
                </a:lnSpc>
                <a:defRPr/>
              </a:pPr>
              <a:t>8</a:t>
            </a:fld>
            <a:endParaRPr lang="en-US" b="0" dirty="0">
              <a:solidFill>
                <a:srgbClr val="000000"/>
              </a:solidFill>
            </a:endParaRPr>
          </a:p>
        </p:txBody>
      </p:sp>
    </p:spTree>
    <p:extLst>
      <p:ext uri="{BB962C8B-B14F-4D97-AF65-F5344CB8AC3E}">
        <p14:creationId xmlns:p14="http://schemas.microsoft.com/office/powerpoint/2010/main" val="165874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9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494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349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4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725987" y="620688"/>
            <a:ext cx="7742825" cy="83099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dirty="0" smtClean="0">
                <a:solidFill>
                  <a:srgbClr val="000000"/>
                </a:solidFill>
              </a:rPr>
              <a:t>“Forecasts are vital to every business </a:t>
            </a:r>
            <a:r>
              <a:rPr lang="en-US" sz="2400" b="1" dirty="0" err="1" smtClean="0">
                <a:solidFill>
                  <a:srgbClr val="000000"/>
                </a:solidFill>
              </a:rPr>
              <a:t>organisation</a:t>
            </a:r>
            <a:r>
              <a:rPr lang="en-US" sz="2400" b="1" dirty="0" smtClean="0">
                <a:solidFill>
                  <a:srgbClr val="000000"/>
                </a:solidFill>
              </a:rPr>
              <a:t> </a:t>
            </a:r>
          </a:p>
          <a:p>
            <a:pPr algn="ctr" fontAlgn="base">
              <a:spcBef>
                <a:spcPct val="0"/>
              </a:spcBef>
              <a:spcAft>
                <a:spcPct val="0"/>
              </a:spcAft>
            </a:pPr>
            <a:r>
              <a:rPr lang="en-US" sz="2400" b="1" dirty="0" smtClean="0">
                <a:solidFill>
                  <a:srgbClr val="000000"/>
                </a:solidFill>
              </a:rPr>
              <a:t>and for every significant management decision.”</a:t>
            </a:r>
            <a:endParaRPr lang="en-AU" sz="2400" b="1" dirty="0" smtClean="0">
              <a:solidFill>
                <a:srgbClr val="000000"/>
              </a:solidFill>
            </a:endParaRPr>
          </a:p>
        </p:txBody>
      </p:sp>
      <p:grpSp>
        <p:nvGrpSpPr>
          <p:cNvPr id="2" name="Group 1"/>
          <p:cNvGrpSpPr/>
          <p:nvPr/>
        </p:nvGrpSpPr>
        <p:grpSpPr>
          <a:xfrm>
            <a:off x="323852" y="1848520"/>
            <a:ext cx="8512173" cy="4527787"/>
            <a:chOff x="323852" y="1252420"/>
            <a:chExt cx="8512173" cy="4527787"/>
          </a:xfrm>
        </p:grpSpPr>
        <p:sp>
          <p:nvSpPr>
            <p:cNvPr id="14339" name="AutoShape 5"/>
            <p:cNvSpPr>
              <a:spLocks noChangeArrowheads="1"/>
            </p:cNvSpPr>
            <p:nvPr/>
          </p:nvSpPr>
          <p:spPr bwMode="auto">
            <a:xfrm>
              <a:off x="3285728" y="5289431"/>
              <a:ext cx="2438400" cy="490776"/>
            </a:xfrm>
            <a:prstGeom prst="bevel">
              <a:avLst>
                <a:gd name="adj" fmla="val 12500"/>
              </a:avLst>
            </a:prstGeom>
            <a:solidFill>
              <a:srgbClr val="FF5050"/>
            </a:solidFill>
            <a:ln w="9525">
              <a:noFill/>
              <a:miter lim="800000"/>
              <a:headEnd/>
              <a:tailEnd/>
            </a:ln>
          </p:spPr>
          <p:txBody>
            <a:bodyPr anchor="ctr">
              <a:spAutoFit/>
            </a:bodyPr>
            <a:lstStyle/>
            <a:p>
              <a:pPr algn="ctr" fontAlgn="base">
                <a:spcBef>
                  <a:spcPct val="0"/>
                </a:spcBef>
                <a:spcAft>
                  <a:spcPct val="0"/>
                </a:spcAft>
              </a:pPr>
              <a:r>
                <a:rPr lang="en-US" smtClean="0">
                  <a:solidFill>
                    <a:srgbClr val="000000"/>
                  </a:solidFill>
                </a:rPr>
                <a:t>FORECASTS</a:t>
              </a:r>
              <a:endParaRPr lang="en-AU" smtClean="0">
                <a:solidFill>
                  <a:srgbClr val="000000"/>
                </a:solidFill>
              </a:endParaRPr>
            </a:p>
          </p:txBody>
        </p:sp>
        <p:sp>
          <p:nvSpPr>
            <p:cNvPr id="14340" name="AutoShape 6"/>
            <p:cNvSpPr>
              <a:spLocks noChangeArrowheads="1"/>
            </p:cNvSpPr>
            <p:nvPr/>
          </p:nvSpPr>
          <p:spPr bwMode="auto">
            <a:xfrm>
              <a:off x="323852" y="4164013"/>
              <a:ext cx="2478088" cy="685800"/>
            </a:xfrm>
            <a:prstGeom prst="bevel">
              <a:avLst>
                <a:gd name="adj" fmla="val 12500"/>
              </a:avLst>
            </a:prstGeom>
            <a:solidFill>
              <a:srgbClr val="FFCC66"/>
            </a:solidFill>
            <a:ln w="9525">
              <a:noFill/>
              <a:miter lim="800000"/>
              <a:headEnd/>
              <a:tailEnd/>
            </a:ln>
          </p:spPr>
          <p:txBody>
            <a:bodyPr wrap="none" anchor="ctr"/>
            <a:lstStyle/>
            <a:p>
              <a:pPr algn="ctr" fontAlgn="base">
                <a:spcBef>
                  <a:spcPct val="0"/>
                </a:spcBef>
                <a:spcAft>
                  <a:spcPct val="0"/>
                </a:spcAft>
              </a:pPr>
              <a:r>
                <a:rPr lang="en-US" smtClean="0">
                  <a:solidFill>
                    <a:srgbClr val="000000"/>
                  </a:solidFill>
                </a:rPr>
                <a:t>FINANCE &amp; </a:t>
              </a:r>
            </a:p>
            <a:p>
              <a:pPr algn="ctr" fontAlgn="base">
                <a:spcBef>
                  <a:spcPct val="0"/>
                </a:spcBef>
                <a:spcAft>
                  <a:spcPct val="0"/>
                </a:spcAft>
              </a:pPr>
              <a:r>
                <a:rPr lang="en-US" smtClean="0">
                  <a:solidFill>
                    <a:srgbClr val="000000"/>
                  </a:solidFill>
                </a:rPr>
                <a:t>ACCOUNTING</a:t>
              </a:r>
              <a:endParaRPr lang="en-AU" smtClean="0">
                <a:solidFill>
                  <a:srgbClr val="000000"/>
                </a:solidFill>
              </a:endParaRPr>
            </a:p>
          </p:txBody>
        </p:sp>
        <p:sp>
          <p:nvSpPr>
            <p:cNvPr id="14341" name="AutoShape 7"/>
            <p:cNvSpPr>
              <a:spLocks noChangeArrowheads="1"/>
            </p:cNvSpPr>
            <p:nvPr/>
          </p:nvSpPr>
          <p:spPr bwMode="auto">
            <a:xfrm>
              <a:off x="3273427" y="4164013"/>
              <a:ext cx="2478088" cy="685800"/>
            </a:xfrm>
            <a:prstGeom prst="bevel">
              <a:avLst>
                <a:gd name="adj" fmla="val 12500"/>
              </a:avLst>
            </a:prstGeom>
            <a:solidFill>
              <a:srgbClr val="FFCC66"/>
            </a:solidFill>
            <a:ln w="9525">
              <a:noFill/>
              <a:miter lim="800000"/>
              <a:headEnd/>
              <a:tailEnd/>
            </a:ln>
          </p:spPr>
          <p:txBody>
            <a:bodyPr wrap="none" anchor="ctr"/>
            <a:lstStyle/>
            <a:p>
              <a:pPr algn="ctr" fontAlgn="base">
                <a:spcBef>
                  <a:spcPct val="0"/>
                </a:spcBef>
                <a:spcAft>
                  <a:spcPct val="0"/>
                </a:spcAft>
              </a:pPr>
              <a:r>
                <a:rPr lang="en-US" smtClean="0">
                  <a:solidFill>
                    <a:srgbClr val="000000"/>
                  </a:solidFill>
                </a:rPr>
                <a:t>MARKETING</a:t>
              </a:r>
              <a:endParaRPr lang="en-AU" smtClean="0">
                <a:solidFill>
                  <a:srgbClr val="000000"/>
                </a:solidFill>
              </a:endParaRPr>
            </a:p>
          </p:txBody>
        </p:sp>
        <p:sp>
          <p:nvSpPr>
            <p:cNvPr id="14342" name="AutoShape 8"/>
            <p:cNvSpPr>
              <a:spLocks noChangeArrowheads="1"/>
            </p:cNvSpPr>
            <p:nvPr/>
          </p:nvSpPr>
          <p:spPr bwMode="auto">
            <a:xfrm>
              <a:off x="6245225" y="4164013"/>
              <a:ext cx="2590800" cy="685800"/>
            </a:xfrm>
            <a:prstGeom prst="bevel">
              <a:avLst>
                <a:gd name="adj" fmla="val 12500"/>
              </a:avLst>
            </a:prstGeom>
            <a:solidFill>
              <a:srgbClr val="FFCC66"/>
            </a:solidFill>
            <a:ln w="9525">
              <a:noFill/>
              <a:miter lim="800000"/>
              <a:headEnd/>
              <a:tailEnd/>
            </a:ln>
          </p:spPr>
          <p:txBody>
            <a:bodyPr wrap="none" anchor="ctr"/>
            <a:lstStyle/>
            <a:p>
              <a:pPr algn="ctr" fontAlgn="base">
                <a:spcBef>
                  <a:spcPct val="0"/>
                </a:spcBef>
                <a:spcAft>
                  <a:spcPct val="0"/>
                </a:spcAft>
              </a:pPr>
              <a:r>
                <a:rPr lang="en-US" smtClean="0">
                  <a:solidFill>
                    <a:srgbClr val="000000"/>
                  </a:solidFill>
                </a:rPr>
                <a:t>PRODUCTION</a:t>
              </a:r>
            </a:p>
            <a:p>
              <a:pPr algn="ctr" fontAlgn="base">
                <a:spcBef>
                  <a:spcPct val="0"/>
                </a:spcBef>
                <a:spcAft>
                  <a:spcPct val="0"/>
                </a:spcAft>
              </a:pPr>
              <a:r>
                <a:rPr lang="en-US" smtClean="0">
                  <a:solidFill>
                    <a:srgbClr val="000000"/>
                  </a:solidFill>
                </a:rPr>
                <a:t>&amp; OPERATIONS</a:t>
              </a:r>
              <a:endParaRPr lang="en-AU" smtClean="0">
                <a:solidFill>
                  <a:srgbClr val="000000"/>
                </a:solidFill>
              </a:endParaRPr>
            </a:p>
          </p:txBody>
        </p:sp>
        <p:sp>
          <p:nvSpPr>
            <p:cNvPr id="14343" name="AutoShape 9"/>
            <p:cNvSpPr>
              <a:spLocks noChangeArrowheads="1"/>
            </p:cNvSpPr>
            <p:nvPr/>
          </p:nvSpPr>
          <p:spPr bwMode="auto">
            <a:xfrm>
              <a:off x="323852" y="2182813"/>
              <a:ext cx="2478088" cy="1676400"/>
            </a:xfrm>
            <a:prstGeom prst="bevel">
              <a:avLst>
                <a:gd name="adj" fmla="val 5356"/>
              </a:avLst>
            </a:prstGeom>
            <a:solidFill>
              <a:srgbClr val="FFFF66"/>
            </a:solidFill>
            <a:ln w="9525">
              <a:noFill/>
              <a:miter lim="800000"/>
              <a:headEnd/>
              <a:tailEnd/>
            </a:ln>
          </p:spPr>
          <p:txBody>
            <a:bodyPr anchor="ctr"/>
            <a:lstStyle/>
            <a:p>
              <a:pPr fontAlgn="base">
                <a:spcBef>
                  <a:spcPct val="0"/>
                </a:spcBef>
                <a:spcAft>
                  <a:spcPct val="0"/>
                </a:spcAft>
              </a:pPr>
              <a:r>
                <a:rPr lang="en-US" dirty="0" smtClean="0">
                  <a:solidFill>
                    <a:srgbClr val="000000"/>
                  </a:solidFill>
                </a:rPr>
                <a:t>Budgets, Cost control</a:t>
              </a:r>
            </a:p>
            <a:p>
              <a:pPr fontAlgn="base">
                <a:spcBef>
                  <a:spcPct val="0"/>
                </a:spcBef>
                <a:spcAft>
                  <a:spcPct val="0"/>
                </a:spcAft>
              </a:pPr>
              <a:endParaRPr lang="en-US" dirty="0" smtClean="0">
                <a:solidFill>
                  <a:srgbClr val="000000"/>
                </a:solidFill>
              </a:endParaRPr>
            </a:p>
            <a:p>
              <a:pPr fontAlgn="base">
                <a:spcBef>
                  <a:spcPct val="0"/>
                </a:spcBef>
                <a:spcAft>
                  <a:spcPct val="0"/>
                </a:spcAft>
              </a:pPr>
              <a:endParaRPr lang="en-US" dirty="0" smtClean="0">
                <a:solidFill>
                  <a:srgbClr val="000000"/>
                </a:solidFill>
              </a:endParaRPr>
            </a:p>
            <a:p>
              <a:pPr fontAlgn="base">
                <a:spcBef>
                  <a:spcPct val="0"/>
                </a:spcBef>
                <a:spcAft>
                  <a:spcPct val="0"/>
                </a:spcAft>
              </a:pPr>
              <a:endParaRPr lang="en-AU" dirty="0" smtClean="0">
                <a:solidFill>
                  <a:srgbClr val="000000"/>
                </a:solidFill>
              </a:endParaRPr>
            </a:p>
          </p:txBody>
        </p:sp>
        <p:sp>
          <p:nvSpPr>
            <p:cNvPr id="14344" name="AutoShape 10"/>
            <p:cNvSpPr>
              <a:spLocks noChangeArrowheads="1"/>
            </p:cNvSpPr>
            <p:nvPr/>
          </p:nvSpPr>
          <p:spPr bwMode="auto">
            <a:xfrm>
              <a:off x="3273427" y="2182813"/>
              <a:ext cx="2478088" cy="1676400"/>
            </a:xfrm>
            <a:prstGeom prst="bevel">
              <a:avLst>
                <a:gd name="adj" fmla="val 4690"/>
              </a:avLst>
            </a:prstGeom>
            <a:solidFill>
              <a:srgbClr val="FFFF66"/>
            </a:solidFill>
            <a:ln w="9525">
              <a:noFill/>
              <a:miter lim="800000"/>
              <a:headEnd/>
              <a:tailEnd/>
            </a:ln>
          </p:spPr>
          <p:txBody>
            <a:bodyPr anchor="ctr"/>
            <a:lstStyle/>
            <a:p>
              <a:pPr fontAlgn="base">
                <a:spcBef>
                  <a:spcPct val="0"/>
                </a:spcBef>
                <a:spcAft>
                  <a:spcPct val="0"/>
                </a:spcAft>
              </a:pPr>
              <a:r>
                <a:rPr lang="en-US" smtClean="0">
                  <a:solidFill>
                    <a:srgbClr val="000000"/>
                  </a:solidFill>
                </a:rPr>
                <a:t>New products, Sales personnel</a:t>
              </a:r>
            </a:p>
            <a:p>
              <a:pPr fontAlgn="base">
                <a:spcBef>
                  <a:spcPct val="0"/>
                </a:spcBef>
                <a:spcAft>
                  <a:spcPct val="0"/>
                </a:spcAft>
              </a:pPr>
              <a:endParaRPr lang="en-US" smtClean="0">
                <a:solidFill>
                  <a:srgbClr val="000000"/>
                </a:solidFill>
              </a:endParaRPr>
            </a:p>
            <a:p>
              <a:pPr fontAlgn="base">
                <a:spcBef>
                  <a:spcPct val="0"/>
                </a:spcBef>
                <a:spcAft>
                  <a:spcPct val="0"/>
                </a:spcAft>
              </a:pPr>
              <a:endParaRPr lang="en-US" smtClean="0">
                <a:solidFill>
                  <a:srgbClr val="000000"/>
                </a:solidFill>
              </a:endParaRPr>
            </a:p>
            <a:p>
              <a:pPr fontAlgn="base">
                <a:spcBef>
                  <a:spcPct val="0"/>
                </a:spcBef>
                <a:spcAft>
                  <a:spcPct val="0"/>
                </a:spcAft>
              </a:pPr>
              <a:endParaRPr lang="en-AU" smtClean="0">
                <a:solidFill>
                  <a:srgbClr val="000000"/>
                </a:solidFill>
              </a:endParaRPr>
            </a:p>
          </p:txBody>
        </p:sp>
        <p:sp>
          <p:nvSpPr>
            <p:cNvPr id="14345" name="AutoShape 11"/>
            <p:cNvSpPr>
              <a:spLocks noChangeArrowheads="1"/>
            </p:cNvSpPr>
            <p:nvPr/>
          </p:nvSpPr>
          <p:spPr bwMode="auto">
            <a:xfrm>
              <a:off x="6245225" y="2182813"/>
              <a:ext cx="2590800" cy="1676400"/>
            </a:xfrm>
            <a:prstGeom prst="bevel">
              <a:avLst>
                <a:gd name="adj" fmla="val 4685"/>
              </a:avLst>
            </a:prstGeom>
            <a:solidFill>
              <a:srgbClr val="FFFF66"/>
            </a:solidFill>
            <a:ln w="9525">
              <a:noFill/>
              <a:miter lim="800000"/>
              <a:headEnd/>
              <a:tailEnd/>
            </a:ln>
          </p:spPr>
          <p:txBody>
            <a:bodyPr anchor="ctr"/>
            <a:lstStyle/>
            <a:p>
              <a:pPr fontAlgn="base">
                <a:spcBef>
                  <a:spcPct val="0"/>
                </a:spcBef>
                <a:spcAft>
                  <a:spcPct val="0"/>
                </a:spcAft>
              </a:pPr>
              <a:r>
                <a:rPr lang="en-US" smtClean="0">
                  <a:solidFill>
                    <a:srgbClr val="000000"/>
                  </a:solidFill>
                </a:rPr>
                <a:t>Process selection, Capacity planning, Facility layout, Production planning, Scheduling, Inventory</a:t>
              </a:r>
              <a:endParaRPr lang="en-AU" smtClean="0">
                <a:solidFill>
                  <a:srgbClr val="000000"/>
                </a:solidFill>
              </a:endParaRPr>
            </a:p>
          </p:txBody>
        </p:sp>
        <p:cxnSp>
          <p:nvCxnSpPr>
            <p:cNvPr id="14346" name="AutoShape 12"/>
            <p:cNvCxnSpPr>
              <a:cxnSpLocks noChangeShapeType="1"/>
              <a:stCxn id="14339" idx="6"/>
              <a:endCxn id="14340" idx="2"/>
            </p:cNvCxnSpPr>
            <p:nvPr/>
          </p:nvCxnSpPr>
          <p:spPr bwMode="auto">
            <a:xfrm rot="16200000" flipV="1">
              <a:off x="2814103" y="3598606"/>
              <a:ext cx="439618" cy="2942032"/>
            </a:xfrm>
            <a:prstGeom prst="bentConnector3">
              <a:avLst>
                <a:gd name="adj1" fmla="val 50000"/>
              </a:avLst>
            </a:prstGeom>
            <a:noFill/>
            <a:ln w="38100">
              <a:solidFill>
                <a:schemeClr val="tx1"/>
              </a:solidFill>
              <a:miter lim="800000"/>
              <a:headEnd/>
              <a:tailEnd type="triangle" w="med" len="med"/>
            </a:ln>
          </p:spPr>
        </p:cxnSp>
        <p:cxnSp>
          <p:nvCxnSpPr>
            <p:cNvPr id="14347" name="AutoShape 13"/>
            <p:cNvCxnSpPr>
              <a:cxnSpLocks noChangeShapeType="1"/>
              <a:stCxn id="14339" idx="6"/>
              <a:endCxn id="14342" idx="2"/>
            </p:cNvCxnSpPr>
            <p:nvPr/>
          </p:nvCxnSpPr>
          <p:spPr bwMode="auto">
            <a:xfrm rot="5400000" flipH="1" flipV="1">
              <a:off x="5802967" y="3551774"/>
              <a:ext cx="439618" cy="3035697"/>
            </a:xfrm>
            <a:prstGeom prst="bentConnector3">
              <a:avLst>
                <a:gd name="adj1" fmla="val 50000"/>
              </a:avLst>
            </a:prstGeom>
            <a:noFill/>
            <a:ln w="38100">
              <a:solidFill>
                <a:schemeClr val="tx1"/>
              </a:solidFill>
              <a:miter lim="800000"/>
              <a:headEnd/>
              <a:tailEnd type="triangle" w="med" len="med"/>
            </a:ln>
          </p:spPr>
        </p:cxnSp>
        <p:cxnSp>
          <p:nvCxnSpPr>
            <p:cNvPr id="14348" name="AutoShape 14"/>
            <p:cNvCxnSpPr>
              <a:cxnSpLocks noChangeShapeType="1"/>
              <a:stCxn id="14339" idx="6"/>
              <a:endCxn id="14341" idx="2"/>
            </p:cNvCxnSpPr>
            <p:nvPr/>
          </p:nvCxnSpPr>
          <p:spPr bwMode="auto">
            <a:xfrm rot="5400000" flipH="1" flipV="1">
              <a:off x="4288890" y="5065851"/>
              <a:ext cx="439618" cy="7543"/>
            </a:xfrm>
            <a:prstGeom prst="bentConnector3">
              <a:avLst>
                <a:gd name="adj1" fmla="val 50000"/>
              </a:avLst>
            </a:prstGeom>
            <a:noFill/>
            <a:ln w="38100">
              <a:solidFill>
                <a:schemeClr val="tx1"/>
              </a:solidFill>
              <a:miter lim="800000"/>
              <a:headEnd/>
              <a:tailEnd type="triangle" w="med" len="med"/>
            </a:ln>
          </p:spPr>
        </p:cxnSp>
        <p:cxnSp>
          <p:nvCxnSpPr>
            <p:cNvPr id="14349" name="AutoShape 15"/>
            <p:cNvCxnSpPr>
              <a:cxnSpLocks noChangeShapeType="1"/>
              <a:stCxn id="14340" idx="6"/>
              <a:endCxn id="14343" idx="2"/>
            </p:cNvCxnSpPr>
            <p:nvPr/>
          </p:nvCxnSpPr>
          <p:spPr bwMode="auto">
            <a:xfrm flipV="1">
              <a:off x="1563688" y="3859213"/>
              <a:ext cx="0" cy="304800"/>
            </a:xfrm>
            <a:prstGeom prst="straightConnector1">
              <a:avLst/>
            </a:prstGeom>
            <a:noFill/>
            <a:ln w="38100">
              <a:solidFill>
                <a:schemeClr val="tx1"/>
              </a:solidFill>
              <a:round/>
              <a:headEnd/>
              <a:tailEnd type="triangle" w="med" len="med"/>
            </a:ln>
          </p:spPr>
        </p:cxnSp>
        <p:cxnSp>
          <p:nvCxnSpPr>
            <p:cNvPr id="14350" name="AutoShape 16"/>
            <p:cNvCxnSpPr>
              <a:cxnSpLocks noChangeShapeType="1"/>
              <a:stCxn id="14341" idx="6"/>
              <a:endCxn id="14344" idx="2"/>
            </p:cNvCxnSpPr>
            <p:nvPr/>
          </p:nvCxnSpPr>
          <p:spPr bwMode="auto">
            <a:xfrm flipV="1">
              <a:off x="4513263" y="3859213"/>
              <a:ext cx="0" cy="304800"/>
            </a:xfrm>
            <a:prstGeom prst="straightConnector1">
              <a:avLst/>
            </a:prstGeom>
            <a:noFill/>
            <a:ln w="38100">
              <a:solidFill>
                <a:schemeClr val="tx1"/>
              </a:solidFill>
              <a:round/>
              <a:headEnd/>
              <a:tailEnd type="triangle" w="med" len="med"/>
            </a:ln>
          </p:spPr>
        </p:cxnSp>
        <p:cxnSp>
          <p:nvCxnSpPr>
            <p:cNvPr id="14351" name="AutoShape 17"/>
            <p:cNvCxnSpPr>
              <a:cxnSpLocks noChangeShapeType="1"/>
              <a:stCxn id="14342" idx="6"/>
              <a:endCxn id="14345" idx="2"/>
            </p:cNvCxnSpPr>
            <p:nvPr/>
          </p:nvCxnSpPr>
          <p:spPr bwMode="auto">
            <a:xfrm flipV="1">
              <a:off x="7540625" y="3859213"/>
              <a:ext cx="0" cy="304800"/>
            </a:xfrm>
            <a:prstGeom prst="straightConnector1">
              <a:avLst/>
            </a:prstGeom>
            <a:noFill/>
            <a:ln w="38100">
              <a:solidFill>
                <a:schemeClr val="tx1"/>
              </a:solidFill>
              <a:round/>
              <a:headEnd/>
              <a:tailEnd type="triangle" w="med" len="med"/>
            </a:ln>
          </p:spPr>
        </p:cxnSp>
        <p:sp>
          <p:nvSpPr>
            <p:cNvPr id="14352" name="AutoShape 18"/>
            <p:cNvSpPr>
              <a:spLocks noChangeArrowheads="1"/>
            </p:cNvSpPr>
            <p:nvPr/>
          </p:nvSpPr>
          <p:spPr bwMode="auto">
            <a:xfrm>
              <a:off x="3059832" y="1252420"/>
              <a:ext cx="2895600" cy="490776"/>
            </a:xfrm>
            <a:prstGeom prst="bevel">
              <a:avLst>
                <a:gd name="adj" fmla="val 12500"/>
              </a:avLst>
            </a:prstGeom>
            <a:solidFill>
              <a:srgbClr val="92D050"/>
            </a:solidFill>
            <a:ln w="9525">
              <a:noFill/>
              <a:miter lim="800000"/>
              <a:headEnd/>
              <a:tailEnd/>
            </a:ln>
          </p:spPr>
          <p:txBody>
            <a:bodyPr anchor="ctr">
              <a:spAutoFit/>
            </a:bodyPr>
            <a:lstStyle/>
            <a:p>
              <a:pPr algn="ctr" fontAlgn="base">
                <a:spcBef>
                  <a:spcPct val="0"/>
                </a:spcBef>
                <a:spcAft>
                  <a:spcPct val="0"/>
                </a:spcAft>
              </a:pPr>
              <a:r>
                <a:rPr lang="en-US" dirty="0" smtClean="0">
                  <a:solidFill>
                    <a:srgbClr val="000000"/>
                  </a:solidFill>
                </a:rPr>
                <a:t>TO SATISFY DEMAND</a:t>
              </a:r>
              <a:endParaRPr lang="en-AU" dirty="0" smtClean="0">
                <a:solidFill>
                  <a:srgbClr val="000000"/>
                </a:solidFill>
              </a:endParaRPr>
            </a:p>
          </p:txBody>
        </p:sp>
        <p:cxnSp>
          <p:nvCxnSpPr>
            <p:cNvPr id="14353" name="AutoShape 19"/>
            <p:cNvCxnSpPr>
              <a:cxnSpLocks noChangeShapeType="1"/>
              <a:stCxn id="14343" idx="6"/>
              <a:endCxn id="14352" idx="2"/>
            </p:cNvCxnSpPr>
            <p:nvPr/>
          </p:nvCxnSpPr>
          <p:spPr bwMode="auto">
            <a:xfrm rot="5400000" flipH="1" flipV="1">
              <a:off x="2815456" y="490637"/>
              <a:ext cx="439617" cy="2944736"/>
            </a:xfrm>
            <a:prstGeom prst="bentConnector3">
              <a:avLst>
                <a:gd name="adj1" fmla="val 50000"/>
              </a:avLst>
            </a:prstGeom>
            <a:noFill/>
            <a:ln w="38100">
              <a:solidFill>
                <a:schemeClr val="tx1"/>
              </a:solidFill>
              <a:miter lim="800000"/>
              <a:headEnd/>
              <a:tailEnd type="triangle" w="med" len="med"/>
            </a:ln>
          </p:spPr>
        </p:cxnSp>
        <p:cxnSp>
          <p:nvCxnSpPr>
            <p:cNvPr id="14354" name="AutoShape 20"/>
            <p:cNvCxnSpPr>
              <a:cxnSpLocks noChangeShapeType="1"/>
              <a:stCxn id="14344" idx="6"/>
              <a:endCxn id="14352" idx="2"/>
            </p:cNvCxnSpPr>
            <p:nvPr/>
          </p:nvCxnSpPr>
          <p:spPr bwMode="auto">
            <a:xfrm rot="16200000" flipV="1">
              <a:off x="4290244" y="1960585"/>
              <a:ext cx="439617" cy="4839"/>
            </a:xfrm>
            <a:prstGeom prst="bentConnector3">
              <a:avLst>
                <a:gd name="adj1" fmla="val 50000"/>
              </a:avLst>
            </a:prstGeom>
            <a:noFill/>
            <a:ln w="38100">
              <a:solidFill>
                <a:schemeClr val="tx1"/>
              </a:solidFill>
              <a:miter lim="800000"/>
              <a:headEnd/>
              <a:tailEnd type="triangle" w="med" len="med"/>
            </a:ln>
          </p:spPr>
        </p:cxnSp>
        <p:cxnSp>
          <p:nvCxnSpPr>
            <p:cNvPr id="14355" name="AutoShape 21"/>
            <p:cNvCxnSpPr>
              <a:cxnSpLocks noChangeShapeType="1"/>
              <a:stCxn id="14345" idx="6"/>
              <a:endCxn id="14352" idx="2"/>
            </p:cNvCxnSpPr>
            <p:nvPr/>
          </p:nvCxnSpPr>
          <p:spPr bwMode="auto">
            <a:xfrm rot="16200000" flipV="1">
              <a:off x="5804321" y="446508"/>
              <a:ext cx="439617" cy="3032993"/>
            </a:xfrm>
            <a:prstGeom prst="bentConnector3">
              <a:avLst>
                <a:gd name="adj1" fmla="val 50000"/>
              </a:avLst>
            </a:prstGeom>
            <a:noFill/>
            <a:ln w="38100">
              <a:solidFill>
                <a:schemeClr val="tx1"/>
              </a:solidFill>
              <a:miter lim="800000"/>
              <a:headEnd/>
              <a:tailEnd type="triangle" w="med" len="med"/>
            </a:ln>
          </p:spPr>
        </p:cxnSp>
      </p:grpSp>
      <p:sp>
        <p:nvSpPr>
          <p:cNvPr id="20" name="Slide Number Placeholder 19"/>
          <p:cNvSpPr>
            <a:spLocks noGrp="1"/>
          </p:cNvSpPr>
          <p:nvPr>
            <p:ph type="sldNum" sz="quarter" idx="12"/>
          </p:nvPr>
        </p:nvSpPr>
        <p:spPr/>
        <p:txBody>
          <a:bodyPr/>
          <a:lstStyle/>
          <a:p>
            <a:pPr>
              <a:defRPr/>
            </a:pPr>
            <a:fld id="{7D0EE4DA-7D9D-4B6C-91B5-972D8E3F8A35}" type="slidenum">
              <a:rPr lang="en-US" smtClean="0">
                <a:solidFill>
                  <a:srgbClr val="000000"/>
                </a:solidFill>
              </a:rPr>
              <a:pPr>
                <a:defRPr/>
              </a:pPr>
              <a:t>9</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5500</TotalTime>
  <Words>8396</Words>
  <Application>Microsoft Office PowerPoint</Application>
  <PresentationFormat>On-screen Show (4:3)</PresentationFormat>
  <Paragraphs>2099</Paragraphs>
  <Slides>78</Slides>
  <Notes>71</Notes>
  <HiddenSlides>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92" baseType="lpstr">
      <vt:lpstr>Arial</vt:lpstr>
      <vt:lpstr>Arial Narrow</vt:lpstr>
      <vt:lpstr>Calibri</vt:lpstr>
      <vt:lpstr>Cambria</vt:lpstr>
      <vt:lpstr>Cambria Math</vt:lpstr>
      <vt:lpstr>Monotype Sorts</vt:lpstr>
      <vt:lpstr>Symbol</vt:lpstr>
      <vt:lpstr>Times New Roman</vt:lpstr>
      <vt:lpstr>Verdana</vt:lpstr>
      <vt:lpstr>Wingdings</vt:lpstr>
      <vt:lpstr>Custom Design</vt:lpstr>
      <vt:lpstr>Equation</vt:lpstr>
      <vt:lpstr>Worksheet</vt:lpstr>
      <vt:lpstr>Chart</vt:lpstr>
      <vt:lpstr>OPSMGT 255 </vt:lpstr>
      <vt:lpstr>Big Picture</vt:lpstr>
      <vt:lpstr>Learning objectives (1 of 2)</vt:lpstr>
      <vt:lpstr>Learning objectives</vt:lpstr>
      <vt:lpstr>PowerPoint Presentation</vt:lpstr>
      <vt:lpstr>PowerPoint Presentation</vt:lpstr>
      <vt:lpstr>PowerPoint Presentation</vt:lpstr>
      <vt:lpstr>Forecasting terminology</vt:lpstr>
      <vt:lpstr>PowerPoint Presentation</vt:lpstr>
      <vt:lpstr>Relationship between forecasting  and operations</vt:lpstr>
      <vt:lpstr>PowerPoint Presentation</vt:lpstr>
      <vt:lpstr>Long range forecasting</vt:lpstr>
      <vt:lpstr>Medium range forecasting</vt:lpstr>
      <vt:lpstr>Short range forecasting</vt:lpstr>
      <vt:lpstr>Principles of forecasting</vt:lpstr>
      <vt:lpstr>PowerPoint Presentation</vt:lpstr>
      <vt:lpstr>PowerPoint Presentation</vt:lpstr>
      <vt:lpstr>Illustration of demand patterns</vt:lpstr>
      <vt:lpstr>Demand patterns</vt:lpstr>
      <vt:lpstr>Examples</vt:lpstr>
      <vt:lpstr>PowerPoint Presentation</vt:lpstr>
      <vt:lpstr>PowerPoint Presentation</vt:lpstr>
      <vt:lpstr>PowerPoint Presentation</vt:lpstr>
      <vt:lpstr>PowerPoint Presentation</vt:lpstr>
      <vt:lpstr>PowerPoint Presentation</vt:lpstr>
      <vt:lpstr>PowerPoint Presentation</vt:lpstr>
      <vt:lpstr>My Interview for an OM Job</vt:lpstr>
      <vt:lpstr>PowerPoint Presentation</vt:lpstr>
      <vt:lpstr>PowerPoint Presentation</vt:lpstr>
      <vt:lpstr>PowerPoint Presentation</vt:lpstr>
      <vt:lpstr>PowerPoint Presentation</vt:lpstr>
      <vt:lpstr>Simple moving average exercise</vt:lpstr>
      <vt:lpstr>Simple moving average exercise</vt:lpstr>
      <vt:lpstr>PowerPoint Presentation</vt:lpstr>
      <vt:lpstr>Comparison of 3- and 6-week MA forecasts </vt:lpstr>
      <vt:lpstr>PowerPoint Presentation</vt:lpstr>
      <vt:lpstr>PowerPoint Presentation</vt:lpstr>
      <vt:lpstr>PowerPoint Presentation</vt:lpstr>
      <vt:lpstr>PowerPoint Presentation</vt:lpstr>
      <vt:lpstr>Weighted moving average exercise</vt:lpstr>
      <vt:lpstr>Weighted moving average exercise</vt:lpstr>
      <vt:lpstr>PowerPoint Presentation</vt:lpstr>
      <vt:lpstr>PowerPoint Presentation</vt:lpstr>
      <vt:lpstr>PowerPoint Presentation</vt:lpstr>
      <vt:lpstr>PowerPoint Presentation</vt:lpstr>
      <vt:lpstr>Exponential smoothing exercise</vt:lpstr>
      <vt:lpstr>Exponential smoothing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Criteria for selecting forecasting method</vt:lpstr>
      <vt:lpstr>In addition to forecasting…</vt:lpstr>
      <vt:lpstr>Some principles for the forecasting process</vt:lpstr>
      <vt:lpstr>Perspective – Chapter 2</vt:lpstr>
    </vt:vector>
  </TitlesOfParts>
  <Company>University of Auckland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OPSMGT 255 Introduction to Operations Management</dc:title>
  <dc:creator>hree010</dc:creator>
  <cp:lastModifiedBy>Timofey Shalpegin</cp:lastModifiedBy>
  <cp:revision>615</cp:revision>
  <cp:lastPrinted>2017-06-16T02:27:44Z</cp:lastPrinted>
  <dcterms:created xsi:type="dcterms:W3CDTF">2010-07-15T01:16:35Z</dcterms:created>
  <dcterms:modified xsi:type="dcterms:W3CDTF">2017-08-03T00:32:28Z</dcterms:modified>
</cp:coreProperties>
</file>